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5.xml" ContentType="application/vnd.openxmlformats-officedocument.presentationml.comments+xml"/>
  <Override PartName="/ppt/notesSlides/notesSlide8.xml" ContentType="application/vnd.openxmlformats-officedocument.presentationml.notesSlide+xml"/>
  <Override PartName="/ppt/comments/comment6.xml" ContentType="application/vnd.openxmlformats-officedocument.presentationml.comments+xml"/>
  <Override PartName="/ppt/notesSlides/notesSlide9.xml" ContentType="application/vnd.openxmlformats-officedocument.presentationml.notesSlide+xml"/>
  <Override PartName="/ppt/comments/comment7.xml" ContentType="application/vnd.openxmlformats-officedocument.presentationml.comments+xml"/>
  <Override PartName="/ppt/notesSlides/notesSlide10.xml" ContentType="application/vnd.openxmlformats-officedocument.presentationml.notesSlide+xml"/>
  <Override PartName="/ppt/comments/comment8.xml" ContentType="application/vnd.openxmlformats-officedocument.presentationml.comments+xml"/>
  <Override PartName="/ppt/notesSlides/notesSlide11.xml" ContentType="application/vnd.openxmlformats-officedocument.presentationml.notesSlide+xml"/>
  <Override PartName="/ppt/comments/comment9.xml" ContentType="application/vnd.openxmlformats-officedocument.presentationml.comments+xml"/>
  <Override PartName="/ppt/notesSlides/notesSlide12.xml" ContentType="application/vnd.openxmlformats-officedocument.presentationml.notesSlide+xml"/>
  <Override PartName="/ppt/comments/comment10.xml" ContentType="application/vnd.openxmlformats-officedocument.presentationml.comments+xml"/>
  <Override PartName="/ppt/notesSlides/notesSlide13.xml" ContentType="application/vnd.openxmlformats-officedocument.presentationml.notesSlide+xml"/>
  <Override PartName="/ppt/comments/comment11.xml" ContentType="application/vnd.openxmlformats-officedocument.presentationml.comments+xml"/>
  <Override PartName="/ppt/notesSlides/notesSlide14.xml" ContentType="application/vnd.openxmlformats-officedocument.presentationml.notesSlide+xml"/>
  <Override PartName="/ppt/comments/comment12.xml" ContentType="application/vnd.openxmlformats-officedocument.presentationml.comments+xml"/>
  <Override PartName="/ppt/notesSlides/notesSlide15.xml" ContentType="application/vnd.openxmlformats-officedocument.presentationml.notesSlide+xml"/>
  <Override PartName="/ppt/comments/comment13.xml" ContentType="application/vnd.openxmlformats-officedocument.presentationml.comments+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4.xml" ContentType="application/vnd.openxmlformats-officedocument.presentationml.comments+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5.xml" ContentType="application/vnd.openxmlformats-officedocument.presentationml.comments+xml"/>
  <Override PartName="/ppt/notesSlides/notesSlide18.xml" ContentType="application/vnd.openxmlformats-officedocument.presentationml.notesSlide+xml"/>
  <Override PartName="/ppt/comments/comment16.xml" ContentType="application/vnd.openxmlformats-officedocument.presentationml.comments+xml"/>
  <Override PartName="/ppt/notesSlides/notesSlide19.xml" ContentType="application/vnd.openxmlformats-officedocument.presentationml.notesSlide+xml"/>
  <Override PartName="/ppt/comments/comment17.xml" ContentType="application/vnd.openxmlformats-officedocument.presentationml.comments+xml"/>
  <Override PartName="/ppt/notesSlides/notesSlide20.xml" ContentType="application/vnd.openxmlformats-officedocument.presentationml.notesSlide+xml"/>
  <Override PartName="/ppt/comments/comment18.xml" ContentType="application/vnd.openxmlformats-officedocument.presentationml.comments+xml"/>
  <Override PartName="/ppt/notesSlides/notesSlide21.xml" ContentType="application/vnd.openxmlformats-officedocument.presentationml.notesSlide+xml"/>
  <Override PartName="/ppt/comments/comment19.xml" ContentType="application/vnd.openxmlformats-officedocument.presentationml.comments+xml"/>
  <Override PartName="/ppt/notesSlides/notesSlide22.xml" ContentType="application/vnd.openxmlformats-officedocument.presentationml.notesSlide+xml"/>
  <Override PartName="/ppt/comments/comment20.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21.xml" ContentType="application/vnd.openxmlformats-officedocument.presentationml.comments+xml"/>
  <Override PartName="/ppt/notesSlides/notesSlide25.xml" ContentType="application/vnd.openxmlformats-officedocument.presentationml.notesSlide+xml"/>
  <Override PartName="/ppt/comments/comment22.xml" ContentType="application/vnd.openxmlformats-officedocument.presentationml.comments+xml"/>
  <Override PartName="/ppt/notesSlides/notesSlide26.xml" ContentType="application/vnd.openxmlformats-officedocument.presentationml.notesSlide+xml"/>
  <Override PartName="/ppt/comments/comment23.xml" ContentType="application/vnd.openxmlformats-officedocument.presentationml.comments+xml"/>
  <Override PartName="/ppt/notesSlides/notesSlide27.xml" ContentType="application/vnd.openxmlformats-officedocument.presentationml.notesSlide+xml"/>
  <Override PartName="/ppt/comments/comment24.xml" ContentType="application/vnd.openxmlformats-officedocument.presentationml.comments+xml"/>
  <Override PartName="/ppt/notesSlides/notesSlide28.xml" ContentType="application/vnd.openxmlformats-officedocument.presentationml.notesSlide+xml"/>
  <Override PartName="/ppt/comments/comment25.xml" ContentType="application/vnd.openxmlformats-officedocument.presentationml.comments+xml"/>
  <Override PartName="/ppt/notesSlides/notesSlide29.xml" ContentType="application/vnd.openxmlformats-officedocument.presentationml.notesSlide+xml"/>
  <Override PartName="/ppt/comments/comment26.xml" ContentType="application/vnd.openxmlformats-officedocument.presentationml.comments+xml"/>
  <Override PartName="/ppt/notesSlides/notesSlide30.xml" ContentType="application/vnd.openxmlformats-officedocument.presentationml.notesSlide+xml"/>
  <Override PartName="/ppt/comments/comment27.xml" ContentType="application/vnd.openxmlformats-officedocument.presentationml.comments+xml"/>
  <Override PartName="/ppt/notesSlides/notesSlide31.xml" ContentType="application/vnd.openxmlformats-officedocument.presentationml.notesSlide+xml"/>
  <Override PartName="/ppt/comments/comment28.xml" ContentType="application/vnd.openxmlformats-officedocument.presentationml.comments+xml"/>
  <Override PartName="/ppt/notesSlides/notesSlide32.xml" ContentType="application/vnd.openxmlformats-officedocument.presentationml.notesSlide+xml"/>
  <Override PartName="/ppt/comments/comment29.xml" ContentType="application/vnd.openxmlformats-officedocument.presentationml.comments+xml"/>
  <Override PartName="/ppt/notesSlides/notesSlide33.xml" ContentType="application/vnd.openxmlformats-officedocument.presentationml.notesSlide+xml"/>
  <Override PartName="/ppt/comments/comment30.xml" ContentType="application/vnd.openxmlformats-officedocument.presentationml.comments+xml"/>
  <Override PartName="/ppt/notesSlides/notesSlide34.xml" ContentType="application/vnd.openxmlformats-officedocument.presentationml.notesSlide+xml"/>
  <Override PartName="/ppt/comments/comment31.xml" ContentType="application/vnd.openxmlformats-officedocument.presentationml.comments+xml"/>
  <Override PartName="/ppt/notesSlides/notesSlide35.xml" ContentType="application/vnd.openxmlformats-officedocument.presentationml.notesSlide+xml"/>
  <Override PartName="/ppt/comments/comment32.xml" ContentType="application/vnd.openxmlformats-officedocument.presentationml.comments+xml"/>
  <Override PartName="/ppt/notesSlides/notesSlide36.xml" ContentType="application/vnd.openxmlformats-officedocument.presentationml.notesSlide+xml"/>
  <Override PartName="/ppt/comments/comment33.xml" ContentType="application/vnd.openxmlformats-officedocument.presentationml.comments+xml"/>
  <Override PartName="/ppt/notesSlides/notesSlide37.xml" ContentType="application/vnd.openxmlformats-officedocument.presentationml.notesSlide+xml"/>
  <Override PartName="/ppt/comments/comment34.xml" ContentType="application/vnd.openxmlformats-officedocument.presentationml.comments+xml"/>
  <Override PartName="/ppt/notesSlides/notesSlide38.xml" ContentType="application/vnd.openxmlformats-officedocument.presentationml.notesSlide+xml"/>
  <Override PartName="/ppt/comments/comment35.xml" ContentType="application/vnd.openxmlformats-officedocument.presentationml.comments+xml"/>
  <Override PartName="/ppt/notesSlides/notesSlide39.xml" ContentType="application/vnd.openxmlformats-officedocument.presentationml.notesSlide+xml"/>
  <Override PartName="/ppt/comments/comment36.xml" ContentType="application/vnd.openxmlformats-officedocument.presentationml.comments+xml"/>
  <Override PartName="/ppt/notesSlides/notesSlide40.xml" ContentType="application/vnd.openxmlformats-officedocument.presentationml.notesSlide+xml"/>
  <Override PartName="/ppt/comments/comment37.xml" ContentType="application/vnd.openxmlformats-officedocument.presentationml.comments+xml"/>
  <Override PartName="/ppt/notesSlides/notesSlide41.xml" ContentType="application/vnd.openxmlformats-officedocument.presentationml.notesSlide+xml"/>
  <Override PartName="/ppt/comments/comment38.xml" ContentType="application/vnd.openxmlformats-officedocument.presentationml.comments+xml"/>
  <Override PartName="/ppt/notesSlides/notesSlide42.xml" ContentType="application/vnd.openxmlformats-officedocument.presentationml.notesSlide+xml"/>
  <Override PartName="/ppt/comments/comment39.xml" ContentType="application/vnd.openxmlformats-officedocument.presentationml.comments+xml"/>
  <Override PartName="/ppt/notesSlides/notesSlide43.xml" ContentType="application/vnd.openxmlformats-officedocument.presentationml.notesSlide+xml"/>
  <Override PartName="/ppt/comments/comment40.xml" ContentType="application/vnd.openxmlformats-officedocument.presentationml.comments+xml"/>
  <Override PartName="/ppt/notesSlides/notesSlide44.xml" ContentType="application/vnd.openxmlformats-officedocument.presentationml.notesSlide+xml"/>
  <Override PartName="/ppt/comments/comment41.xml" ContentType="application/vnd.openxmlformats-officedocument.presentationml.comments+xml"/>
  <Override PartName="/ppt/notesSlides/notesSlide45.xml" ContentType="application/vnd.openxmlformats-officedocument.presentationml.notesSlide+xml"/>
  <Override PartName="/ppt/comments/comment42.xml" ContentType="application/vnd.openxmlformats-officedocument.presentationml.comments+xml"/>
  <Override PartName="/ppt/notesSlides/notesSlide46.xml" ContentType="application/vnd.openxmlformats-officedocument.presentationml.notesSlide+xml"/>
  <Override PartName="/ppt/comments/comment43.xml" ContentType="application/vnd.openxmlformats-officedocument.presentationml.comments+xml"/>
  <Override PartName="/ppt/notesSlides/notesSlide47.xml" ContentType="application/vnd.openxmlformats-officedocument.presentationml.notesSlide+xml"/>
  <Override PartName="/ppt/comments/comment44.xml" ContentType="application/vnd.openxmlformats-officedocument.presentationml.comments+xml"/>
  <Override PartName="/ppt/notesSlides/notesSlide48.xml" ContentType="application/vnd.openxmlformats-officedocument.presentationml.notesSlide+xml"/>
  <Override PartName="/ppt/comments/comment45.xml" ContentType="application/vnd.openxmlformats-officedocument.presentationml.comment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omments/comment46.xml" ContentType="application/vnd.openxmlformats-officedocument.presentationml.comments+xml"/>
  <Override PartName="/ppt/notesSlides/notesSlide51.xml" ContentType="application/vnd.openxmlformats-officedocument.presentationml.notesSlide+xml"/>
  <Override PartName="/ppt/comments/comment47.xml" ContentType="application/vnd.openxmlformats-officedocument.presentationml.comments+xml"/>
  <Override PartName="/ppt/notesSlides/notesSlide52.xml" ContentType="application/vnd.openxmlformats-officedocument.presentationml.notesSlide+xml"/>
  <Override PartName="/ppt/comments/comment48.xml" ContentType="application/vnd.openxmlformats-officedocument.presentationml.comment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omments/comment49.xml" ContentType="application/vnd.openxmlformats-officedocument.presentationml.comments+xml"/>
  <Override PartName="/ppt/notesSlides/notesSlide5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50.xml" ContentType="application/vnd.openxmlformats-officedocument.presentationml.comments+xml"/>
  <Override PartName="/ppt/notesSlides/notesSlide56.xml" ContentType="application/vnd.openxmlformats-officedocument.presentationml.notesSlide+xml"/>
  <Override PartName="/ppt/comments/comment51.xml" ContentType="application/vnd.openxmlformats-officedocument.presentationml.comments+xml"/>
  <Override PartName="/ppt/notesSlides/notesSlide57.xml" ContentType="application/vnd.openxmlformats-officedocument.presentationml.notesSlide+xml"/>
  <Override PartName="/ppt/comments/comment52.xml" ContentType="application/vnd.openxmlformats-officedocument.presentationml.comments+xml"/>
  <Override PartName="/ppt/notesSlides/notesSlide58.xml" ContentType="application/vnd.openxmlformats-officedocument.presentationml.notesSlide+xml"/>
  <Override PartName="/ppt/comments/comment53.xml" ContentType="application/vnd.openxmlformats-officedocument.presentationml.comments+xml"/>
  <Override PartName="/ppt/notesSlides/notesSlide59.xml" ContentType="application/vnd.openxmlformats-officedocument.presentationml.notesSlide+xml"/>
  <Override PartName="/ppt/comments/comment54.xml" ContentType="application/vnd.openxmlformats-officedocument.presentationml.comments+xml"/>
  <Override PartName="/ppt/notesSlides/notesSlide60.xml" ContentType="application/vnd.openxmlformats-officedocument.presentationml.notesSlide+xml"/>
  <Override PartName="/ppt/comments/comment55.xml" ContentType="application/vnd.openxmlformats-officedocument.presentationml.comments+xml"/>
  <Override PartName="/ppt/notesSlides/notesSlide61.xml" ContentType="application/vnd.openxmlformats-officedocument.presentationml.notesSlide+xml"/>
  <Override PartName="/ppt/comments/comment56.xml" ContentType="application/vnd.openxmlformats-officedocument.presentationml.comments+xml"/>
  <Override PartName="/ppt/notesSlides/notesSlide62.xml" ContentType="application/vnd.openxmlformats-officedocument.presentationml.notesSlide+xml"/>
  <Override PartName="/ppt/comments/comment57.xml" ContentType="application/vnd.openxmlformats-officedocument.presentationml.comments+xml"/>
  <Override PartName="/ppt/notesSlides/notesSlide63.xml" ContentType="application/vnd.openxmlformats-officedocument.presentationml.notesSlide+xml"/>
  <Override PartName="/ppt/comments/comment58.xml" ContentType="application/vnd.openxmlformats-officedocument.presentationml.comments+xml"/>
  <Override PartName="/ppt/notesSlides/notesSlide64.xml" ContentType="application/vnd.openxmlformats-officedocument.presentationml.notesSlide+xml"/>
  <Override PartName="/ppt/comments/comment59.xml" ContentType="application/vnd.openxmlformats-officedocument.presentationml.comment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omments/comment60.xml" ContentType="application/vnd.openxmlformats-officedocument.presentationml.comments+xml"/>
  <Override PartName="/ppt/notesSlides/notesSlide67.xml" ContentType="application/vnd.openxmlformats-officedocument.presentationml.notesSlide+xml"/>
  <Override PartName="/ppt/comments/comment61.xml" ContentType="application/vnd.openxmlformats-officedocument.presentationml.comments+xml"/>
  <Override PartName="/ppt/notesSlides/notesSlide68.xml" ContentType="application/vnd.openxmlformats-officedocument.presentationml.notesSlide+xml"/>
  <Override PartName="/ppt/comments/comment62.xml" ContentType="application/vnd.openxmlformats-officedocument.presentationml.comments+xml"/>
  <Override PartName="/ppt/notesSlides/notesSlide69.xml" ContentType="application/vnd.openxmlformats-officedocument.presentationml.notesSlide+xml"/>
  <Override PartName="/ppt/comments/comment63.xml" ContentType="application/vnd.openxmlformats-officedocument.presentationml.comments+xml"/>
  <Override PartName="/ppt/notesSlides/notesSlide70.xml" ContentType="application/vnd.openxmlformats-officedocument.presentationml.notesSlide+xml"/>
  <Override PartName="/ppt/comments/comment64.xml" ContentType="application/vnd.openxmlformats-officedocument.presentationml.comments+xml"/>
  <Override PartName="/ppt/notesSlides/notesSlide71.xml" ContentType="application/vnd.openxmlformats-officedocument.presentationml.notesSlide+xml"/>
  <Override PartName="/ppt/comments/comment65.xml" ContentType="application/vnd.openxmlformats-officedocument.presentationml.comments+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omments/comment66.xml" ContentType="application/vnd.openxmlformats-officedocument.presentationml.comments+xml"/>
  <Override PartName="/ppt/notesSlides/notesSlide74.xml" ContentType="application/vnd.openxmlformats-officedocument.presentationml.notesSlide+xml"/>
  <Override PartName="/ppt/comments/comment67.xml" ContentType="application/vnd.openxmlformats-officedocument.presentationml.comments+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handoutMasterIdLst>
    <p:handoutMasterId r:id="rId78"/>
  </p:handoutMasterIdLst>
  <p:sldIdLst>
    <p:sldId id="893" r:id="rId2"/>
    <p:sldId id="965" r:id="rId3"/>
    <p:sldId id="894" r:id="rId4"/>
    <p:sldId id="895" r:id="rId5"/>
    <p:sldId id="896" r:id="rId6"/>
    <p:sldId id="897" r:id="rId7"/>
    <p:sldId id="898" r:id="rId8"/>
    <p:sldId id="899" r:id="rId9"/>
    <p:sldId id="969" r:id="rId10"/>
    <p:sldId id="900" r:id="rId11"/>
    <p:sldId id="901" r:id="rId12"/>
    <p:sldId id="902" r:id="rId13"/>
    <p:sldId id="903" r:id="rId14"/>
    <p:sldId id="904" r:id="rId15"/>
    <p:sldId id="966" r:id="rId16"/>
    <p:sldId id="967" r:id="rId17"/>
    <p:sldId id="968" r:id="rId18"/>
    <p:sldId id="910" r:id="rId19"/>
    <p:sldId id="911" r:id="rId20"/>
    <p:sldId id="912" r:id="rId21"/>
    <p:sldId id="913" r:id="rId22"/>
    <p:sldId id="914" r:id="rId23"/>
    <p:sldId id="915" r:id="rId24"/>
    <p:sldId id="916" r:id="rId25"/>
    <p:sldId id="917" r:id="rId26"/>
    <p:sldId id="918" r:id="rId27"/>
    <p:sldId id="919" r:id="rId28"/>
    <p:sldId id="920" r:id="rId29"/>
    <p:sldId id="921" r:id="rId30"/>
    <p:sldId id="922" r:id="rId31"/>
    <p:sldId id="923" r:id="rId32"/>
    <p:sldId id="924" r:id="rId33"/>
    <p:sldId id="925" r:id="rId34"/>
    <p:sldId id="926" r:id="rId35"/>
    <p:sldId id="927" r:id="rId36"/>
    <p:sldId id="970" r:id="rId37"/>
    <p:sldId id="928" r:id="rId38"/>
    <p:sldId id="929" r:id="rId39"/>
    <p:sldId id="930" r:id="rId40"/>
    <p:sldId id="971" r:id="rId41"/>
    <p:sldId id="931" r:id="rId42"/>
    <p:sldId id="932" r:id="rId43"/>
    <p:sldId id="933" r:id="rId44"/>
    <p:sldId id="934" r:id="rId45"/>
    <p:sldId id="972" r:id="rId46"/>
    <p:sldId id="937" r:id="rId47"/>
    <p:sldId id="938" r:id="rId48"/>
    <p:sldId id="939" r:id="rId49"/>
    <p:sldId id="973" r:id="rId50"/>
    <p:sldId id="941" r:id="rId51"/>
    <p:sldId id="942" r:id="rId52"/>
    <p:sldId id="974" r:id="rId53"/>
    <p:sldId id="943" r:id="rId54"/>
    <p:sldId id="975" r:id="rId55"/>
    <p:sldId id="976" r:id="rId56"/>
    <p:sldId id="977" r:id="rId57"/>
    <p:sldId id="978" r:id="rId58"/>
    <p:sldId id="979" r:id="rId59"/>
    <p:sldId id="948" r:id="rId60"/>
    <p:sldId id="949" r:id="rId61"/>
    <p:sldId id="950" r:id="rId62"/>
    <p:sldId id="951" r:id="rId63"/>
    <p:sldId id="952" r:id="rId64"/>
    <p:sldId id="953" r:id="rId65"/>
    <p:sldId id="954" r:id="rId66"/>
    <p:sldId id="955" r:id="rId67"/>
    <p:sldId id="956" r:id="rId68"/>
    <p:sldId id="957" r:id="rId69"/>
    <p:sldId id="958" r:id="rId70"/>
    <p:sldId id="959" r:id="rId71"/>
    <p:sldId id="960" r:id="rId72"/>
    <p:sldId id="961" r:id="rId73"/>
    <p:sldId id="962" r:id="rId74"/>
    <p:sldId id="963" r:id="rId75"/>
    <p:sldId id="964" r:id="rId76"/>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Georgia" panose="02040502050405020303"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Georgia" panose="02040502050405020303"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Georgia" panose="02040502050405020303"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Georgia" panose="02040502050405020303"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2571">
          <p15:clr>
            <a:srgbClr val="A4A3A4"/>
          </p15:clr>
        </p15:guide>
        <p15:guide id="3" pos="415">
          <p15:clr>
            <a:srgbClr val="A4A3A4"/>
          </p15:clr>
        </p15:guide>
        <p15:guide id="4" pos="1784">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er, Benjamin" initials="MB" lastIdx="20" clrIdx="0">
    <p:extLst/>
  </p:cmAuthor>
  <p:cmAuthor id="2" name="Brown, Desmond (CFPB)" initials="BD(" lastIdx="18" clrIdx="1"/>
  <p:cmAuthor id="3" name="Yuliya Rzad" initials="YR" lastIdx="15" clrIdx="2"/>
  <p:cmAuthor id="4" name="Anfune, Lissan (Detailee)(CFPB)" initials="AL" lastIdx="1" clrIdx="3"/>
  <p:cmAuthor id="5" name="Dickenson, Denise" initials="DD" lastIdx="3" clrIdx="4"/>
  <p:cmAuthor id="6" name="Brandlee, Kelsie (CFPB)" initials="KB" lastIdx="3" clrIdx="5"/>
  <p:cmAuthor id="7" name="Dolci, Richard (Contractor)(CFPB)" initials="DR(" lastIdx="2" clrIdx="6"/>
  <p:cmAuthor id="8" name="Bennett, Richard (CFPB)" initials="RB" lastIdx="11" clrIdx="7"/>
  <p:cmAuthor id="9" name="Coates, Laura" initials="LC" lastIdx="1" clrIdx="8"/>
  <p:cmAuthor id="10" name="Patel, Karuna (CFPB)" initials="KP" lastIdx="1" clrIdx="9"/>
  <p:cmAuthor id="11" name="Blatnik, Edward (CFPB)" initials="EJWB" lastIdx="1" clrIdx="10"/>
  <p:cmAuthor id="12" name="Marta Pineda" initials="MP" lastIdx="2" clrIdx="11"/>
  <p:cmAuthor id="13" name="Avery, Patricia (CFPB)" initials="AP(" lastIdx="79" clrIdx="12"/>
  <p:cmAuthor id="14" name="Dickenson, Denise (CFPB)" initials="DD" lastIdx="3" clrIdx="13"/>
  <p:cmAuthor id="15" name="Rzad, Yuliya (CFPB)" initials="RY(" lastIdx="1" clrIdx="14"/>
  <p:cmAuthor id="16" name="Erdmann, Craig (CFPB)" initials="CCE" lastIdx="17" clrIdx="15"/>
  <p:cmAuthor id="17" name="Dolci, Richard (Contractor)(CFPB)" initials="RD" lastIdx="2" clrIdx="16"/>
  <p:cmAuthor id="18" name="Neas, Bruce (CFPB)" initials="NB(" lastIdx="8" clrIdx="17">
    <p:extLst>
      <p:ext uri="{19B8F6BF-5375-455C-9EA6-DF929625EA0E}">
        <p15:presenceInfo xmlns:p15="http://schemas.microsoft.com/office/powerpoint/2012/main" userId="S-1-5-21-777607571-1966955543-4197172876-684470" providerId="AD"/>
      </p:ext>
    </p:extLst>
  </p:cmAuthor>
  <p:cmAuthor id="19" name="Mihalache, Valentin (CFPB)" initials="MV(" lastIdx="7" clrIdx="18">
    <p:extLst>
      <p:ext uri="{19B8F6BF-5375-455C-9EA6-DF929625EA0E}">
        <p15:presenceInfo xmlns:p15="http://schemas.microsoft.com/office/powerpoint/2012/main" userId="S-1-5-21-777607571-1966955543-4197172876-6893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636"/>
    <a:srgbClr val="101820"/>
    <a:srgbClr val="3B3C3E"/>
    <a:srgbClr val="000000"/>
    <a:srgbClr val="2CB34A"/>
    <a:srgbClr val="75787B"/>
    <a:srgbClr val="E3E3E4"/>
    <a:srgbClr val="DBEDD4"/>
    <a:srgbClr val="F1F1F1"/>
    <a:srgbClr val="DEF1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29" autoAdjust="0"/>
    <p:restoredTop sz="47816" autoAdjust="0"/>
  </p:normalViewPr>
  <p:slideViewPr>
    <p:cSldViewPr snapToGrid="0" snapToObjects="1">
      <p:cViewPr varScale="1">
        <p:scale>
          <a:sx n="27" d="100"/>
          <a:sy n="27" d="100"/>
        </p:scale>
        <p:origin x="1623" y="30"/>
      </p:cViewPr>
      <p:guideLst>
        <p:guide orient="horz" pos="2160"/>
        <p:guide orient="horz" pos="2571"/>
        <p:guide pos="415"/>
        <p:guide pos="17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7" d="100"/>
        <a:sy n="167" d="100"/>
      </p:scale>
      <p:origin x="0" y="0"/>
    </p:cViewPr>
  </p:sorterViewPr>
  <p:notesViewPr>
    <p:cSldViewPr snapToGrid="0" snapToObjects="1">
      <p:cViewPr>
        <p:scale>
          <a:sx n="150" d="100"/>
          <a:sy n="150" d="100"/>
        </p:scale>
        <p:origin x="-2316" y="2994"/>
      </p:cViewPr>
      <p:guideLst>
        <p:guide orient="horz" pos="3024"/>
        <p:guide pos="2304"/>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omments/comment1.xml><?xml version="1.0" encoding="utf-8"?>
<p:cmLst xmlns:a="http://schemas.openxmlformats.org/drawingml/2006/main" xmlns:r="http://schemas.openxmlformats.org/officeDocument/2006/relationships" xmlns:p="http://schemas.openxmlformats.org/presentationml/2006/main">
  <p:cm authorId="13" dt="2017-05-10T15:16:26.064" idx="5">
    <p:pos x="10" y="10"/>
    <p:text>Standard disclaimer used in YMYG decks.</p:text>
  </p:cm>
</p:cmLst>
</file>

<file path=ppt/comments/comment10.xml><?xml version="1.0" encoding="utf-8"?>
<p:cmLst xmlns:a="http://schemas.openxmlformats.org/drawingml/2006/main" xmlns:r="http://schemas.openxmlformats.org/officeDocument/2006/relationships" xmlns:p="http://schemas.openxmlformats.org/presentationml/2006/main">
  <p:cm authorId="13" dt="2017-05-10T15:18:05.878" idx="7">
    <p:pos x="10" y="10"/>
    <p:text>Content from Focus on Native Communities.</p:text>
  </p:cm>
</p:cmLst>
</file>

<file path=ppt/comments/comment11.xml><?xml version="1.0" encoding="utf-8"?>
<p:cmLst xmlns:a="http://schemas.openxmlformats.org/drawingml/2006/main" xmlns:r="http://schemas.openxmlformats.org/officeDocument/2006/relationships" xmlns:p="http://schemas.openxmlformats.org/presentationml/2006/main">
  <p:cm authorId="13" dt="2017-05-10T15:18:13.035" idx="8">
    <p:pos x="10" y="10"/>
    <p:text>Content from Focus on Native Communities.</p:text>
  </p:cm>
</p:cmLst>
</file>

<file path=ppt/comments/comment12.xml><?xml version="1.0" encoding="utf-8"?>
<p:cmLst xmlns:a="http://schemas.openxmlformats.org/drawingml/2006/main" xmlns:r="http://schemas.openxmlformats.org/officeDocument/2006/relationships" xmlns:p="http://schemas.openxmlformats.org/presentationml/2006/main">
  <p:cm authorId="13" dt="2017-05-10T15:18:24.940" idx="9">
    <p:pos x="10" y="10"/>
    <p:text>Content from Focus on Native Communities.</p:text>
  </p:cm>
</p:cmLst>
</file>

<file path=ppt/comments/comment13.xml><?xml version="1.0" encoding="utf-8"?>
<p:cmLst xmlns:a="http://schemas.openxmlformats.org/drawingml/2006/main" xmlns:r="http://schemas.openxmlformats.org/officeDocument/2006/relationships" xmlns:p="http://schemas.openxmlformats.org/presentationml/2006/main">
  <p:cm authorId="13" dt="2019-06-06T11:51:31.226" idx="61">
    <p:pos x="10" y="10"/>
    <p:text>From cleared YMYG training deck</p:text>
    <p:extLst>
      <p:ext uri="{C676402C-5697-4E1C-873F-D02D1690AC5C}">
        <p15:threadingInfo xmlns:p15="http://schemas.microsoft.com/office/powerpoint/2012/main" timeZoneBias="30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3" dt="2019-06-06T11:52:13.438" idx="62">
    <p:pos x="10" y="10"/>
    <p:text>From cleared YMYG training deck</p:text>
    <p:extLst>
      <p:ext uri="{C676402C-5697-4E1C-873F-D02D1690AC5C}">
        <p15:threadingInfo xmlns:p15="http://schemas.microsoft.com/office/powerpoint/2012/main" timeZoneBias="30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3" dt="2019-06-06T11:52:19.510" idx="63">
    <p:pos x="10" y="10"/>
    <p:text>From cleared YMYG training deck</p:text>
    <p:extLst>
      <p:ext uri="{C676402C-5697-4E1C-873F-D02D1690AC5C}">
        <p15:threadingInfo xmlns:p15="http://schemas.microsoft.com/office/powerpoint/2012/main" timeZoneBias="30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3" dt="2017-05-10T15:20:23.505" idx="15">
    <p:pos x="10" y="10"/>
    <p:text>From Focus on Native Communities Table on Contents.</p:text>
  </p:cm>
</p:cmLst>
</file>

<file path=ppt/comments/comment17.xml><?xml version="1.0" encoding="utf-8"?>
<p:cmLst xmlns:a="http://schemas.openxmlformats.org/drawingml/2006/main" xmlns:r="http://schemas.openxmlformats.org/officeDocument/2006/relationships" xmlns:p="http://schemas.openxmlformats.org/presentationml/2006/main">
  <p:cm authorId="13" dt="2017-05-10T15:20:28.465" idx="16">
    <p:pos x="10" y="10"/>
    <p:text>From Focus on Native Communities Table on Contents.</p:text>
  </p:cm>
</p:cmLst>
</file>

<file path=ppt/comments/comment18.xml><?xml version="1.0" encoding="utf-8"?>
<p:cmLst xmlns:a="http://schemas.openxmlformats.org/drawingml/2006/main" xmlns:r="http://schemas.openxmlformats.org/officeDocument/2006/relationships" xmlns:p="http://schemas.openxmlformats.org/presentationml/2006/main">
  <p:cm authorId="13" dt="2017-05-10T15:21:09.994" idx="17">
    <p:pos x="10" y="10"/>
    <p:text>Content from Focus on Native Communities.</p:text>
  </p:cm>
</p:cmLst>
</file>

<file path=ppt/comments/comment19.xml><?xml version="1.0" encoding="utf-8"?>
<p:cmLst xmlns:a="http://schemas.openxmlformats.org/drawingml/2006/main" xmlns:r="http://schemas.openxmlformats.org/officeDocument/2006/relationships" xmlns:p="http://schemas.openxmlformats.org/presentationml/2006/main">
  <p:cm authorId="13" dt="2019-06-07T12:21:17.167" idx="78">
    <p:pos x="10" y="10"/>
    <p:text>From FOcus on Native communities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3" dt="2019-06-07T12:08:47.334" idx="73">
    <p:pos x="10" y="10"/>
    <p:text>Unchanged from previous Focus on NC deck</p:text>
    <p:extLst>
      <p:ext uri="{C676402C-5697-4E1C-873F-D02D1690AC5C}">
        <p15:threadingInfo xmlns:p15="http://schemas.microsoft.com/office/powerpoint/2012/main" timeZoneBias="30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13" dt="2019-06-07T12:21:34.439" idx="79">
    <p:pos x="10" y="10"/>
    <p:text>From Focus on Native Communities</p:text>
    <p:extLst>
      <p:ext uri="{C676402C-5697-4E1C-873F-D02D1690AC5C}">
        <p15:threadingInfo xmlns:p15="http://schemas.microsoft.com/office/powerpoint/2012/main" timeZoneBias="300"/>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13" dt="2017-05-10T15:25:11.059" idx="18">
    <p:pos x="10" y="10"/>
    <p:text>Content from Focus on Native Communities. Speaker notes contain additional discussion points. Italicized text from page 22.</p:text>
  </p:cm>
</p:cmLst>
</file>

<file path=ppt/comments/comment22.xml><?xml version="1.0" encoding="utf-8"?>
<p:cmLst xmlns:a="http://schemas.openxmlformats.org/drawingml/2006/main" xmlns:r="http://schemas.openxmlformats.org/officeDocument/2006/relationships" xmlns:p="http://schemas.openxmlformats.org/presentationml/2006/main">
  <p:cm authorId="13" dt="2017-05-10T15:26:10.095" idx="19">
    <p:pos x="10" y="10"/>
    <p:text>Content from Focus on Native Communities</p:text>
  </p:cm>
</p:cmLst>
</file>

<file path=ppt/comments/comment23.xml><?xml version="1.0" encoding="utf-8"?>
<p:cmLst xmlns:a="http://schemas.openxmlformats.org/drawingml/2006/main" xmlns:r="http://schemas.openxmlformats.org/officeDocument/2006/relationships" xmlns:p="http://schemas.openxmlformats.org/presentationml/2006/main">
  <p:cm authorId="13" dt="2017-05-10T15:26:17.853" idx="20">
    <p:pos x="10" y="10"/>
    <p:text>Content from page 24 of Focus on Native Communities.</p:text>
  </p:cm>
</p:cmLst>
</file>

<file path=ppt/comments/comment24.xml><?xml version="1.0" encoding="utf-8"?>
<p:cmLst xmlns:a="http://schemas.openxmlformats.org/drawingml/2006/main" xmlns:r="http://schemas.openxmlformats.org/officeDocument/2006/relationships" xmlns:p="http://schemas.openxmlformats.org/presentationml/2006/main">
  <p:cm authorId="13" dt="2017-05-10T15:27:03.007" idx="21">
    <p:pos x="10" y="10"/>
    <p:text>Based on pages 24-25 of Focus on NC. Questions in speaker notes formulated from list in the guide.</p:text>
  </p:cm>
</p:cmLst>
</file>

<file path=ppt/comments/comment25.xml><?xml version="1.0" encoding="utf-8"?>
<p:cmLst xmlns:a="http://schemas.openxmlformats.org/drawingml/2006/main" xmlns:r="http://schemas.openxmlformats.org/officeDocument/2006/relationships" xmlns:p="http://schemas.openxmlformats.org/presentationml/2006/main">
  <p:cm authorId="13" dt="2017-05-10T15:27:09.502" idx="22">
    <p:pos x="10" y="10"/>
    <p:text>Content from Focus on Native Communities.</p:text>
  </p:cm>
</p:cmLst>
</file>

<file path=ppt/comments/comment26.xml><?xml version="1.0" encoding="utf-8"?>
<p:cmLst xmlns:a="http://schemas.openxmlformats.org/drawingml/2006/main" xmlns:r="http://schemas.openxmlformats.org/officeDocument/2006/relationships" xmlns:p="http://schemas.openxmlformats.org/presentationml/2006/main">
  <p:cm authorId="13" dt="2017-05-10T15:27:15.313" idx="23">
    <p:pos x="10" y="10"/>
    <p:text>Content from Focus on Native Communities.</p:text>
  </p:cm>
</p:cmLst>
</file>

<file path=ppt/comments/comment27.xml><?xml version="1.0" encoding="utf-8"?>
<p:cmLst xmlns:a="http://schemas.openxmlformats.org/drawingml/2006/main" xmlns:r="http://schemas.openxmlformats.org/officeDocument/2006/relationships" xmlns:p="http://schemas.openxmlformats.org/presentationml/2006/main">
  <p:cm authorId="13" dt="2017-05-10T15:27:23.896" idx="24">
    <p:pos x="10" y="10"/>
    <p:text>Content from Focus on Native Communities.</p:text>
  </p:cm>
</p:cmLst>
</file>

<file path=ppt/comments/comment28.xml><?xml version="1.0" encoding="utf-8"?>
<p:cmLst xmlns:a="http://schemas.openxmlformats.org/drawingml/2006/main" xmlns:r="http://schemas.openxmlformats.org/officeDocument/2006/relationships" xmlns:p="http://schemas.openxmlformats.org/presentationml/2006/main">
  <p:cm authorId="13" dt="2017-05-10T15:28:40.570" idx="25">
    <p:pos x="3" y="10"/>
    <p:text>Slide and notes content from Focus on Native Communities p 28-29</p:text>
  </p:cm>
</p:cmLst>
</file>

<file path=ppt/comments/comment29.xml><?xml version="1.0" encoding="utf-8"?>
<p:cmLst xmlns:a="http://schemas.openxmlformats.org/drawingml/2006/main" xmlns:r="http://schemas.openxmlformats.org/officeDocument/2006/relationships" xmlns:p="http://schemas.openxmlformats.org/presentationml/2006/main">
  <p:cm authorId="13" dt="2017-05-10T15:29:04.633" idx="26">
    <p:pos x="10" y="10"/>
    <p:text>Content from cleared YMYG deck plus reference to tool in guide.</p:text>
  </p:cm>
</p:cmLst>
</file>

<file path=ppt/comments/comment3.xml><?xml version="1.0" encoding="utf-8"?>
<p:cmLst xmlns:a="http://schemas.openxmlformats.org/drawingml/2006/main" xmlns:r="http://schemas.openxmlformats.org/officeDocument/2006/relationships" xmlns:p="http://schemas.openxmlformats.org/presentationml/2006/main">
  <p:cm authorId="13" dt="2019-06-07T12:09:21.087" idx="74">
    <p:pos x="56" y="33"/>
    <p:text>Unchanged from previous Focus on NC deck</p:text>
    <p:extLst>
      <p:ext uri="{C676402C-5697-4E1C-873F-D02D1690AC5C}">
        <p15:threadingInfo xmlns:p15="http://schemas.microsoft.com/office/powerpoint/2012/main" timeZoneBias="300"/>
      </p:ext>
    </p:extLst>
  </p:cm>
</p:cmLst>
</file>

<file path=ppt/comments/comment30.xml><?xml version="1.0" encoding="utf-8"?>
<p:cmLst xmlns:a="http://schemas.openxmlformats.org/drawingml/2006/main" xmlns:r="http://schemas.openxmlformats.org/officeDocument/2006/relationships" xmlns:p="http://schemas.openxmlformats.org/presentationml/2006/main">
  <p:cm authorId="13" dt="2017-05-10T15:29:11.469" idx="27">
    <p:pos x="10" y="10"/>
    <p:text>Content from Focus on Native Communities.</p:text>
  </p:cm>
</p:cmLst>
</file>

<file path=ppt/comments/comment31.xml><?xml version="1.0" encoding="utf-8"?>
<p:cmLst xmlns:a="http://schemas.openxmlformats.org/drawingml/2006/main" xmlns:r="http://schemas.openxmlformats.org/officeDocument/2006/relationships" xmlns:p="http://schemas.openxmlformats.org/presentationml/2006/main">
  <p:cm authorId="13" dt="2017-05-10T15:29:21.764" idx="28">
    <p:pos x="10" y="10"/>
    <p:text>Content from Focus on Native Communities.</p:text>
  </p:cm>
</p:cmLst>
</file>

<file path=ppt/comments/comment32.xml><?xml version="1.0" encoding="utf-8"?>
<p:cmLst xmlns:a="http://schemas.openxmlformats.org/drawingml/2006/main" xmlns:r="http://schemas.openxmlformats.org/officeDocument/2006/relationships" xmlns:p="http://schemas.openxmlformats.org/presentationml/2006/main">
  <p:cm authorId="13" dt="2017-05-10T15:30:16.767" idx="29">
    <p:pos x="10" y="10"/>
    <p:text>Slide content from cleared YMYG deck. Notes content from Focus on Native Communities.</p:text>
  </p:cm>
</p:cmLst>
</file>

<file path=ppt/comments/comment33.xml><?xml version="1.0" encoding="utf-8"?>
<p:cmLst xmlns:a="http://schemas.openxmlformats.org/drawingml/2006/main" xmlns:r="http://schemas.openxmlformats.org/officeDocument/2006/relationships" xmlns:p="http://schemas.openxmlformats.org/presentationml/2006/main">
  <p:cm authorId="13" dt="2019-06-06T14:37:40.664" idx="64">
    <p:pos x="10" y="10"/>
    <p:text>From 2019 YMYG toolkit and training deck</p:text>
    <p:extLst>
      <p:ext uri="{C676402C-5697-4E1C-873F-D02D1690AC5C}">
        <p15:threadingInfo xmlns:p15="http://schemas.microsoft.com/office/powerpoint/2012/main" timeZoneBias="300"/>
      </p:ext>
    </p:extLst>
  </p:cm>
</p:cmLst>
</file>

<file path=ppt/comments/comment34.xml><?xml version="1.0" encoding="utf-8"?>
<p:cmLst xmlns:a="http://schemas.openxmlformats.org/drawingml/2006/main" xmlns:r="http://schemas.openxmlformats.org/officeDocument/2006/relationships" xmlns:p="http://schemas.openxmlformats.org/presentationml/2006/main">
  <p:cm authorId="13" dt="2017-05-10T15:30:44.482" idx="30">
    <p:pos x="10" y="10"/>
    <p:text>From Focus on NC</p:text>
  </p:cm>
</p:cmLst>
</file>

<file path=ppt/comments/comment35.xml><?xml version="1.0" encoding="utf-8"?>
<p:cmLst xmlns:a="http://schemas.openxmlformats.org/drawingml/2006/main" xmlns:r="http://schemas.openxmlformats.org/officeDocument/2006/relationships" xmlns:p="http://schemas.openxmlformats.org/presentationml/2006/main">
  <p:cm authorId="13" dt="2017-05-10T15:31:12.816" idx="31">
    <p:pos x="10" y="10"/>
    <p:text>Content from Focus on Native Communities with additional discussion questions in notes.</p:text>
  </p:cm>
</p:cmLst>
</file>

<file path=ppt/comments/comment36.xml><?xml version="1.0" encoding="utf-8"?>
<p:cmLst xmlns:a="http://schemas.openxmlformats.org/drawingml/2006/main" xmlns:r="http://schemas.openxmlformats.org/officeDocument/2006/relationships" xmlns:p="http://schemas.openxmlformats.org/presentationml/2006/main">
  <p:cm authorId="13" dt="2017-05-10T15:31:18.723" idx="32">
    <p:pos x="10" y="10"/>
    <p:text>Content from Focus on Native Communities.</p:text>
  </p:cm>
</p:cmLst>
</file>

<file path=ppt/comments/comment37.xml><?xml version="1.0" encoding="utf-8"?>
<p:cmLst xmlns:a="http://schemas.openxmlformats.org/drawingml/2006/main" xmlns:r="http://schemas.openxmlformats.org/officeDocument/2006/relationships" xmlns:p="http://schemas.openxmlformats.org/presentationml/2006/main">
  <p:cm authorId="13" dt="2017-05-10T15:31:18.723" idx="32">
    <p:pos x="10" y="10"/>
    <p:text>Content from Focus on Native Communities.</p:text>
  </p:cm>
</p:cmLst>
</file>

<file path=ppt/comments/comment38.xml><?xml version="1.0" encoding="utf-8"?>
<p:cmLst xmlns:a="http://schemas.openxmlformats.org/drawingml/2006/main" xmlns:r="http://schemas.openxmlformats.org/officeDocument/2006/relationships" xmlns:p="http://schemas.openxmlformats.org/presentationml/2006/main">
  <p:cm authorId="13" dt="2017-05-10T15:31:52.538" idx="33">
    <p:pos x="10" y="10"/>
    <p:text>Slide content from cleared YMYG deck and Focus on Native Communities.</p:text>
  </p:cm>
</p:cmLst>
</file>

<file path=ppt/comments/comment39.xml><?xml version="1.0" encoding="utf-8"?>
<p:cmLst xmlns:a="http://schemas.openxmlformats.org/drawingml/2006/main" xmlns:r="http://schemas.openxmlformats.org/officeDocument/2006/relationships" xmlns:p="http://schemas.openxmlformats.org/presentationml/2006/main">
  <p:cm authorId="13" dt="2017-05-10T15:32:09.242" idx="34">
    <p:pos x="10" y="10"/>
    <p:text>Slide from cleared YMYG deck.</p:text>
  </p:cm>
</p:cmLst>
</file>

<file path=ppt/comments/comment4.xml><?xml version="1.0" encoding="utf-8"?>
<p:cmLst xmlns:a="http://schemas.openxmlformats.org/drawingml/2006/main" xmlns:r="http://schemas.openxmlformats.org/officeDocument/2006/relationships" xmlns:p="http://schemas.openxmlformats.org/presentationml/2006/main">
  <p:cm authorId="13" dt="2019-06-07T12:09:31.743" idx="75">
    <p:pos x="10" y="10"/>
    <p:text>Unchanged from previous Focus on NC deck</p:text>
    <p:extLst>
      <p:ext uri="{C676402C-5697-4E1C-873F-D02D1690AC5C}">
        <p15:threadingInfo xmlns:p15="http://schemas.microsoft.com/office/powerpoint/2012/main" timeZoneBias="300"/>
      </p:ext>
    </p:extLst>
  </p:cm>
</p:cmLst>
</file>

<file path=ppt/comments/comment40.xml><?xml version="1.0" encoding="utf-8"?>
<p:cmLst xmlns:a="http://schemas.openxmlformats.org/drawingml/2006/main" xmlns:r="http://schemas.openxmlformats.org/officeDocument/2006/relationships" xmlns:p="http://schemas.openxmlformats.org/presentationml/2006/main">
  <p:cm authorId="13" dt="2017-05-10T15:32:28.850" idx="35">
    <p:pos x="10" y="10"/>
    <p:text>Slide from cleared YMYG deck and Focus on Native Communities.</p:text>
  </p:cm>
</p:cmLst>
</file>

<file path=ppt/comments/comment41.xml><?xml version="1.0" encoding="utf-8"?>
<p:cmLst xmlns:a="http://schemas.openxmlformats.org/drawingml/2006/main" xmlns:r="http://schemas.openxmlformats.org/officeDocument/2006/relationships" xmlns:p="http://schemas.openxmlformats.org/presentationml/2006/main">
  <p:cm authorId="13" dt="2017-05-10T15:32:46.780" idx="36">
    <p:pos x="10" y="10"/>
    <p:text>Slide from cleared YMYG deck with reference to Focus on Native Communities tool.</p:text>
  </p:cm>
</p:cmLst>
</file>

<file path=ppt/comments/comment42.xml><?xml version="1.0" encoding="utf-8"?>
<p:cmLst xmlns:a="http://schemas.openxmlformats.org/drawingml/2006/main" xmlns:r="http://schemas.openxmlformats.org/officeDocument/2006/relationships" xmlns:p="http://schemas.openxmlformats.org/presentationml/2006/main">
  <p:cm authorId="13" dt="2019-06-07T10:45:14.576" idx="65">
    <p:pos x="10" y="10"/>
    <p:text>Slide from YMYG deck</p:text>
    <p:extLst>
      <p:ext uri="{C676402C-5697-4E1C-873F-D02D1690AC5C}">
        <p15:threadingInfo xmlns:p15="http://schemas.microsoft.com/office/powerpoint/2012/main" timeZoneBias="300"/>
      </p:ext>
    </p:extLst>
  </p:cm>
</p:cmLst>
</file>

<file path=ppt/comments/comment43.xml><?xml version="1.0" encoding="utf-8"?>
<p:cmLst xmlns:a="http://schemas.openxmlformats.org/drawingml/2006/main" xmlns:r="http://schemas.openxmlformats.org/officeDocument/2006/relationships" xmlns:p="http://schemas.openxmlformats.org/presentationml/2006/main">
  <p:cm authorId="13" dt="2017-05-10T15:33:32.112" idx="39">
    <p:pos x="10" y="10"/>
    <p:text>Content from Focus on Native Communities.</p:text>
  </p:cm>
</p:cmLst>
</file>

<file path=ppt/comments/comment44.xml><?xml version="1.0" encoding="utf-8"?>
<p:cmLst xmlns:a="http://schemas.openxmlformats.org/drawingml/2006/main" xmlns:r="http://schemas.openxmlformats.org/officeDocument/2006/relationships" xmlns:p="http://schemas.openxmlformats.org/presentationml/2006/main">
  <p:cm authorId="13" dt="2017-05-10T15:33:42.973" idx="40">
    <p:pos x="10" y="10"/>
    <p:text>Content from Focus on Native Communities.</p:text>
  </p:cm>
</p:cmLst>
</file>

<file path=ppt/comments/comment45.xml><?xml version="1.0" encoding="utf-8"?>
<p:cmLst xmlns:a="http://schemas.openxmlformats.org/drawingml/2006/main" xmlns:r="http://schemas.openxmlformats.org/officeDocument/2006/relationships" xmlns:p="http://schemas.openxmlformats.org/presentationml/2006/main">
  <p:cm authorId="13" dt="2017-05-10T15:33:53.471" idx="41">
    <p:pos x="10" y="10"/>
    <p:text>Content from Focus on Native Communities.</p:text>
  </p:cm>
</p:cmLst>
</file>

<file path=ppt/comments/comment46.xml><?xml version="1.0" encoding="utf-8"?>
<p:cmLst xmlns:a="http://schemas.openxmlformats.org/drawingml/2006/main" xmlns:r="http://schemas.openxmlformats.org/officeDocument/2006/relationships" xmlns:p="http://schemas.openxmlformats.org/presentationml/2006/main">
  <p:cm authorId="13" dt="2017-05-10T15:34:30.105" idx="43">
    <p:pos x="1" y="10"/>
    <p:text>Content from Focus on NC p. 51</p:text>
  </p:cm>
</p:cmLst>
</file>

<file path=ppt/comments/comment47.xml><?xml version="1.0" encoding="utf-8"?>
<p:cmLst xmlns:a="http://schemas.openxmlformats.org/drawingml/2006/main" xmlns:r="http://schemas.openxmlformats.org/officeDocument/2006/relationships" xmlns:p="http://schemas.openxmlformats.org/presentationml/2006/main">
  <p:cm authorId="13" dt="2017-05-10T15:34:39.686" idx="44">
    <p:pos x="1" y="1"/>
    <p:text>Content from Focus on NC p. 51</p:text>
  </p:cm>
</p:cmLst>
</file>

<file path=ppt/comments/comment48.xml><?xml version="1.0" encoding="utf-8"?>
<p:cmLst xmlns:a="http://schemas.openxmlformats.org/drawingml/2006/main" xmlns:r="http://schemas.openxmlformats.org/officeDocument/2006/relationships" xmlns:p="http://schemas.openxmlformats.org/presentationml/2006/main">
  <p:cm authorId="13" dt="2017-05-10T15:34:39.686" idx="44">
    <p:pos x="1" y="1"/>
    <p:text>Content from Focus on NC p. 51</p:text>
  </p:cm>
</p:cmLst>
</file>

<file path=ppt/comments/comment49.xml><?xml version="1.0" encoding="utf-8"?>
<p:cmLst xmlns:a="http://schemas.openxmlformats.org/drawingml/2006/main" xmlns:r="http://schemas.openxmlformats.org/officeDocument/2006/relationships" xmlns:p="http://schemas.openxmlformats.org/presentationml/2006/main">
  <p:cm authorId="13" dt="2019-06-07T11:04:18.798" idx="66">
    <p:pos x="10" y="10"/>
    <p:text>From cleared YMYG deck</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3" dt="2017-05-10T14:44:59.291" idx="1">
    <p:pos x="16" y="10"/>
    <p:text>Notes content from Focus on Native Communities.</p:text>
  </p:cm>
</p:cmLst>
</file>

<file path=ppt/comments/comment50.xml><?xml version="1.0" encoding="utf-8"?>
<p:cmLst xmlns:a="http://schemas.openxmlformats.org/drawingml/2006/main" xmlns:r="http://schemas.openxmlformats.org/officeDocument/2006/relationships" xmlns:p="http://schemas.openxmlformats.org/presentationml/2006/main">
  <p:cm authorId="13" dt="2019-06-07T11:04:33.549" idx="67">
    <p:pos x="10" y="10"/>
    <p:text>From cleared YMYG deck</p:text>
    <p:extLst>
      <p:ext uri="{C676402C-5697-4E1C-873F-D02D1690AC5C}">
        <p15:threadingInfo xmlns:p15="http://schemas.microsoft.com/office/powerpoint/2012/main" timeZoneBias="300"/>
      </p:ext>
    </p:extLst>
  </p:cm>
</p:cmLst>
</file>

<file path=ppt/comments/comment51.xml><?xml version="1.0" encoding="utf-8"?>
<p:cmLst xmlns:a="http://schemas.openxmlformats.org/drawingml/2006/main" xmlns:r="http://schemas.openxmlformats.org/officeDocument/2006/relationships" xmlns:p="http://schemas.openxmlformats.org/presentationml/2006/main">
  <p:cm authorId="13" dt="2019-06-07T11:04:45.049" idx="68">
    <p:pos x="10" y="10"/>
    <p:text>From cleared YMYG dwck</p:text>
    <p:extLst>
      <p:ext uri="{C676402C-5697-4E1C-873F-D02D1690AC5C}">
        <p15:threadingInfo xmlns:p15="http://schemas.microsoft.com/office/powerpoint/2012/main" timeZoneBias="300"/>
      </p:ext>
    </p:extLst>
  </p:cm>
  <p:cm authorId="18" dt="2019-07-02T12:03:41.431" idx="3">
    <p:pos x="2730" y="2970"/>
    <p:text>I don't see how this bullet follows or applies to the heading? Do we mean something like "Monitor your credit history by reviewing your scores"</p:text>
    <p:extLst mod="1">
      <p:ext uri="{C676402C-5697-4E1C-873F-D02D1690AC5C}">
        <p15:threadingInfo xmlns:p15="http://schemas.microsoft.com/office/powerpoint/2012/main" timeZoneBias="240"/>
      </p:ext>
    </p:extLst>
  </p:cm>
  <p:cm authorId="19" dt="2019-07-02T12:51:06.445" idx="2">
    <p:pos x="2730" y="3066"/>
    <p:text>I made it a seperate talking point because I agree it did not make sense where it was.</p:text>
    <p:extLst>
      <p:ext uri="{C676402C-5697-4E1C-873F-D02D1690AC5C}">
        <p15:threadingInfo xmlns:p15="http://schemas.microsoft.com/office/powerpoint/2012/main" timeZoneBias="240">
          <p15:parentCm authorId="18" idx="3"/>
        </p15:threadingInfo>
      </p:ext>
    </p:extLst>
  </p:cm>
</p:cmLst>
</file>

<file path=ppt/comments/comment52.xml><?xml version="1.0" encoding="utf-8"?>
<p:cmLst xmlns:a="http://schemas.openxmlformats.org/drawingml/2006/main" xmlns:r="http://schemas.openxmlformats.org/officeDocument/2006/relationships" xmlns:p="http://schemas.openxmlformats.org/presentationml/2006/main">
  <p:cm authorId="13" dt="2019-06-07T11:04:58.134" idx="69">
    <p:pos x="10" y="10"/>
    <p:text>From cleared YMYG deck</p:text>
    <p:extLst>
      <p:ext uri="{C676402C-5697-4E1C-873F-D02D1690AC5C}">
        <p15:threadingInfo xmlns:p15="http://schemas.microsoft.com/office/powerpoint/2012/main" timeZoneBias="300"/>
      </p:ext>
    </p:extLst>
  </p:cm>
</p:cmLst>
</file>

<file path=ppt/comments/comment53.xml><?xml version="1.0" encoding="utf-8"?>
<p:cmLst xmlns:a="http://schemas.openxmlformats.org/drawingml/2006/main" xmlns:r="http://schemas.openxmlformats.org/officeDocument/2006/relationships" xmlns:p="http://schemas.openxmlformats.org/presentationml/2006/main">
  <p:cm authorId="13" dt="2019-06-07T11:05:12.321" idx="70">
    <p:pos x="10" y="10"/>
    <p:text>From cleared YMYG deck</p:text>
    <p:extLst>
      <p:ext uri="{C676402C-5697-4E1C-873F-D02D1690AC5C}">
        <p15:threadingInfo xmlns:p15="http://schemas.microsoft.com/office/powerpoint/2012/main" timeZoneBias="300"/>
      </p:ext>
    </p:extLst>
  </p:cm>
  <p:cm authorId="18" dt="2019-07-02T12:05:10.783" idx="4">
    <p:pos x="2940" y="2139"/>
    <p:text>No period at end of this bullet. Global comment just to make sure that you are consistent with either using periods or not using them at all in bullets in slides. I see people do both. For example, in the next slide, there are no bullets (#59)</p:text>
    <p:extLst>
      <p:ext uri="{C676402C-5697-4E1C-873F-D02D1690AC5C}">
        <p15:threadingInfo xmlns:p15="http://schemas.microsoft.com/office/powerpoint/2012/main" timeZoneBias="240"/>
      </p:ext>
    </p:extLst>
  </p:cm>
  <p:cm authorId="19" dt="2019-07-02T12:51:48.016" idx="3">
    <p:pos x="2940" y="2235"/>
    <p:text>Fixed</p:text>
    <p:extLst>
      <p:ext uri="{C676402C-5697-4E1C-873F-D02D1690AC5C}">
        <p15:threadingInfo xmlns:p15="http://schemas.microsoft.com/office/powerpoint/2012/main" timeZoneBias="240">
          <p15:parentCm authorId="18" idx="4"/>
        </p15:threadingInfo>
      </p:ext>
    </p:extLst>
  </p:cm>
</p:cmLst>
</file>

<file path=ppt/comments/comment54.xml><?xml version="1.0" encoding="utf-8"?>
<p:cmLst xmlns:a="http://schemas.openxmlformats.org/drawingml/2006/main" xmlns:r="http://schemas.openxmlformats.org/officeDocument/2006/relationships" xmlns:p="http://schemas.openxmlformats.org/presentationml/2006/main">
  <p:cm authorId="13" dt="2017-05-10T15:36:34.219" idx="49">
    <p:pos x="10" y="10"/>
    <p:text>From Focus on NC p 53</p:text>
  </p:cm>
  <p:cm authorId="18" dt="2019-07-02T12:07:05.894" idx="5">
    <p:pos x="4883" y="2432"/>
    <p:text>suggestg delete "implement" and insert "use"</p:text>
    <p:extLst mod="1">
      <p:ext uri="{C676402C-5697-4E1C-873F-D02D1690AC5C}">
        <p15:threadingInfo xmlns:p15="http://schemas.microsoft.com/office/powerpoint/2012/main" timeZoneBias="240"/>
      </p:ext>
    </p:extLst>
  </p:cm>
  <p:cm authorId="19" dt="2019-07-02T12:53:22.109" idx="5">
    <p:pos x="4883" y="2528"/>
    <p:text>fixed</p:text>
    <p:extLst>
      <p:ext uri="{C676402C-5697-4E1C-873F-D02D1690AC5C}">
        <p15:threadingInfo xmlns:p15="http://schemas.microsoft.com/office/powerpoint/2012/main" timeZoneBias="240">
          <p15:parentCm authorId="18" idx="5"/>
        </p15:threadingInfo>
      </p:ext>
    </p:extLst>
  </p:cm>
  <p:cm authorId="18" dt="2019-07-02T12:07:49.627" idx="6">
    <p:pos x="4798" y="2974"/>
    <p:text>"in" or "on"?</p:text>
    <p:extLst mod="1">
      <p:ext uri="{C676402C-5697-4E1C-873F-D02D1690AC5C}">
        <p15:threadingInfo xmlns:p15="http://schemas.microsoft.com/office/powerpoint/2012/main" timeZoneBias="240"/>
      </p:ext>
    </p:extLst>
  </p:cm>
  <p:cm authorId="19" dt="2019-07-02T12:53:19.428" idx="4">
    <p:pos x="4798" y="3070"/>
    <p:text>It's correct as is.</p:text>
    <p:extLst>
      <p:ext uri="{C676402C-5697-4E1C-873F-D02D1690AC5C}">
        <p15:threadingInfo xmlns:p15="http://schemas.microsoft.com/office/powerpoint/2012/main" timeZoneBias="240">
          <p15:parentCm authorId="18" idx="6"/>
        </p15:threadingInfo>
      </p:ext>
    </p:extLst>
  </p:cm>
</p:cmLst>
</file>

<file path=ppt/comments/comment55.xml><?xml version="1.0" encoding="utf-8"?>
<p:cmLst xmlns:a="http://schemas.openxmlformats.org/drawingml/2006/main" xmlns:r="http://schemas.openxmlformats.org/officeDocument/2006/relationships" xmlns:p="http://schemas.openxmlformats.org/presentationml/2006/main">
  <p:cm authorId="13" dt="2017-05-10T15:36:53.020" idx="50">
    <p:pos x="10" y="10"/>
    <p:text>Bullets based on p. 55 Focus on NC. Italicized content is from p. 54.</p:text>
  </p:cm>
</p:cmLst>
</file>

<file path=ppt/comments/comment56.xml><?xml version="1.0" encoding="utf-8"?>
<p:cmLst xmlns:a="http://schemas.openxmlformats.org/drawingml/2006/main" xmlns:r="http://schemas.openxmlformats.org/officeDocument/2006/relationships" xmlns:p="http://schemas.openxmlformats.org/presentationml/2006/main">
  <p:cm authorId="13" dt="2017-05-10T15:37:03.845" idx="51">
    <p:pos x="10" y="10"/>
    <p:text>From Focus on NC p. 55</p:text>
  </p:cm>
</p:cmLst>
</file>

<file path=ppt/comments/comment57.xml><?xml version="1.0" encoding="utf-8"?>
<p:cmLst xmlns:a="http://schemas.openxmlformats.org/drawingml/2006/main" xmlns:r="http://schemas.openxmlformats.org/officeDocument/2006/relationships" xmlns:p="http://schemas.openxmlformats.org/presentationml/2006/main">
  <p:cm authorId="13" dt="2017-05-10T15:37:12.269" idx="52">
    <p:pos x="10" y="10"/>
    <p:text>From Focus on NC p. 56</p:text>
  </p:cm>
</p:cmLst>
</file>

<file path=ppt/comments/comment58.xml><?xml version="1.0" encoding="utf-8"?>
<p:cmLst xmlns:a="http://schemas.openxmlformats.org/drawingml/2006/main" xmlns:r="http://schemas.openxmlformats.org/officeDocument/2006/relationships" xmlns:p="http://schemas.openxmlformats.org/presentationml/2006/main">
  <p:cm authorId="13" dt="2017-05-10T15:37:27.461" idx="53">
    <p:pos x="10" y="10"/>
    <p:text>Content from Focus on Native Communities p. 57</p:text>
  </p:cm>
</p:cmLst>
</file>

<file path=ppt/comments/comment59.xml><?xml version="1.0" encoding="utf-8"?>
<p:cmLst xmlns:a="http://schemas.openxmlformats.org/drawingml/2006/main" xmlns:r="http://schemas.openxmlformats.org/officeDocument/2006/relationships" xmlns:p="http://schemas.openxmlformats.org/presentationml/2006/main">
  <p:cm authorId="13" dt="2017-05-10T15:37:40.151" idx="54">
    <p:pos x="10" y="10"/>
    <p:text>From Focus on NC p. 58</p:text>
  </p:cm>
  <p:cm authorId="18" dt="2019-07-02T12:09:41.071" idx="7">
    <p:pos x="5275" y="1929"/>
    <p:text>is it only "sales" in the handout that are scam? if there are other types of scams in the handout, I would delete "sales"</p:text>
    <p:extLst mod="1">
      <p:ext uri="{C676402C-5697-4E1C-873F-D02D1690AC5C}">
        <p15:threadingInfo xmlns:p15="http://schemas.microsoft.com/office/powerpoint/2012/main" timeZoneBias="240"/>
      </p:ext>
    </p:extLst>
  </p:cm>
  <p:cm authorId="19" dt="2019-07-02T12:55:36.437" idx="6">
    <p:pos x="5275" y="2025"/>
    <p:text>I put "sales" in quotations.  i think that makes it more clear.</p:text>
    <p:extLst>
      <p:ext uri="{C676402C-5697-4E1C-873F-D02D1690AC5C}">
        <p15:threadingInfo xmlns:p15="http://schemas.microsoft.com/office/powerpoint/2012/main" timeZoneBias="240">
          <p15:parentCm authorId="18" idx="7"/>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3" dt="2019-06-07T12:11:51.154" idx="76">
    <p:pos x="110" y="122"/>
    <p:text>Updated with new cover and resources</p:text>
    <p:extLst>
      <p:ext uri="{C676402C-5697-4E1C-873F-D02D1690AC5C}">
        <p15:threadingInfo xmlns:p15="http://schemas.microsoft.com/office/powerpoint/2012/main" timeZoneBias="300"/>
      </p:ext>
    </p:extLst>
  </p:cm>
</p:cmLst>
</file>

<file path=ppt/comments/comment60.xml><?xml version="1.0" encoding="utf-8"?>
<p:cmLst xmlns:a="http://schemas.openxmlformats.org/drawingml/2006/main" xmlns:r="http://schemas.openxmlformats.org/officeDocument/2006/relationships" xmlns:p="http://schemas.openxmlformats.org/presentationml/2006/main">
  <p:cm authorId="13" dt="2017-05-10T15:38:05.644" idx="55">
    <p:pos x="10" y="10"/>
    <p:text>Bullets based on p. 60 of Focus on NC</p:text>
  </p:cm>
</p:cmLst>
</file>

<file path=ppt/comments/comment61.xml><?xml version="1.0" encoding="utf-8"?>
<p:cmLst xmlns:a="http://schemas.openxmlformats.org/drawingml/2006/main" xmlns:r="http://schemas.openxmlformats.org/officeDocument/2006/relationships" xmlns:p="http://schemas.openxmlformats.org/presentationml/2006/main">
  <p:cm authorId="13" dt="2017-05-10T15:38:10.950" idx="56">
    <p:pos x="10" y="10"/>
    <p:text>Content from Focus on Native Communities p. 59</p:text>
  </p:cm>
  <p:cm authorId="18" dt="2019-07-02T12:11:54.382" idx="8">
    <p:pos x="2368" y="2010"/>
    <p:text>I wonder about the use of "crimes" since some exploitation may not have a criminal intent. Suggest "financial exploitation"</p:text>
    <p:extLst mod="1">
      <p:ext uri="{C676402C-5697-4E1C-873F-D02D1690AC5C}">
        <p15:threadingInfo xmlns:p15="http://schemas.microsoft.com/office/powerpoint/2012/main" timeZoneBias="240"/>
      </p:ext>
    </p:extLst>
  </p:cm>
  <p:cm authorId="19" dt="2019-07-02T12:56:41.036" idx="7">
    <p:pos x="2368" y="2106"/>
    <p:text>Agreed.</p:text>
    <p:extLst>
      <p:ext uri="{C676402C-5697-4E1C-873F-D02D1690AC5C}">
        <p15:threadingInfo xmlns:p15="http://schemas.microsoft.com/office/powerpoint/2012/main" timeZoneBias="240">
          <p15:parentCm authorId="18" idx="8"/>
        </p15:threadingInfo>
      </p:ext>
    </p:extLst>
  </p:cm>
</p:cmLst>
</file>

<file path=ppt/comments/comment62.xml><?xml version="1.0" encoding="utf-8"?>
<p:cmLst xmlns:a="http://schemas.openxmlformats.org/drawingml/2006/main" xmlns:r="http://schemas.openxmlformats.org/officeDocument/2006/relationships" xmlns:p="http://schemas.openxmlformats.org/presentationml/2006/main">
  <p:cm authorId="13" dt="2017-05-10T15:38:52.160" idx="57">
    <p:pos x="10" y="10"/>
    <p:text>List of tools in Focus on Native Communities section on elder financial exploitation.</p:text>
  </p:cm>
</p:cmLst>
</file>

<file path=ppt/comments/comment63.xml><?xml version="1.0" encoding="utf-8"?>
<p:cmLst xmlns:a="http://schemas.openxmlformats.org/drawingml/2006/main" xmlns:r="http://schemas.openxmlformats.org/officeDocument/2006/relationships" xmlns:p="http://schemas.openxmlformats.org/presentationml/2006/main">
  <p:cm authorId="13" dt="2017-05-10T15:38:59.953" idx="58">
    <p:pos x="10" y="10"/>
    <p:text>Content from Focus on Native Communities.</p:text>
  </p:cm>
</p:cmLst>
</file>

<file path=ppt/comments/comment64.xml><?xml version="1.0" encoding="utf-8"?>
<p:cmLst xmlns:a="http://schemas.openxmlformats.org/drawingml/2006/main" xmlns:r="http://schemas.openxmlformats.org/officeDocument/2006/relationships" xmlns:p="http://schemas.openxmlformats.org/presentationml/2006/main">
  <p:cm authorId="13" dt="2017-05-10T15:39:07.052" idx="59">
    <p:pos x="10" y="10"/>
    <p:text>Content from Focus on Native Communities.</p:text>
  </p:cm>
</p:cmLst>
</file>

<file path=ppt/comments/comment65.xml><?xml version="1.0" encoding="utf-8"?>
<p:cmLst xmlns:a="http://schemas.openxmlformats.org/drawingml/2006/main" xmlns:r="http://schemas.openxmlformats.org/officeDocument/2006/relationships" xmlns:p="http://schemas.openxmlformats.org/presentationml/2006/main">
  <p:cm authorId="13" dt="2017-05-10T15:39:11.184" idx="60">
    <p:pos x="10" y="10"/>
    <p:text>Content from Focus on Native Communities.</p:text>
  </p:cm>
</p:cmLst>
</file>

<file path=ppt/comments/comment66.xml><?xml version="1.0" encoding="utf-8"?>
<p:cmLst xmlns:a="http://schemas.openxmlformats.org/drawingml/2006/main" xmlns:r="http://schemas.openxmlformats.org/officeDocument/2006/relationships" xmlns:p="http://schemas.openxmlformats.org/presentationml/2006/main">
  <p:cm authorId="13" dt="2019-06-07T12:03:11.452" idx="71">
    <p:pos x="182" y="125"/>
    <p:text>Unchanged from previously cleared Focus on NC deck.</p:text>
    <p:extLst>
      <p:ext uri="{C676402C-5697-4E1C-873F-D02D1690AC5C}">
        <p15:threadingInfo xmlns:p15="http://schemas.microsoft.com/office/powerpoint/2012/main" timeZoneBias="300"/>
      </p:ext>
    </p:extLst>
  </p:cm>
</p:cmLst>
</file>

<file path=ppt/comments/comment67.xml><?xml version="1.0" encoding="utf-8"?>
<p:cmLst xmlns:a="http://schemas.openxmlformats.org/drawingml/2006/main" xmlns:r="http://schemas.openxmlformats.org/officeDocument/2006/relationships" xmlns:p="http://schemas.openxmlformats.org/presentationml/2006/main">
  <p:cm authorId="13" dt="2019-06-07T12:03:39.855" idx="72">
    <p:pos x="10" y="10"/>
    <p:text>Unchanged from previous Focus on NC deck.</p:text>
    <p:extLst>
      <p:ext uri="{C676402C-5697-4E1C-873F-D02D1690AC5C}">
        <p15:threadingInfo xmlns:p15="http://schemas.microsoft.com/office/powerpoint/2012/main"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3" dt="2019-06-07T12:13:54.325" idx="77">
    <p:pos x="10" y="10"/>
    <p:text>Deck will not be released until Savings booklet is released.</p:text>
    <p:extLst>
      <p:ext uri="{C676402C-5697-4E1C-873F-D02D1690AC5C}">
        <p15:threadingInfo xmlns:p15="http://schemas.microsoft.com/office/powerpoint/2012/main" timeZoneBias="30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3" dt="2017-05-10T14:45:39.956" idx="2">
    <p:pos x="10" y="10"/>
    <p:text>6-6-19 screenshot of page.</p:text>
  </p:cm>
</p:cmLst>
</file>

<file path=ppt/comments/comment9.xml><?xml version="1.0" encoding="utf-8"?>
<p:cmLst xmlns:a="http://schemas.openxmlformats.org/drawingml/2006/main" xmlns:r="http://schemas.openxmlformats.org/officeDocument/2006/relationships" xmlns:p="http://schemas.openxmlformats.org/presentationml/2006/main">
  <p:cm authorId="13" dt="2017-05-10T14:50:20.421" idx="3">
    <p:pos x="10" y="10"/>
    <p:text>Content from Focus on Native Communities</p:text>
  </p:cm>
  <p:cm authorId="18" dt="2019-07-02T11:40:56.479" idx="1">
    <p:pos x="3658" y="1376"/>
    <p:text>should be one word  "nonprofit" sometimes hyphenated</p:text>
    <p:extLst>
      <p:ext uri="{C676402C-5697-4E1C-873F-D02D1690AC5C}">
        <p15:threadingInfo xmlns:p15="http://schemas.microsoft.com/office/powerpoint/2012/main" timeZoneBias="240"/>
      </p:ext>
    </p:extLst>
  </p:cm>
  <p:cm authorId="19" dt="2019-07-02T12:42:45.849" idx="1">
    <p:pos x="3658" y="1472"/>
    <p:text>Fixed</p:text>
    <p:extLst>
      <p:ext uri="{C676402C-5697-4E1C-873F-D02D1690AC5C}">
        <p15:threadingInfo xmlns:p15="http://schemas.microsoft.com/office/powerpoint/2012/main" timeZoneBias="240">
          <p15:parentCm authorId="18" idx="1"/>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02A402-0202-4B50-B5C0-1B2AEE4E3CD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4D54E56A-7129-4AFE-924A-E6C16E5222C0}">
      <dgm:prSet/>
      <dgm:spPr/>
      <dgm:t>
        <a:bodyPr/>
        <a:lstStyle/>
        <a:p>
          <a:r>
            <a:rPr lang="en-US" dirty="0" smtClean="0"/>
            <a:t>Tool: Setting SMART goals</a:t>
          </a:r>
          <a:endParaRPr lang="en-US" dirty="0"/>
        </a:p>
      </dgm:t>
    </dgm:pt>
    <dgm:pt modelId="{8B4EEC0E-9EC7-4735-AC03-3F4412A6A9C7}" type="parTrans" cxnId="{C612FCD9-ACF6-41EC-BFB4-C3E67EA31450}">
      <dgm:prSet/>
      <dgm:spPr/>
      <dgm:t>
        <a:bodyPr/>
        <a:lstStyle/>
        <a:p>
          <a:endParaRPr lang="en-US"/>
        </a:p>
      </dgm:t>
    </dgm:pt>
    <dgm:pt modelId="{E073EB61-E0D8-4F2D-AD64-F61779E4E177}" type="sibTrans" cxnId="{C612FCD9-ACF6-41EC-BFB4-C3E67EA31450}">
      <dgm:prSet/>
      <dgm:spPr/>
      <dgm:t>
        <a:bodyPr/>
        <a:lstStyle/>
        <a:p>
          <a:endParaRPr lang="en-US"/>
        </a:p>
      </dgm:t>
    </dgm:pt>
    <dgm:pt modelId="{D9D7C355-B01C-4636-8768-0A400A9AF869}">
      <dgm:prSet/>
      <dgm:spPr/>
      <dgm:t>
        <a:bodyPr/>
        <a:lstStyle/>
        <a:p>
          <a:r>
            <a:rPr lang="en-US" smtClean="0"/>
            <a:t>Tool: Putting goals into action</a:t>
          </a:r>
          <a:endParaRPr lang="en-US"/>
        </a:p>
      </dgm:t>
    </dgm:pt>
    <dgm:pt modelId="{4549C402-CAC8-495B-8C67-6DF72398210A}" type="parTrans" cxnId="{C2777EBF-F8E0-4783-987C-1CFD9800A5BF}">
      <dgm:prSet/>
      <dgm:spPr/>
      <dgm:t>
        <a:bodyPr/>
        <a:lstStyle/>
        <a:p>
          <a:endParaRPr lang="en-US"/>
        </a:p>
      </dgm:t>
    </dgm:pt>
    <dgm:pt modelId="{B902398E-4E85-41A3-A1C2-3141C11289B4}" type="sibTrans" cxnId="{C2777EBF-F8E0-4783-987C-1CFD9800A5BF}">
      <dgm:prSet/>
      <dgm:spPr/>
      <dgm:t>
        <a:bodyPr/>
        <a:lstStyle/>
        <a:p>
          <a:endParaRPr lang="en-US"/>
        </a:p>
      </dgm:t>
    </dgm:pt>
    <dgm:pt modelId="{77590A63-1BC5-47F1-A475-AD1370EC62DC}">
      <dgm:prSet/>
      <dgm:spPr/>
      <dgm:t>
        <a:bodyPr/>
        <a:lstStyle/>
        <a:p>
          <a:r>
            <a:rPr lang="en-US" smtClean="0"/>
            <a:t>Tool: Planning for life events and large purchases</a:t>
          </a:r>
          <a:endParaRPr lang="en-US"/>
        </a:p>
      </dgm:t>
    </dgm:pt>
    <dgm:pt modelId="{4919AB5D-FC76-4D39-8D1A-07F43730FF43}" type="parTrans" cxnId="{3225A816-E54E-48E3-BC29-83B0982620C7}">
      <dgm:prSet/>
      <dgm:spPr/>
      <dgm:t>
        <a:bodyPr/>
        <a:lstStyle/>
        <a:p>
          <a:endParaRPr lang="en-US"/>
        </a:p>
      </dgm:t>
    </dgm:pt>
    <dgm:pt modelId="{86F5E9DA-9622-4BC8-9ED1-5810283565EF}" type="sibTrans" cxnId="{3225A816-E54E-48E3-BC29-83B0982620C7}">
      <dgm:prSet/>
      <dgm:spPr/>
      <dgm:t>
        <a:bodyPr/>
        <a:lstStyle/>
        <a:p>
          <a:endParaRPr lang="en-US"/>
        </a:p>
      </dgm:t>
    </dgm:pt>
    <dgm:pt modelId="{112BEBDC-8318-4FB8-96ED-C5D2501EFF24}">
      <dgm:prSet/>
      <dgm:spPr/>
      <dgm:t>
        <a:bodyPr/>
        <a:lstStyle/>
        <a:p>
          <a:r>
            <a:rPr lang="en-US" smtClean="0"/>
            <a:t>Handout: Revising goals</a:t>
          </a:r>
          <a:endParaRPr lang="en-US"/>
        </a:p>
      </dgm:t>
    </dgm:pt>
    <dgm:pt modelId="{1FD65947-64AA-4E3E-8E90-CB25624CBF17}" type="parTrans" cxnId="{2EE8AB57-0B55-4A1E-95EE-276636887BEC}">
      <dgm:prSet/>
      <dgm:spPr/>
      <dgm:t>
        <a:bodyPr/>
        <a:lstStyle/>
        <a:p>
          <a:endParaRPr lang="en-US"/>
        </a:p>
      </dgm:t>
    </dgm:pt>
    <dgm:pt modelId="{C73EB677-7B13-484E-8B62-3C7CBA003219}" type="sibTrans" cxnId="{2EE8AB57-0B55-4A1E-95EE-276636887BEC}">
      <dgm:prSet/>
      <dgm:spPr/>
      <dgm:t>
        <a:bodyPr/>
        <a:lstStyle/>
        <a:p>
          <a:endParaRPr lang="en-US"/>
        </a:p>
      </dgm:t>
    </dgm:pt>
    <dgm:pt modelId="{C4157D07-B75B-485E-95E2-5FA0A309A0B3}">
      <dgm:prSet/>
      <dgm:spPr/>
      <dgm:t>
        <a:bodyPr/>
        <a:lstStyle/>
        <a:p>
          <a:r>
            <a:rPr lang="en-US" smtClean="0">
              <a:solidFill>
                <a:schemeClr val="tx1"/>
              </a:solidFill>
            </a:rPr>
            <a:t>Module 2: Saving</a:t>
          </a:r>
          <a:endParaRPr lang="en-US">
            <a:solidFill>
              <a:schemeClr val="tx1"/>
            </a:solidFill>
          </a:endParaRPr>
        </a:p>
      </dgm:t>
    </dgm:pt>
    <dgm:pt modelId="{16894BBE-5202-4A64-A6B6-6B4FDCA757F1}" type="parTrans" cxnId="{FBFBAEB4-55C5-4CA5-AE8E-54107F0A31F1}">
      <dgm:prSet/>
      <dgm:spPr/>
      <dgm:t>
        <a:bodyPr/>
        <a:lstStyle/>
        <a:p>
          <a:endParaRPr lang="en-US"/>
        </a:p>
      </dgm:t>
    </dgm:pt>
    <dgm:pt modelId="{EAF2B470-86AF-4BDA-9372-15DE05E37AAB}" type="sibTrans" cxnId="{FBFBAEB4-55C5-4CA5-AE8E-54107F0A31F1}">
      <dgm:prSet/>
      <dgm:spPr/>
      <dgm:t>
        <a:bodyPr/>
        <a:lstStyle/>
        <a:p>
          <a:endParaRPr lang="en-US"/>
        </a:p>
      </dgm:t>
    </dgm:pt>
    <dgm:pt modelId="{90888DE6-4E8B-4599-BF6D-9E1D198C7677}">
      <dgm:prSet/>
      <dgm:spPr/>
      <dgm:t>
        <a:bodyPr/>
        <a:lstStyle/>
        <a:p>
          <a:r>
            <a:rPr lang="en-US" smtClean="0"/>
            <a:t>Tool: Savings plan</a:t>
          </a:r>
          <a:endParaRPr lang="en-US"/>
        </a:p>
      </dgm:t>
    </dgm:pt>
    <dgm:pt modelId="{F6FABEDD-4DFD-4E42-8E50-030F8E1F8E07}" type="parTrans" cxnId="{1B0B8610-638E-4A00-8E47-642533879FFF}">
      <dgm:prSet/>
      <dgm:spPr/>
      <dgm:t>
        <a:bodyPr/>
        <a:lstStyle/>
        <a:p>
          <a:endParaRPr lang="en-US"/>
        </a:p>
      </dgm:t>
    </dgm:pt>
    <dgm:pt modelId="{436B3C06-3E61-487B-BBAF-60FA1964E029}" type="sibTrans" cxnId="{1B0B8610-638E-4A00-8E47-642533879FFF}">
      <dgm:prSet/>
      <dgm:spPr/>
      <dgm:t>
        <a:bodyPr/>
        <a:lstStyle/>
        <a:p>
          <a:endParaRPr lang="en-US"/>
        </a:p>
      </dgm:t>
    </dgm:pt>
    <dgm:pt modelId="{2A255A37-29BF-473F-AD9D-C34AE639AB2F}">
      <dgm:prSet/>
      <dgm:spPr/>
      <dgm:t>
        <a:bodyPr/>
        <a:lstStyle/>
        <a:p>
          <a:r>
            <a:rPr lang="en-US" smtClean="0"/>
            <a:t>Tool: Saving and asset limits</a:t>
          </a:r>
          <a:endParaRPr lang="en-US"/>
        </a:p>
      </dgm:t>
    </dgm:pt>
    <dgm:pt modelId="{A3C7203A-4C79-49CD-8EF4-242E82C31C32}" type="parTrans" cxnId="{E61C297E-DA61-4396-AE36-D7312AAC025D}">
      <dgm:prSet/>
      <dgm:spPr/>
      <dgm:t>
        <a:bodyPr/>
        <a:lstStyle/>
        <a:p>
          <a:endParaRPr lang="en-US"/>
        </a:p>
      </dgm:t>
    </dgm:pt>
    <dgm:pt modelId="{E78ACC2A-6002-444B-8597-F79CFCBBFF71}" type="sibTrans" cxnId="{E61C297E-DA61-4396-AE36-D7312AAC025D}">
      <dgm:prSet/>
      <dgm:spPr/>
      <dgm:t>
        <a:bodyPr/>
        <a:lstStyle/>
        <a:p>
          <a:endParaRPr lang="en-US"/>
        </a:p>
      </dgm:t>
    </dgm:pt>
    <dgm:pt modelId="{6BE3CBAD-4B44-4496-83D5-988E41EE1AD0}">
      <dgm:prSet/>
      <dgm:spPr/>
      <dgm:t>
        <a:bodyPr/>
        <a:lstStyle/>
        <a:p>
          <a:r>
            <a:rPr lang="en-US" smtClean="0"/>
            <a:t>Tool: Finding a place for savings</a:t>
          </a:r>
          <a:endParaRPr lang="en-US"/>
        </a:p>
      </dgm:t>
    </dgm:pt>
    <dgm:pt modelId="{708724D3-563D-4142-AB39-99C8EA7F73B3}" type="parTrans" cxnId="{0E735139-E6C6-426F-B4D0-797D32403CB1}">
      <dgm:prSet/>
      <dgm:spPr/>
      <dgm:t>
        <a:bodyPr/>
        <a:lstStyle/>
        <a:p>
          <a:endParaRPr lang="en-US"/>
        </a:p>
      </dgm:t>
    </dgm:pt>
    <dgm:pt modelId="{1BA8244B-F2B5-4FA0-879C-2FB097E0D0CF}" type="sibTrans" cxnId="{0E735139-E6C6-426F-B4D0-797D32403CB1}">
      <dgm:prSet/>
      <dgm:spPr/>
      <dgm:t>
        <a:bodyPr/>
        <a:lstStyle/>
        <a:p>
          <a:endParaRPr lang="en-US"/>
        </a:p>
      </dgm:t>
    </dgm:pt>
    <dgm:pt modelId="{BB6ABEB8-9C16-4408-BD54-870935E764DA}">
      <dgm:prSet/>
      <dgm:spPr/>
      <dgm:t>
        <a:bodyPr/>
        <a:lstStyle/>
        <a:p>
          <a:r>
            <a:rPr lang="en-US" smtClean="0"/>
            <a:t>Handout: Saving at tax time</a:t>
          </a:r>
          <a:endParaRPr lang="en-US"/>
        </a:p>
      </dgm:t>
    </dgm:pt>
    <dgm:pt modelId="{37D70FFC-F8D3-4833-8613-D2BEAD3E52F7}" type="parTrans" cxnId="{18DD4F13-7F7D-4C1B-AF81-A71800C78A81}">
      <dgm:prSet/>
      <dgm:spPr/>
      <dgm:t>
        <a:bodyPr/>
        <a:lstStyle/>
        <a:p>
          <a:endParaRPr lang="en-US"/>
        </a:p>
      </dgm:t>
    </dgm:pt>
    <dgm:pt modelId="{A703D7D5-6967-4630-A010-0E4F2643C634}" type="sibTrans" cxnId="{18DD4F13-7F7D-4C1B-AF81-A71800C78A81}">
      <dgm:prSet/>
      <dgm:spPr/>
      <dgm:t>
        <a:bodyPr/>
        <a:lstStyle/>
        <a:p>
          <a:endParaRPr lang="en-US"/>
        </a:p>
      </dgm:t>
    </dgm:pt>
    <dgm:pt modelId="{A4074C13-4BC3-434C-8A32-265BD8CE7A55}">
      <dgm:prSet/>
      <dgm:spPr/>
      <dgm:t>
        <a:bodyPr/>
        <a:lstStyle/>
        <a:p>
          <a:r>
            <a:rPr lang="en-US" smtClean="0">
              <a:solidFill>
                <a:schemeClr val="tx1"/>
              </a:solidFill>
            </a:rPr>
            <a:t>Module 3: Tracking Income and Benefits</a:t>
          </a:r>
          <a:endParaRPr lang="en-US">
            <a:solidFill>
              <a:schemeClr val="tx1"/>
            </a:solidFill>
          </a:endParaRPr>
        </a:p>
      </dgm:t>
    </dgm:pt>
    <dgm:pt modelId="{6F907004-2A39-4682-8C55-98918B33546A}" type="parTrans" cxnId="{A2792885-4C99-425B-9BA4-86201B438692}">
      <dgm:prSet/>
      <dgm:spPr/>
      <dgm:t>
        <a:bodyPr/>
        <a:lstStyle/>
        <a:p>
          <a:endParaRPr lang="en-US"/>
        </a:p>
      </dgm:t>
    </dgm:pt>
    <dgm:pt modelId="{905560F1-3A04-47EF-B252-CE736A4BB7F4}" type="sibTrans" cxnId="{A2792885-4C99-425B-9BA4-86201B438692}">
      <dgm:prSet/>
      <dgm:spPr/>
      <dgm:t>
        <a:bodyPr/>
        <a:lstStyle/>
        <a:p>
          <a:endParaRPr lang="en-US"/>
        </a:p>
      </dgm:t>
    </dgm:pt>
    <dgm:pt modelId="{27AD9119-7C7F-4CFE-A359-D412947D929D}">
      <dgm:prSet/>
      <dgm:spPr/>
      <dgm:t>
        <a:bodyPr/>
        <a:lstStyle/>
        <a:p>
          <a:r>
            <a:rPr lang="en-US" smtClean="0"/>
            <a:t>Tool: Income and benefits tracker</a:t>
          </a:r>
          <a:endParaRPr lang="en-US"/>
        </a:p>
      </dgm:t>
    </dgm:pt>
    <dgm:pt modelId="{67650A34-20BE-428A-8B86-68E4D42CDFB2}" type="parTrans" cxnId="{80DE3515-752C-4A5E-8901-4B95CB8B300A}">
      <dgm:prSet/>
      <dgm:spPr/>
      <dgm:t>
        <a:bodyPr/>
        <a:lstStyle/>
        <a:p>
          <a:endParaRPr lang="en-US"/>
        </a:p>
      </dgm:t>
    </dgm:pt>
    <dgm:pt modelId="{F04DC77E-9BFB-4AA1-8727-CDCDB5199FFB}" type="sibTrans" cxnId="{80DE3515-752C-4A5E-8901-4B95CB8B300A}">
      <dgm:prSet/>
      <dgm:spPr/>
      <dgm:t>
        <a:bodyPr/>
        <a:lstStyle/>
        <a:p>
          <a:endParaRPr lang="en-US"/>
        </a:p>
      </dgm:t>
    </dgm:pt>
    <dgm:pt modelId="{D59F6B29-6F77-40C0-99F9-6F9BD20C668F}">
      <dgm:prSet/>
      <dgm:spPr/>
      <dgm:t>
        <a:bodyPr/>
        <a:lstStyle/>
        <a:p>
          <a:r>
            <a:rPr lang="en-US" smtClean="0"/>
            <a:t>Tool: Choosing how to get paid</a:t>
          </a:r>
          <a:endParaRPr lang="en-US"/>
        </a:p>
      </dgm:t>
    </dgm:pt>
    <dgm:pt modelId="{274DA4AD-669B-42C7-904A-BCB696CBC161}" type="parTrans" cxnId="{1234C881-EAA5-4157-8A89-8D7D4929C6C4}">
      <dgm:prSet/>
      <dgm:spPr/>
      <dgm:t>
        <a:bodyPr/>
        <a:lstStyle/>
        <a:p>
          <a:endParaRPr lang="en-US"/>
        </a:p>
      </dgm:t>
    </dgm:pt>
    <dgm:pt modelId="{53A02FBC-672C-4982-A659-637573B628C7}" type="sibTrans" cxnId="{1234C881-EAA5-4157-8A89-8D7D4929C6C4}">
      <dgm:prSet/>
      <dgm:spPr/>
      <dgm:t>
        <a:bodyPr/>
        <a:lstStyle/>
        <a:p>
          <a:endParaRPr lang="en-US"/>
        </a:p>
      </dgm:t>
    </dgm:pt>
    <dgm:pt modelId="{2F3A122E-FDB7-42F0-8964-C794160AD714}">
      <dgm:prSet/>
      <dgm:spPr/>
      <dgm:t>
        <a:bodyPr/>
        <a:lstStyle/>
        <a:p>
          <a:r>
            <a:rPr lang="en-US" smtClean="0"/>
            <a:t>Tool: Increasing income and benefits</a:t>
          </a:r>
          <a:endParaRPr lang="en-US"/>
        </a:p>
      </dgm:t>
    </dgm:pt>
    <dgm:pt modelId="{6C6BBFCC-FC96-4D82-B047-6848869E6156}" type="parTrans" cxnId="{4497A964-A73A-495D-9DC3-ACC333E3702E}">
      <dgm:prSet/>
      <dgm:spPr/>
      <dgm:t>
        <a:bodyPr/>
        <a:lstStyle/>
        <a:p>
          <a:endParaRPr lang="en-US"/>
        </a:p>
      </dgm:t>
    </dgm:pt>
    <dgm:pt modelId="{A50030C6-AEC1-4EA0-ABD2-9C45CD968187}" type="sibTrans" cxnId="{4497A964-A73A-495D-9DC3-ACC333E3702E}">
      <dgm:prSet/>
      <dgm:spPr/>
      <dgm:t>
        <a:bodyPr/>
        <a:lstStyle/>
        <a:p>
          <a:endParaRPr lang="en-US"/>
        </a:p>
      </dgm:t>
    </dgm:pt>
    <dgm:pt modelId="{ACB9E7EC-E6D0-474B-AF50-3D9411DDE7AF}">
      <dgm:prSet/>
      <dgm:spPr/>
      <dgm:t>
        <a:bodyPr/>
        <a:lstStyle/>
        <a:p>
          <a:r>
            <a:rPr lang="en-US" smtClean="0">
              <a:solidFill>
                <a:schemeClr val="tx1"/>
              </a:solidFill>
            </a:rPr>
            <a:t>Module 4: Paying Bills</a:t>
          </a:r>
          <a:endParaRPr lang="en-US">
            <a:solidFill>
              <a:schemeClr val="tx1"/>
            </a:solidFill>
          </a:endParaRPr>
        </a:p>
      </dgm:t>
    </dgm:pt>
    <dgm:pt modelId="{EB7680F9-633F-421D-9D49-112EDF56DC64}" type="parTrans" cxnId="{F52F1507-86E9-445A-86FD-FD3857978605}">
      <dgm:prSet/>
      <dgm:spPr/>
      <dgm:t>
        <a:bodyPr/>
        <a:lstStyle/>
        <a:p>
          <a:endParaRPr lang="en-US"/>
        </a:p>
      </dgm:t>
    </dgm:pt>
    <dgm:pt modelId="{0290DE71-2477-45A4-AAF2-E4AB45F7FC2F}" type="sibTrans" cxnId="{F52F1507-86E9-445A-86FD-FD3857978605}">
      <dgm:prSet/>
      <dgm:spPr/>
      <dgm:t>
        <a:bodyPr/>
        <a:lstStyle/>
        <a:p>
          <a:endParaRPr lang="en-US"/>
        </a:p>
      </dgm:t>
    </dgm:pt>
    <dgm:pt modelId="{C18B0F94-C08C-4EC0-BE6D-13440E1ADD01}">
      <dgm:prSet/>
      <dgm:spPr/>
      <dgm:t>
        <a:bodyPr/>
        <a:lstStyle/>
        <a:p>
          <a:r>
            <a:rPr lang="en-US" smtClean="0"/>
            <a:t>Tool: Spending tracker</a:t>
          </a:r>
          <a:endParaRPr lang="en-US"/>
        </a:p>
      </dgm:t>
    </dgm:pt>
    <dgm:pt modelId="{EB50F73B-613E-49A8-93EB-73F03B5BCE85}" type="parTrans" cxnId="{E24B884C-880D-414B-AAA3-3EC505150DA1}">
      <dgm:prSet/>
      <dgm:spPr/>
      <dgm:t>
        <a:bodyPr/>
        <a:lstStyle/>
        <a:p>
          <a:endParaRPr lang="en-US"/>
        </a:p>
      </dgm:t>
    </dgm:pt>
    <dgm:pt modelId="{22F6D549-0FA4-4935-B023-9B3D7979D689}" type="sibTrans" cxnId="{E24B884C-880D-414B-AAA3-3EC505150DA1}">
      <dgm:prSet/>
      <dgm:spPr/>
      <dgm:t>
        <a:bodyPr/>
        <a:lstStyle/>
        <a:p>
          <a:endParaRPr lang="en-US"/>
        </a:p>
      </dgm:t>
    </dgm:pt>
    <dgm:pt modelId="{02120767-ACDB-46C1-988C-8873C82C32C5}">
      <dgm:prSet/>
      <dgm:spPr/>
      <dgm:t>
        <a:bodyPr/>
        <a:lstStyle/>
        <a:p>
          <a:r>
            <a:rPr lang="en-US" smtClean="0"/>
            <a:t>Tool: Bill calendar</a:t>
          </a:r>
          <a:endParaRPr lang="en-US"/>
        </a:p>
      </dgm:t>
    </dgm:pt>
    <dgm:pt modelId="{EC1A6140-2CC8-4EF9-9E73-A7E82F737B8D}" type="parTrans" cxnId="{0038DBF2-AE3C-4C79-B7EB-DAFB20A1B56A}">
      <dgm:prSet/>
      <dgm:spPr/>
      <dgm:t>
        <a:bodyPr/>
        <a:lstStyle/>
        <a:p>
          <a:endParaRPr lang="en-US"/>
        </a:p>
      </dgm:t>
    </dgm:pt>
    <dgm:pt modelId="{C2EE6C44-A087-42AE-85FD-C4B87748146B}" type="sibTrans" cxnId="{0038DBF2-AE3C-4C79-B7EB-DAFB20A1B56A}">
      <dgm:prSet/>
      <dgm:spPr/>
      <dgm:t>
        <a:bodyPr/>
        <a:lstStyle/>
        <a:p>
          <a:endParaRPr lang="en-US"/>
        </a:p>
      </dgm:t>
    </dgm:pt>
    <dgm:pt modelId="{D76F8286-E482-4BB3-B262-50263DE316B0}">
      <dgm:prSet/>
      <dgm:spPr/>
      <dgm:t>
        <a:bodyPr/>
        <a:lstStyle/>
        <a:p>
          <a:r>
            <a:rPr lang="en-US" smtClean="0"/>
            <a:t>Tool: Choosing how to pay bills</a:t>
          </a:r>
          <a:endParaRPr lang="en-US"/>
        </a:p>
      </dgm:t>
    </dgm:pt>
    <dgm:pt modelId="{A7898BF5-0437-4D75-9C7F-51EC860DA643}" type="parTrans" cxnId="{B87A422B-0EFE-4A64-BF09-AE4109B1456E}">
      <dgm:prSet/>
      <dgm:spPr/>
      <dgm:t>
        <a:bodyPr/>
        <a:lstStyle/>
        <a:p>
          <a:endParaRPr lang="en-US"/>
        </a:p>
      </dgm:t>
    </dgm:pt>
    <dgm:pt modelId="{36A78F36-0F58-48E9-8C7E-FB393E1A1A1D}" type="sibTrans" cxnId="{B87A422B-0EFE-4A64-BF09-AE4109B1456E}">
      <dgm:prSet/>
      <dgm:spPr/>
      <dgm:t>
        <a:bodyPr/>
        <a:lstStyle/>
        <a:p>
          <a:endParaRPr lang="en-US"/>
        </a:p>
      </dgm:t>
    </dgm:pt>
    <dgm:pt modelId="{3395AC9B-C35C-4F5D-9DE4-46D6D1594036}">
      <dgm:prSet/>
      <dgm:spPr/>
      <dgm:t>
        <a:bodyPr/>
        <a:lstStyle/>
        <a:p>
          <a:r>
            <a:rPr lang="en-US" smtClean="0"/>
            <a:t>Tool: Cutting expenses</a:t>
          </a:r>
          <a:endParaRPr lang="en-US"/>
        </a:p>
      </dgm:t>
    </dgm:pt>
    <dgm:pt modelId="{2B2B84C5-9FD6-467A-B2B8-ADAD9AD11A04}" type="parTrans" cxnId="{3FD7162A-82AC-412F-9AD6-5685455C2ED3}">
      <dgm:prSet/>
      <dgm:spPr/>
      <dgm:t>
        <a:bodyPr/>
        <a:lstStyle/>
        <a:p>
          <a:endParaRPr lang="en-US"/>
        </a:p>
      </dgm:t>
    </dgm:pt>
    <dgm:pt modelId="{3B36A7DD-4AC2-4EB6-ABFB-445046FB24BB}" type="sibTrans" cxnId="{3FD7162A-82AC-412F-9AD6-5685455C2ED3}">
      <dgm:prSet/>
      <dgm:spPr/>
      <dgm:t>
        <a:bodyPr/>
        <a:lstStyle/>
        <a:p>
          <a:endParaRPr lang="en-US"/>
        </a:p>
      </dgm:t>
    </dgm:pt>
    <dgm:pt modelId="{72140836-4639-4108-818D-5F583A43E095}">
      <dgm:prSet/>
      <dgm:spPr/>
      <dgm:t>
        <a:bodyPr/>
        <a:lstStyle/>
        <a:p>
          <a:r>
            <a:rPr lang="en-US" smtClean="0"/>
            <a:t>Tool: Prioritizing bills</a:t>
          </a:r>
          <a:endParaRPr lang="en-US"/>
        </a:p>
      </dgm:t>
    </dgm:pt>
    <dgm:pt modelId="{227521DA-5071-4313-8E1A-4EDCC289A310}" type="parTrans" cxnId="{64D13EB4-9F7D-420C-854B-4AE3B269F940}">
      <dgm:prSet/>
      <dgm:spPr/>
      <dgm:t>
        <a:bodyPr/>
        <a:lstStyle/>
        <a:p>
          <a:endParaRPr lang="en-US"/>
        </a:p>
      </dgm:t>
    </dgm:pt>
    <dgm:pt modelId="{93AFA8C4-514D-49A5-A025-AF7B89736E73}" type="sibTrans" cxnId="{64D13EB4-9F7D-420C-854B-4AE3B269F940}">
      <dgm:prSet/>
      <dgm:spPr/>
      <dgm:t>
        <a:bodyPr/>
        <a:lstStyle/>
        <a:p>
          <a:endParaRPr lang="en-US"/>
        </a:p>
      </dgm:t>
    </dgm:pt>
    <dgm:pt modelId="{EE22D4C0-5B23-4B84-961C-D6A44E3F292B}">
      <dgm:prSet/>
      <dgm:spPr/>
      <dgm:t>
        <a:bodyPr/>
        <a:lstStyle/>
        <a:p>
          <a:r>
            <a:rPr lang="en-US" smtClean="0">
              <a:solidFill>
                <a:schemeClr val="tx1"/>
              </a:solidFill>
            </a:rPr>
            <a:t>Module 5: Getting through the Month</a:t>
          </a:r>
          <a:endParaRPr lang="en-US">
            <a:solidFill>
              <a:schemeClr val="tx1"/>
            </a:solidFill>
          </a:endParaRPr>
        </a:p>
      </dgm:t>
    </dgm:pt>
    <dgm:pt modelId="{4B699A4F-06E8-4D4B-8AB1-7F8BFB383B9C}" type="parTrans" cxnId="{0B2295D0-F30F-4520-9561-A7AFBFD6FFF1}">
      <dgm:prSet/>
      <dgm:spPr/>
      <dgm:t>
        <a:bodyPr/>
        <a:lstStyle/>
        <a:p>
          <a:endParaRPr lang="en-US"/>
        </a:p>
      </dgm:t>
    </dgm:pt>
    <dgm:pt modelId="{1BB23044-0FBA-4A56-A814-76F5B3732D2A}" type="sibTrans" cxnId="{0B2295D0-F30F-4520-9561-A7AFBFD6FFF1}">
      <dgm:prSet/>
      <dgm:spPr/>
      <dgm:t>
        <a:bodyPr/>
        <a:lstStyle/>
        <a:p>
          <a:endParaRPr lang="en-US"/>
        </a:p>
      </dgm:t>
    </dgm:pt>
    <dgm:pt modelId="{E9FB6507-5E8F-4D9C-B98F-32A2C22595EE}">
      <dgm:prSet/>
      <dgm:spPr/>
      <dgm:t>
        <a:bodyPr/>
        <a:lstStyle/>
        <a:p>
          <a:r>
            <a:rPr lang="en-US" smtClean="0"/>
            <a:t>Tool: Creating a cash flow budget</a:t>
          </a:r>
          <a:endParaRPr lang="en-US"/>
        </a:p>
      </dgm:t>
    </dgm:pt>
    <dgm:pt modelId="{5ACBC246-6B02-458C-8777-20EDF1376E5D}" type="parTrans" cxnId="{E7EA70B5-B37C-4B4E-B4BE-A5DCEC899148}">
      <dgm:prSet/>
      <dgm:spPr/>
      <dgm:t>
        <a:bodyPr/>
        <a:lstStyle/>
        <a:p>
          <a:endParaRPr lang="en-US"/>
        </a:p>
      </dgm:t>
    </dgm:pt>
    <dgm:pt modelId="{1D159FBF-A7BE-4A2D-ABEF-2B06128902DC}" type="sibTrans" cxnId="{E7EA70B5-B37C-4B4E-B4BE-A5DCEC899148}">
      <dgm:prSet/>
      <dgm:spPr/>
      <dgm:t>
        <a:bodyPr/>
        <a:lstStyle/>
        <a:p>
          <a:endParaRPr lang="en-US"/>
        </a:p>
      </dgm:t>
    </dgm:pt>
    <dgm:pt modelId="{BAEB8E97-4C70-498F-AA8F-CC1B504D351A}">
      <dgm:prSet/>
      <dgm:spPr/>
      <dgm:t>
        <a:bodyPr/>
        <a:lstStyle/>
        <a:p>
          <a:r>
            <a:rPr lang="en-US" smtClean="0"/>
            <a:t>Tool: Improving cash flow</a:t>
          </a:r>
          <a:endParaRPr lang="en-US"/>
        </a:p>
      </dgm:t>
    </dgm:pt>
    <dgm:pt modelId="{D53BA81C-6065-49EA-A816-E4AC4053474C}" type="parTrans" cxnId="{5AEF04A6-4C32-432E-941C-A69C36C86ADB}">
      <dgm:prSet/>
      <dgm:spPr/>
      <dgm:t>
        <a:bodyPr/>
        <a:lstStyle/>
        <a:p>
          <a:endParaRPr lang="en-US"/>
        </a:p>
      </dgm:t>
    </dgm:pt>
    <dgm:pt modelId="{3032DD25-ED78-4C02-841F-9DEA7EBD4306}" type="sibTrans" cxnId="{5AEF04A6-4C32-432E-941C-A69C36C86ADB}">
      <dgm:prSet/>
      <dgm:spPr/>
      <dgm:t>
        <a:bodyPr/>
        <a:lstStyle/>
        <a:p>
          <a:endParaRPr lang="en-US"/>
        </a:p>
      </dgm:t>
    </dgm:pt>
    <dgm:pt modelId="{94176073-06F0-45CE-85B4-B24940140D9A}">
      <dgm:prSet/>
      <dgm:spPr/>
      <dgm:t>
        <a:bodyPr/>
        <a:lstStyle/>
        <a:p>
          <a:r>
            <a:rPr lang="en-US" dirty="0" smtClean="0"/>
            <a:t>Tool: Adjusting your cash flow</a:t>
          </a:r>
          <a:endParaRPr lang="en-US" dirty="0"/>
        </a:p>
      </dgm:t>
    </dgm:pt>
    <dgm:pt modelId="{0AE79AE7-A75C-4836-A8E0-E97384EAA3CC}" type="parTrans" cxnId="{43AED982-DE07-48E0-9F41-BE2167920759}">
      <dgm:prSet/>
      <dgm:spPr/>
      <dgm:t>
        <a:bodyPr/>
        <a:lstStyle/>
        <a:p>
          <a:endParaRPr lang="en-US"/>
        </a:p>
      </dgm:t>
    </dgm:pt>
    <dgm:pt modelId="{4D85A1E8-7DE1-4B49-9636-61E5E8164974}" type="sibTrans" cxnId="{43AED982-DE07-48E0-9F41-BE2167920759}">
      <dgm:prSet/>
      <dgm:spPr/>
      <dgm:t>
        <a:bodyPr/>
        <a:lstStyle/>
        <a:p>
          <a:endParaRPr lang="en-US"/>
        </a:p>
      </dgm:t>
    </dgm:pt>
    <dgm:pt modelId="{56444B0C-228B-4DCC-A9B1-7527238B5FEE}">
      <dgm:prSet/>
      <dgm:spPr/>
      <dgm:t>
        <a:bodyPr/>
        <a:lstStyle/>
        <a:p>
          <a:r>
            <a:rPr lang="en-US" dirty="0" smtClean="0">
              <a:solidFill>
                <a:schemeClr val="tx1"/>
              </a:solidFill>
            </a:rPr>
            <a:t>Module 1: Setting Goals</a:t>
          </a:r>
          <a:endParaRPr lang="en-US" dirty="0">
            <a:solidFill>
              <a:schemeClr val="tx1"/>
            </a:solidFill>
          </a:endParaRPr>
        </a:p>
      </dgm:t>
    </dgm:pt>
    <dgm:pt modelId="{8A1F0995-7641-47F1-B0F5-8B74A1F4F313}" type="parTrans" cxnId="{B28B7531-9A27-40E7-96AE-E5B123E20142}">
      <dgm:prSet/>
      <dgm:spPr/>
      <dgm:t>
        <a:bodyPr/>
        <a:lstStyle/>
        <a:p>
          <a:endParaRPr lang="en-US"/>
        </a:p>
      </dgm:t>
    </dgm:pt>
    <dgm:pt modelId="{8BB03A83-458A-46E8-B47C-6F05A092488C}" type="sibTrans" cxnId="{B28B7531-9A27-40E7-96AE-E5B123E20142}">
      <dgm:prSet/>
      <dgm:spPr/>
      <dgm:t>
        <a:bodyPr/>
        <a:lstStyle/>
        <a:p>
          <a:endParaRPr lang="en-US"/>
        </a:p>
      </dgm:t>
    </dgm:pt>
    <dgm:pt modelId="{43B8CF37-99B3-4A24-BF54-EC84F589A582}">
      <dgm:prSet/>
      <dgm:spPr/>
      <dgm:t>
        <a:bodyPr/>
        <a:lstStyle/>
        <a:p>
          <a:r>
            <a:rPr lang="en-US" dirty="0" smtClean="0">
              <a:solidFill>
                <a:schemeClr val="tx1"/>
              </a:solidFill>
            </a:rPr>
            <a:t>Introduction</a:t>
          </a:r>
          <a:endParaRPr lang="en-US" dirty="0">
            <a:solidFill>
              <a:schemeClr val="tx1"/>
            </a:solidFill>
          </a:endParaRPr>
        </a:p>
      </dgm:t>
    </dgm:pt>
    <dgm:pt modelId="{A8265531-1E7F-4E00-9708-520398C456F1}" type="parTrans" cxnId="{A0D28947-1B5C-48F8-A590-862D9BABA7BC}">
      <dgm:prSet/>
      <dgm:spPr/>
      <dgm:t>
        <a:bodyPr/>
        <a:lstStyle/>
        <a:p>
          <a:endParaRPr lang="en-US"/>
        </a:p>
      </dgm:t>
    </dgm:pt>
    <dgm:pt modelId="{871C9D39-F63E-44C2-A0D1-CF3D0829338A}" type="sibTrans" cxnId="{A0D28947-1B5C-48F8-A590-862D9BABA7BC}">
      <dgm:prSet/>
      <dgm:spPr/>
      <dgm:t>
        <a:bodyPr/>
        <a:lstStyle/>
        <a:p>
          <a:endParaRPr lang="en-US"/>
        </a:p>
      </dgm:t>
    </dgm:pt>
    <dgm:pt modelId="{E569851E-CDCE-4344-942D-811E5FEF5ADE}">
      <dgm:prSet/>
      <dgm:spPr/>
      <dgm:t>
        <a:bodyPr/>
        <a:lstStyle/>
        <a:p>
          <a:r>
            <a:rPr lang="en-US" dirty="0" smtClean="0"/>
            <a:t>Tool: Financial empowerment self-assessment</a:t>
          </a:r>
          <a:endParaRPr lang="en-US" dirty="0"/>
        </a:p>
      </dgm:t>
    </dgm:pt>
    <dgm:pt modelId="{8E3DED9B-0A5E-4CD7-97F6-7F3F68F7EFD4}" type="parTrans" cxnId="{EB8A95AC-FAEC-418F-A104-6EE58A220189}">
      <dgm:prSet/>
      <dgm:spPr/>
      <dgm:t>
        <a:bodyPr/>
        <a:lstStyle/>
        <a:p>
          <a:endParaRPr lang="en-US"/>
        </a:p>
      </dgm:t>
    </dgm:pt>
    <dgm:pt modelId="{EED12495-288F-4D1B-B21D-EA81279D48B4}" type="sibTrans" cxnId="{EB8A95AC-FAEC-418F-A104-6EE58A220189}">
      <dgm:prSet/>
      <dgm:spPr/>
      <dgm:t>
        <a:bodyPr/>
        <a:lstStyle/>
        <a:p>
          <a:endParaRPr lang="en-US"/>
        </a:p>
      </dgm:t>
    </dgm:pt>
    <dgm:pt modelId="{9318847F-3819-41A8-BF1D-BECFDCCB16F5}">
      <dgm:prSet/>
      <dgm:spPr/>
      <dgm:t>
        <a:bodyPr/>
        <a:lstStyle/>
        <a:p>
          <a:r>
            <a:rPr lang="en-US" dirty="0" smtClean="0"/>
            <a:t>Tool: My money picture</a:t>
          </a:r>
          <a:endParaRPr lang="en-US" dirty="0"/>
        </a:p>
      </dgm:t>
    </dgm:pt>
    <dgm:pt modelId="{5E78F4DE-8D7F-4FEC-A704-FD3C374EDD22}" type="parTrans" cxnId="{9BDD749D-8160-4237-88C0-C79D9661C14B}">
      <dgm:prSet/>
      <dgm:spPr/>
      <dgm:t>
        <a:bodyPr/>
        <a:lstStyle/>
        <a:p>
          <a:endParaRPr lang="en-US"/>
        </a:p>
      </dgm:t>
    </dgm:pt>
    <dgm:pt modelId="{9D5C50C3-86F3-473B-B8B2-665941C48CC9}" type="sibTrans" cxnId="{9BDD749D-8160-4237-88C0-C79D9661C14B}">
      <dgm:prSet/>
      <dgm:spPr/>
      <dgm:t>
        <a:bodyPr/>
        <a:lstStyle/>
        <a:p>
          <a:endParaRPr lang="en-US"/>
        </a:p>
      </dgm:t>
    </dgm:pt>
    <dgm:pt modelId="{1EED04C4-BB71-44D1-AF3C-767DF5933FA6}" type="pres">
      <dgm:prSet presAssocID="{2802A402-0202-4B50-B5C0-1B2AEE4E3CD6}" presName="diagram" presStyleCnt="0">
        <dgm:presLayoutVars>
          <dgm:chPref val="1"/>
          <dgm:dir/>
          <dgm:animOne val="branch"/>
          <dgm:animLvl val="lvl"/>
          <dgm:resizeHandles/>
        </dgm:presLayoutVars>
      </dgm:prSet>
      <dgm:spPr/>
      <dgm:t>
        <a:bodyPr/>
        <a:lstStyle/>
        <a:p>
          <a:endParaRPr lang="en-US"/>
        </a:p>
      </dgm:t>
    </dgm:pt>
    <dgm:pt modelId="{31919E2F-479A-4DD4-BFFC-F2311D0C6FAF}" type="pres">
      <dgm:prSet presAssocID="{43B8CF37-99B3-4A24-BF54-EC84F589A582}" presName="root" presStyleCnt="0"/>
      <dgm:spPr/>
    </dgm:pt>
    <dgm:pt modelId="{69E75275-61DD-46FC-951E-21C6E1BFF4B1}" type="pres">
      <dgm:prSet presAssocID="{43B8CF37-99B3-4A24-BF54-EC84F589A582}" presName="rootComposite" presStyleCnt="0"/>
      <dgm:spPr/>
    </dgm:pt>
    <dgm:pt modelId="{752FC19D-0782-4614-AE60-F6AC009CE666}" type="pres">
      <dgm:prSet presAssocID="{43B8CF37-99B3-4A24-BF54-EC84F589A582}" presName="rootText" presStyleLbl="node1" presStyleIdx="0" presStyleCnt="6"/>
      <dgm:spPr/>
      <dgm:t>
        <a:bodyPr/>
        <a:lstStyle/>
        <a:p>
          <a:endParaRPr lang="en-US"/>
        </a:p>
      </dgm:t>
    </dgm:pt>
    <dgm:pt modelId="{8CB27478-86E2-4D68-AD67-F22F15554F04}" type="pres">
      <dgm:prSet presAssocID="{43B8CF37-99B3-4A24-BF54-EC84F589A582}" presName="rootConnector" presStyleLbl="node1" presStyleIdx="0" presStyleCnt="6"/>
      <dgm:spPr/>
      <dgm:t>
        <a:bodyPr/>
        <a:lstStyle/>
        <a:p>
          <a:endParaRPr lang="en-US"/>
        </a:p>
      </dgm:t>
    </dgm:pt>
    <dgm:pt modelId="{961581DC-0AF8-4832-BA76-5E5FEDDDE1E1}" type="pres">
      <dgm:prSet presAssocID="{43B8CF37-99B3-4A24-BF54-EC84F589A582}" presName="childShape" presStyleCnt="0"/>
      <dgm:spPr/>
    </dgm:pt>
    <dgm:pt modelId="{4B859801-94A5-4F7B-B796-9D616B5C94DF}" type="pres">
      <dgm:prSet presAssocID="{8E3DED9B-0A5E-4CD7-97F6-7F3F68F7EFD4}" presName="Name13" presStyleLbl="parChTrans1D2" presStyleIdx="0" presStyleCnt="21"/>
      <dgm:spPr/>
      <dgm:t>
        <a:bodyPr/>
        <a:lstStyle/>
        <a:p>
          <a:endParaRPr lang="en-US"/>
        </a:p>
      </dgm:t>
    </dgm:pt>
    <dgm:pt modelId="{A11BCA9D-65FA-47D6-9439-C86C94215130}" type="pres">
      <dgm:prSet presAssocID="{E569851E-CDCE-4344-942D-811E5FEF5ADE}" presName="childText" presStyleLbl="bgAcc1" presStyleIdx="0" presStyleCnt="21">
        <dgm:presLayoutVars>
          <dgm:bulletEnabled val="1"/>
        </dgm:presLayoutVars>
      </dgm:prSet>
      <dgm:spPr/>
      <dgm:t>
        <a:bodyPr/>
        <a:lstStyle/>
        <a:p>
          <a:endParaRPr lang="en-US"/>
        </a:p>
      </dgm:t>
    </dgm:pt>
    <dgm:pt modelId="{D95454D1-1C13-4F2D-8CA1-BC351DDCAC96}" type="pres">
      <dgm:prSet presAssocID="{5E78F4DE-8D7F-4FEC-A704-FD3C374EDD22}" presName="Name13" presStyleLbl="parChTrans1D2" presStyleIdx="1" presStyleCnt="21"/>
      <dgm:spPr/>
      <dgm:t>
        <a:bodyPr/>
        <a:lstStyle/>
        <a:p>
          <a:endParaRPr lang="en-US"/>
        </a:p>
      </dgm:t>
    </dgm:pt>
    <dgm:pt modelId="{47735DFF-50A3-45FC-A5C7-E7D750C2AA56}" type="pres">
      <dgm:prSet presAssocID="{9318847F-3819-41A8-BF1D-BECFDCCB16F5}" presName="childText" presStyleLbl="bgAcc1" presStyleIdx="1" presStyleCnt="21">
        <dgm:presLayoutVars>
          <dgm:bulletEnabled val="1"/>
        </dgm:presLayoutVars>
      </dgm:prSet>
      <dgm:spPr/>
      <dgm:t>
        <a:bodyPr/>
        <a:lstStyle/>
        <a:p>
          <a:endParaRPr lang="en-US"/>
        </a:p>
      </dgm:t>
    </dgm:pt>
    <dgm:pt modelId="{86DAAF65-F0BB-403A-846A-8F44D73A1971}" type="pres">
      <dgm:prSet presAssocID="{56444B0C-228B-4DCC-A9B1-7527238B5FEE}" presName="root" presStyleCnt="0"/>
      <dgm:spPr/>
    </dgm:pt>
    <dgm:pt modelId="{0F2D9C21-7637-40AA-8D35-9313F8D20DDC}" type="pres">
      <dgm:prSet presAssocID="{56444B0C-228B-4DCC-A9B1-7527238B5FEE}" presName="rootComposite" presStyleCnt="0"/>
      <dgm:spPr/>
    </dgm:pt>
    <dgm:pt modelId="{1C81E2CD-440D-4FBD-B5A2-A6176648A259}" type="pres">
      <dgm:prSet presAssocID="{56444B0C-228B-4DCC-A9B1-7527238B5FEE}" presName="rootText" presStyleLbl="node1" presStyleIdx="1" presStyleCnt="6"/>
      <dgm:spPr/>
      <dgm:t>
        <a:bodyPr/>
        <a:lstStyle/>
        <a:p>
          <a:endParaRPr lang="en-US"/>
        </a:p>
      </dgm:t>
    </dgm:pt>
    <dgm:pt modelId="{8EA5B7BA-366C-4E35-BCA8-B28A98910CF4}" type="pres">
      <dgm:prSet presAssocID="{56444B0C-228B-4DCC-A9B1-7527238B5FEE}" presName="rootConnector" presStyleLbl="node1" presStyleIdx="1" presStyleCnt="6"/>
      <dgm:spPr/>
      <dgm:t>
        <a:bodyPr/>
        <a:lstStyle/>
        <a:p>
          <a:endParaRPr lang="en-US"/>
        </a:p>
      </dgm:t>
    </dgm:pt>
    <dgm:pt modelId="{27A82A39-92C4-446C-A144-55B30A7F5803}" type="pres">
      <dgm:prSet presAssocID="{56444B0C-228B-4DCC-A9B1-7527238B5FEE}" presName="childShape" presStyleCnt="0"/>
      <dgm:spPr/>
    </dgm:pt>
    <dgm:pt modelId="{B85AA716-CC49-4F30-95A6-8C66951E98AD}" type="pres">
      <dgm:prSet presAssocID="{8B4EEC0E-9EC7-4735-AC03-3F4412A6A9C7}" presName="Name13" presStyleLbl="parChTrans1D2" presStyleIdx="2" presStyleCnt="21"/>
      <dgm:spPr/>
      <dgm:t>
        <a:bodyPr/>
        <a:lstStyle/>
        <a:p>
          <a:endParaRPr lang="en-US"/>
        </a:p>
      </dgm:t>
    </dgm:pt>
    <dgm:pt modelId="{BD482827-F5D9-47FF-9A67-64D2101676ED}" type="pres">
      <dgm:prSet presAssocID="{4D54E56A-7129-4AFE-924A-E6C16E5222C0}" presName="childText" presStyleLbl="bgAcc1" presStyleIdx="2" presStyleCnt="21">
        <dgm:presLayoutVars>
          <dgm:bulletEnabled val="1"/>
        </dgm:presLayoutVars>
      </dgm:prSet>
      <dgm:spPr/>
      <dgm:t>
        <a:bodyPr/>
        <a:lstStyle/>
        <a:p>
          <a:endParaRPr lang="en-US"/>
        </a:p>
      </dgm:t>
    </dgm:pt>
    <dgm:pt modelId="{21D66201-712D-46CD-B623-F02878755884}" type="pres">
      <dgm:prSet presAssocID="{4549C402-CAC8-495B-8C67-6DF72398210A}" presName="Name13" presStyleLbl="parChTrans1D2" presStyleIdx="3" presStyleCnt="21"/>
      <dgm:spPr/>
      <dgm:t>
        <a:bodyPr/>
        <a:lstStyle/>
        <a:p>
          <a:endParaRPr lang="en-US"/>
        </a:p>
      </dgm:t>
    </dgm:pt>
    <dgm:pt modelId="{92273E0F-5D22-4602-AAF4-41614C10B0AA}" type="pres">
      <dgm:prSet presAssocID="{D9D7C355-B01C-4636-8768-0A400A9AF869}" presName="childText" presStyleLbl="bgAcc1" presStyleIdx="3" presStyleCnt="21">
        <dgm:presLayoutVars>
          <dgm:bulletEnabled val="1"/>
        </dgm:presLayoutVars>
      </dgm:prSet>
      <dgm:spPr/>
      <dgm:t>
        <a:bodyPr/>
        <a:lstStyle/>
        <a:p>
          <a:endParaRPr lang="en-US"/>
        </a:p>
      </dgm:t>
    </dgm:pt>
    <dgm:pt modelId="{3300D371-9991-49B2-ACEF-5C77AA99AE33}" type="pres">
      <dgm:prSet presAssocID="{4919AB5D-FC76-4D39-8D1A-07F43730FF43}" presName="Name13" presStyleLbl="parChTrans1D2" presStyleIdx="4" presStyleCnt="21"/>
      <dgm:spPr/>
      <dgm:t>
        <a:bodyPr/>
        <a:lstStyle/>
        <a:p>
          <a:endParaRPr lang="en-US"/>
        </a:p>
      </dgm:t>
    </dgm:pt>
    <dgm:pt modelId="{FD4A5930-524E-41AB-AE11-D23474E2328F}" type="pres">
      <dgm:prSet presAssocID="{77590A63-1BC5-47F1-A475-AD1370EC62DC}" presName="childText" presStyleLbl="bgAcc1" presStyleIdx="4" presStyleCnt="21">
        <dgm:presLayoutVars>
          <dgm:bulletEnabled val="1"/>
        </dgm:presLayoutVars>
      </dgm:prSet>
      <dgm:spPr/>
      <dgm:t>
        <a:bodyPr/>
        <a:lstStyle/>
        <a:p>
          <a:endParaRPr lang="en-US"/>
        </a:p>
      </dgm:t>
    </dgm:pt>
    <dgm:pt modelId="{A00D07BA-A5C1-4A9F-B936-9D2E138F9F18}" type="pres">
      <dgm:prSet presAssocID="{1FD65947-64AA-4E3E-8E90-CB25624CBF17}" presName="Name13" presStyleLbl="parChTrans1D2" presStyleIdx="5" presStyleCnt="21"/>
      <dgm:spPr/>
      <dgm:t>
        <a:bodyPr/>
        <a:lstStyle/>
        <a:p>
          <a:endParaRPr lang="en-US"/>
        </a:p>
      </dgm:t>
    </dgm:pt>
    <dgm:pt modelId="{BFA98246-DE96-4587-BA54-21CB905BCE75}" type="pres">
      <dgm:prSet presAssocID="{112BEBDC-8318-4FB8-96ED-C5D2501EFF24}" presName="childText" presStyleLbl="bgAcc1" presStyleIdx="5" presStyleCnt="21">
        <dgm:presLayoutVars>
          <dgm:bulletEnabled val="1"/>
        </dgm:presLayoutVars>
      </dgm:prSet>
      <dgm:spPr/>
      <dgm:t>
        <a:bodyPr/>
        <a:lstStyle/>
        <a:p>
          <a:endParaRPr lang="en-US"/>
        </a:p>
      </dgm:t>
    </dgm:pt>
    <dgm:pt modelId="{D66C37F0-728C-49EE-BDAD-B1D3BAADAC5F}" type="pres">
      <dgm:prSet presAssocID="{C4157D07-B75B-485E-95E2-5FA0A309A0B3}" presName="root" presStyleCnt="0"/>
      <dgm:spPr/>
    </dgm:pt>
    <dgm:pt modelId="{99EEA72A-2225-4DDD-A3EA-F25FD0FE8F36}" type="pres">
      <dgm:prSet presAssocID="{C4157D07-B75B-485E-95E2-5FA0A309A0B3}" presName="rootComposite" presStyleCnt="0"/>
      <dgm:spPr/>
    </dgm:pt>
    <dgm:pt modelId="{245AA557-F415-40D6-B646-6D50C00B9DC2}" type="pres">
      <dgm:prSet presAssocID="{C4157D07-B75B-485E-95E2-5FA0A309A0B3}" presName="rootText" presStyleLbl="node1" presStyleIdx="2" presStyleCnt="6" custLinFactNeighborX="4758"/>
      <dgm:spPr/>
      <dgm:t>
        <a:bodyPr/>
        <a:lstStyle/>
        <a:p>
          <a:endParaRPr lang="en-US"/>
        </a:p>
      </dgm:t>
    </dgm:pt>
    <dgm:pt modelId="{444E9A01-437E-4BA2-B0F6-558EEAD55E8A}" type="pres">
      <dgm:prSet presAssocID="{C4157D07-B75B-485E-95E2-5FA0A309A0B3}" presName="rootConnector" presStyleLbl="node1" presStyleIdx="2" presStyleCnt="6"/>
      <dgm:spPr/>
      <dgm:t>
        <a:bodyPr/>
        <a:lstStyle/>
        <a:p>
          <a:endParaRPr lang="en-US"/>
        </a:p>
      </dgm:t>
    </dgm:pt>
    <dgm:pt modelId="{97AD2620-0D9A-4FAA-A7B1-F76283295391}" type="pres">
      <dgm:prSet presAssocID="{C4157D07-B75B-485E-95E2-5FA0A309A0B3}" presName="childShape" presStyleCnt="0"/>
      <dgm:spPr/>
    </dgm:pt>
    <dgm:pt modelId="{D3FD19C3-B1A2-41D9-B7C4-3025C837F541}" type="pres">
      <dgm:prSet presAssocID="{F6FABEDD-4DFD-4E42-8E50-030F8E1F8E07}" presName="Name13" presStyleLbl="parChTrans1D2" presStyleIdx="6" presStyleCnt="21"/>
      <dgm:spPr/>
      <dgm:t>
        <a:bodyPr/>
        <a:lstStyle/>
        <a:p>
          <a:endParaRPr lang="en-US"/>
        </a:p>
      </dgm:t>
    </dgm:pt>
    <dgm:pt modelId="{2C350A8F-B76C-444A-888F-6C3D6A90A2E0}" type="pres">
      <dgm:prSet presAssocID="{90888DE6-4E8B-4599-BF6D-9E1D198C7677}" presName="childText" presStyleLbl="bgAcc1" presStyleIdx="6" presStyleCnt="21">
        <dgm:presLayoutVars>
          <dgm:bulletEnabled val="1"/>
        </dgm:presLayoutVars>
      </dgm:prSet>
      <dgm:spPr/>
      <dgm:t>
        <a:bodyPr/>
        <a:lstStyle/>
        <a:p>
          <a:endParaRPr lang="en-US"/>
        </a:p>
      </dgm:t>
    </dgm:pt>
    <dgm:pt modelId="{D7FADC55-5D92-4D5B-9A93-65D3AF60AB50}" type="pres">
      <dgm:prSet presAssocID="{A3C7203A-4C79-49CD-8EF4-242E82C31C32}" presName="Name13" presStyleLbl="parChTrans1D2" presStyleIdx="7" presStyleCnt="21"/>
      <dgm:spPr/>
      <dgm:t>
        <a:bodyPr/>
        <a:lstStyle/>
        <a:p>
          <a:endParaRPr lang="en-US"/>
        </a:p>
      </dgm:t>
    </dgm:pt>
    <dgm:pt modelId="{D83013DC-EB8B-4E2C-A71E-7DCE15618268}" type="pres">
      <dgm:prSet presAssocID="{2A255A37-29BF-473F-AD9D-C34AE639AB2F}" presName="childText" presStyleLbl="bgAcc1" presStyleIdx="7" presStyleCnt="21">
        <dgm:presLayoutVars>
          <dgm:bulletEnabled val="1"/>
        </dgm:presLayoutVars>
      </dgm:prSet>
      <dgm:spPr/>
      <dgm:t>
        <a:bodyPr/>
        <a:lstStyle/>
        <a:p>
          <a:endParaRPr lang="en-US"/>
        </a:p>
      </dgm:t>
    </dgm:pt>
    <dgm:pt modelId="{66394170-3B6C-4458-A774-E6975D5B8D74}" type="pres">
      <dgm:prSet presAssocID="{708724D3-563D-4142-AB39-99C8EA7F73B3}" presName="Name13" presStyleLbl="parChTrans1D2" presStyleIdx="8" presStyleCnt="21"/>
      <dgm:spPr/>
      <dgm:t>
        <a:bodyPr/>
        <a:lstStyle/>
        <a:p>
          <a:endParaRPr lang="en-US"/>
        </a:p>
      </dgm:t>
    </dgm:pt>
    <dgm:pt modelId="{FC47A6EF-0B60-43E4-BBE3-13682B251AAB}" type="pres">
      <dgm:prSet presAssocID="{6BE3CBAD-4B44-4496-83D5-988E41EE1AD0}" presName="childText" presStyleLbl="bgAcc1" presStyleIdx="8" presStyleCnt="21">
        <dgm:presLayoutVars>
          <dgm:bulletEnabled val="1"/>
        </dgm:presLayoutVars>
      </dgm:prSet>
      <dgm:spPr/>
      <dgm:t>
        <a:bodyPr/>
        <a:lstStyle/>
        <a:p>
          <a:endParaRPr lang="en-US"/>
        </a:p>
      </dgm:t>
    </dgm:pt>
    <dgm:pt modelId="{A2598061-5028-465D-931C-FD2E1D63485D}" type="pres">
      <dgm:prSet presAssocID="{37D70FFC-F8D3-4833-8613-D2BEAD3E52F7}" presName="Name13" presStyleLbl="parChTrans1D2" presStyleIdx="9" presStyleCnt="21"/>
      <dgm:spPr/>
      <dgm:t>
        <a:bodyPr/>
        <a:lstStyle/>
        <a:p>
          <a:endParaRPr lang="en-US"/>
        </a:p>
      </dgm:t>
    </dgm:pt>
    <dgm:pt modelId="{BB5D31E8-5894-4810-A402-E0E7AFCA5DFB}" type="pres">
      <dgm:prSet presAssocID="{BB6ABEB8-9C16-4408-BD54-870935E764DA}" presName="childText" presStyleLbl="bgAcc1" presStyleIdx="9" presStyleCnt="21">
        <dgm:presLayoutVars>
          <dgm:bulletEnabled val="1"/>
        </dgm:presLayoutVars>
      </dgm:prSet>
      <dgm:spPr/>
      <dgm:t>
        <a:bodyPr/>
        <a:lstStyle/>
        <a:p>
          <a:endParaRPr lang="en-US"/>
        </a:p>
      </dgm:t>
    </dgm:pt>
    <dgm:pt modelId="{66E41004-FA06-46A9-9750-4B099914DA83}" type="pres">
      <dgm:prSet presAssocID="{A4074C13-4BC3-434C-8A32-265BD8CE7A55}" presName="root" presStyleCnt="0"/>
      <dgm:spPr/>
    </dgm:pt>
    <dgm:pt modelId="{00DA4A5B-FCBC-4076-AFAA-3BBD0158A6A2}" type="pres">
      <dgm:prSet presAssocID="{A4074C13-4BC3-434C-8A32-265BD8CE7A55}" presName="rootComposite" presStyleCnt="0"/>
      <dgm:spPr/>
    </dgm:pt>
    <dgm:pt modelId="{B9BD7C08-5A2A-4A84-80D1-59AB07E2CCB4}" type="pres">
      <dgm:prSet presAssocID="{A4074C13-4BC3-434C-8A32-265BD8CE7A55}" presName="rootText" presStyleLbl="node1" presStyleIdx="3" presStyleCnt="6" custLinFactNeighborX="4758"/>
      <dgm:spPr/>
      <dgm:t>
        <a:bodyPr/>
        <a:lstStyle/>
        <a:p>
          <a:endParaRPr lang="en-US"/>
        </a:p>
      </dgm:t>
    </dgm:pt>
    <dgm:pt modelId="{A0ADC95C-F7C9-4A6E-B5F9-0AC23A115DEB}" type="pres">
      <dgm:prSet presAssocID="{A4074C13-4BC3-434C-8A32-265BD8CE7A55}" presName="rootConnector" presStyleLbl="node1" presStyleIdx="3" presStyleCnt="6"/>
      <dgm:spPr/>
      <dgm:t>
        <a:bodyPr/>
        <a:lstStyle/>
        <a:p>
          <a:endParaRPr lang="en-US"/>
        </a:p>
      </dgm:t>
    </dgm:pt>
    <dgm:pt modelId="{332F18FF-C975-4E0F-BF9C-A0AEDBA9F2B3}" type="pres">
      <dgm:prSet presAssocID="{A4074C13-4BC3-434C-8A32-265BD8CE7A55}" presName="childShape" presStyleCnt="0"/>
      <dgm:spPr/>
    </dgm:pt>
    <dgm:pt modelId="{037D2CD2-7C96-4464-9E08-58EA89D62A79}" type="pres">
      <dgm:prSet presAssocID="{67650A34-20BE-428A-8B86-68E4D42CDFB2}" presName="Name13" presStyleLbl="parChTrans1D2" presStyleIdx="10" presStyleCnt="21"/>
      <dgm:spPr/>
      <dgm:t>
        <a:bodyPr/>
        <a:lstStyle/>
        <a:p>
          <a:endParaRPr lang="en-US"/>
        </a:p>
      </dgm:t>
    </dgm:pt>
    <dgm:pt modelId="{D06E0807-7C54-4179-9D50-0254FEDE9443}" type="pres">
      <dgm:prSet presAssocID="{27AD9119-7C7F-4CFE-A359-D412947D929D}" presName="childText" presStyleLbl="bgAcc1" presStyleIdx="10" presStyleCnt="21">
        <dgm:presLayoutVars>
          <dgm:bulletEnabled val="1"/>
        </dgm:presLayoutVars>
      </dgm:prSet>
      <dgm:spPr/>
      <dgm:t>
        <a:bodyPr/>
        <a:lstStyle/>
        <a:p>
          <a:endParaRPr lang="en-US"/>
        </a:p>
      </dgm:t>
    </dgm:pt>
    <dgm:pt modelId="{43A8A052-F6B4-4EC7-9F34-01D332E75824}" type="pres">
      <dgm:prSet presAssocID="{274DA4AD-669B-42C7-904A-BCB696CBC161}" presName="Name13" presStyleLbl="parChTrans1D2" presStyleIdx="11" presStyleCnt="21"/>
      <dgm:spPr/>
      <dgm:t>
        <a:bodyPr/>
        <a:lstStyle/>
        <a:p>
          <a:endParaRPr lang="en-US"/>
        </a:p>
      </dgm:t>
    </dgm:pt>
    <dgm:pt modelId="{48A60707-A51F-46A6-9BDD-C4E8CCA85EF6}" type="pres">
      <dgm:prSet presAssocID="{D59F6B29-6F77-40C0-99F9-6F9BD20C668F}" presName="childText" presStyleLbl="bgAcc1" presStyleIdx="11" presStyleCnt="21">
        <dgm:presLayoutVars>
          <dgm:bulletEnabled val="1"/>
        </dgm:presLayoutVars>
      </dgm:prSet>
      <dgm:spPr/>
      <dgm:t>
        <a:bodyPr/>
        <a:lstStyle/>
        <a:p>
          <a:endParaRPr lang="en-US"/>
        </a:p>
      </dgm:t>
    </dgm:pt>
    <dgm:pt modelId="{B8D31EDE-814E-4E75-BE49-51AEA264A8A4}" type="pres">
      <dgm:prSet presAssocID="{6C6BBFCC-FC96-4D82-B047-6848869E6156}" presName="Name13" presStyleLbl="parChTrans1D2" presStyleIdx="12" presStyleCnt="21"/>
      <dgm:spPr/>
      <dgm:t>
        <a:bodyPr/>
        <a:lstStyle/>
        <a:p>
          <a:endParaRPr lang="en-US"/>
        </a:p>
      </dgm:t>
    </dgm:pt>
    <dgm:pt modelId="{1831AB1F-ABD7-4CD3-8975-7DFF1EF63D4B}" type="pres">
      <dgm:prSet presAssocID="{2F3A122E-FDB7-42F0-8964-C794160AD714}" presName="childText" presStyleLbl="bgAcc1" presStyleIdx="12" presStyleCnt="21">
        <dgm:presLayoutVars>
          <dgm:bulletEnabled val="1"/>
        </dgm:presLayoutVars>
      </dgm:prSet>
      <dgm:spPr/>
      <dgm:t>
        <a:bodyPr/>
        <a:lstStyle/>
        <a:p>
          <a:endParaRPr lang="en-US"/>
        </a:p>
      </dgm:t>
    </dgm:pt>
    <dgm:pt modelId="{C119EECB-26AB-4853-9478-3767E871113E}" type="pres">
      <dgm:prSet presAssocID="{ACB9E7EC-E6D0-474B-AF50-3D9411DDE7AF}" presName="root" presStyleCnt="0"/>
      <dgm:spPr/>
    </dgm:pt>
    <dgm:pt modelId="{401DB374-C9F2-44A4-A110-CEADFB0405A1}" type="pres">
      <dgm:prSet presAssocID="{ACB9E7EC-E6D0-474B-AF50-3D9411DDE7AF}" presName="rootComposite" presStyleCnt="0"/>
      <dgm:spPr/>
    </dgm:pt>
    <dgm:pt modelId="{9560967F-2D52-4402-8536-0D4BBB3CA3BE}" type="pres">
      <dgm:prSet presAssocID="{ACB9E7EC-E6D0-474B-AF50-3D9411DDE7AF}" presName="rootText" presStyleLbl="node1" presStyleIdx="4" presStyleCnt="6" custLinFactNeighborX="4758"/>
      <dgm:spPr/>
      <dgm:t>
        <a:bodyPr/>
        <a:lstStyle/>
        <a:p>
          <a:endParaRPr lang="en-US"/>
        </a:p>
      </dgm:t>
    </dgm:pt>
    <dgm:pt modelId="{6F623A86-4BE4-416B-9119-709D1303163E}" type="pres">
      <dgm:prSet presAssocID="{ACB9E7EC-E6D0-474B-AF50-3D9411DDE7AF}" presName="rootConnector" presStyleLbl="node1" presStyleIdx="4" presStyleCnt="6"/>
      <dgm:spPr/>
      <dgm:t>
        <a:bodyPr/>
        <a:lstStyle/>
        <a:p>
          <a:endParaRPr lang="en-US"/>
        </a:p>
      </dgm:t>
    </dgm:pt>
    <dgm:pt modelId="{C4A6FBEC-62F8-43BD-A014-679B1D297AA1}" type="pres">
      <dgm:prSet presAssocID="{ACB9E7EC-E6D0-474B-AF50-3D9411DDE7AF}" presName="childShape" presStyleCnt="0"/>
      <dgm:spPr/>
    </dgm:pt>
    <dgm:pt modelId="{6E11E5CD-CF8D-4F1A-B9F5-3FDF9F0E0780}" type="pres">
      <dgm:prSet presAssocID="{EB50F73B-613E-49A8-93EB-73F03B5BCE85}" presName="Name13" presStyleLbl="parChTrans1D2" presStyleIdx="13" presStyleCnt="21"/>
      <dgm:spPr/>
      <dgm:t>
        <a:bodyPr/>
        <a:lstStyle/>
        <a:p>
          <a:endParaRPr lang="en-US"/>
        </a:p>
      </dgm:t>
    </dgm:pt>
    <dgm:pt modelId="{FCE3C6D8-20B7-43B6-BE82-8B519D814B38}" type="pres">
      <dgm:prSet presAssocID="{C18B0F94-C08C-4EC0-BE6D-13440E1ADD01}" presName="childText" presStyleLbl="bgAcc1" presStyleIdx="13" presStyleCnt="21">
        <dgm:presLayoutVars>
          <dgm:bulletEnabled val="1"/>
        </dgm:presLayoutVars>
      </dgm:prSet>
      <dgm:spPr/>
      <dgm:t>
        <a:bodyPr/>
        <a:lstStyle/>
        <a:p>
          <a:endParaRPr lang="en-US"/>
        </a:p>
      </dgm:t>
    </dgm:pt>
    <dgm:pt modelId="{9BDE1221-BE0A-4410-911B-5587985ACBB5}" type="pres">
      <dgm:prSet presAssocID="{EC1A6140-2CC8-4EF9-9E73-A7E82F737B8D}" presName="Name13" presStyleLbl="parChTrans1D2" presStyleIdx="14" presStyleCnt="21"/>
      <dgm:spPr/>
      <dgm:t>
        <a:bodyPr/>
        <a:lstStyle/>
        <a:p>
          <a:endParaRPr lang="en-US"/>
        </a:p>
      </dgm:t>
    </dgm:pt>
    <dgm:pt modelId="{3A89FFD9-CE98-4A73-91EF-24FEDED59B8C}" type="pres">
      <dgm:prSet presAssocID="{02120767-ACDB-46C1-988C-8873C82C32C5}" presName="childText" presStyleLbl="bgAcc1" presStyleIdx="14" presStyleCnt="21">
        <dgm:presLayoutVars>
          <dgm:bulletEnabled val="1"/>
        </dgm:presLayoutVars>
      </dgm:prSet>
      <dgm:spPr/>
      <dgm:t>
        <a:bodyPr/>
        <a:lstStyle/>
        <a:p>
          <a:endParaRPr lang="en-US"/>
        </a:p>
      </dgm:t>
    </dgm:pt>
    <dgm:pt modelId="{EE7AC211-435C-43D1-BFE1-9EC1AF2F75BB}" type="pres">
      <dgm:prSet presAssocID="{A7898BF5-0437-4D75-9C7F-51EC860DA643}" presName="Name13" presStyleLbl="parChTrans1D2" presStyleIdx="15" presStyleCnt="21"/>
      <dgm:spPr/>
      <dgm:t>
        <a:bodyPr/>
        <a:lstStyle/>
        <a:p>
          <a:endParaRPr lang="en-US"/>
        </a:p>
      </dgm:t>
    </dgm:pt>
    <dgm:pt modelId="{C7E6AF9D-F039-4933-BD39-E4CDD685510E}" type="pres">
      <dgm:prSet presAssocID="{D76F8286-E482-4BB3-B262-50263DE316B0}" presName="childText" presStyleLbl="bgAcc1" presStyleIdx="15" presStyleCnt="21">
        <dgm:presLayoutVars>
          <dgm:bulletEnabled val="1"/>
        </dgm:presLayoutVars>
      </dgm:prSet>
      <dgm:spPr/>
      <dgm:t>
        <a:bodyPr/>
        <a:lstStyle/>
        <a:p>
          <a:endParaRPr lang="en-US"/>
        </a:p>
      </dgm:t>
    </dgm:pt>
    <dgm:pt modelId="{577F2ECC-459E-4B43-AAB0-7BD1F96EDB77}" type="pres">
      <dgm:prSet presAssocID="{2B2B84C5-9FD6-467A-B2B8-ADAD9AD11A04}" presName="Name13" presStyleLbl="parChTrans1D2" presStyleIdx="16" presStyleCnt="21"/>
      <dgm:spPr/>
      <dgm:t>
        <a:bodyPr/>
        <a:lstStyle/>
        <a:p>
          <a:endParaRPr lang="en-US"/>
        </a:p>
      </dgm:t>
    </dgm:pt>
    <dgm:pt modelId="{D9502857-37E4-48CC-97FF-C1200981E2F9}" type="pres">
      <dgm:prSet presAssocID="{3395AC9B-C35C-4F5D-9DE4-46D6D1594036}" presName="childText" presStyleLbl="bgAcc1" presStyleIdx="16" presStyleCnt="21">
        <dgm:presLayoutVars>
          <dgm:bulletEnabled val="1"/>
        </dgm:presLayoutVars>
      </dgm:prSet>
      <dgm:spPr/>
      <dgm:t>
        <a:bodyPr/>
        <a:lstStyle/>
        <a:p>
          <a:endParaRPr lang="en-US"/>
        </a:p>
      </dgm:t>
    </dgm:pt>
    <dgm:pt modelId="{AA495149-80A5-4F88-82C5-385471E88D78}" type="pres">
      <dgm:prSet presAssocID="{227521DA-5071-4313-8E1A-4EDCC289A310}" presName="Name13" presStyleLbl="parChTrans1D2" presStyleIdx="17" presStyleCnt="21"/>
      <dgm:spPr/>
      <dgm:t>
        <a:bodyPr/>
        <a:lstStyle/>
        <a:p>
          <a:endParaRPr lang="en-US"/>
        </a:p>
      </dgm:t>
    </dgm:pt>
    <dgm:pt modelId="{840E6DD2-872E-4634-B4B0-32D548A99262}" type="pres">
      <dgm:prSet presAssocID="{72140836-4639-4108-818D-5F583A43E095}" presName="childText" presStyleLbl="bgAcc1" presStyleIdx="17" presStyleCnt="21">
        <dgm:presLayoutVars>
          <dgm:bulletEnabled val="1"/>
        </dgm:presLayoutVars>
      </dgm:prSet>
      <dgm:spPr/>
      <dgm:t>
        <a:bodyPr/>
        <a:lstStyle/>
        <a:p>
          <a:endParaRPr lang="en-US"/>
        </a:p>
      </dgm:t>
    </dgm:pt>
    <dgm:pt modelId="{4C35DFE8-5B48-433E-ADD0-2A4FD9CC225B}" type="pres">
      <dgm:prSet presAssocID="{EE22D4C0-5B23-4B84-961C-D6A44E3F292B}" presName="root" presStyleCnt="0"/>
      <dgm:spPr/>
    </dgm:pt>
    <dgm:pt modelId="{1EC65247-097A-4056-838F-E9AE14520EF0}" type="pres">
      <dgm:prSet presAssocID="{EE22D4C0-5B23-4B84-961C-D6A44E3F292B}" presName="rootComposite" presStyleCnt="0"/>
      <dgm:spPr/>
    </dgm:pt>
    <dgm:pt modelId="{2178DDAE-43F8-446E-9D55-1D1225B9752A}" type="pres">
      <dgm:prSet presAssocID="{EE22D4C0-5B23-4B84-961C-D6A44E3F292B}" presName="rootText" presStyleLbl="node1" presStyleIdx="5" presStyleCnt="6"/>
      <dgm:spPr/>
      <dgm:t>
        <a:bodyPr/>
        <a:lstStyle/>
        <a:p>
          <a:endParaRPr lang="en-US"/>
        </a:p>
      </dgm:t>
    </dgm:pt>
    <dgm:pt modelId="{C5F90E32-BAB8-41BC-A8C0-61FABEB54076}" type="pres">
      <dgm:prSet presAssocID="{EE22D4C0-5B23-4B84-961C-D6A44E3F292B}" presName="rootConnector" presStyleLbl="node1" presStyleIdx="5" presStyleCnt="6"/>
      <dgm:spPr/>
      <dgm:t>
        <a:bodyPr/>
        <a:lstStyle/>
        <a:p>
          <a:endParaRPr lang="en-US"/>
        </a:p>
      </dgm:t>
    </dgm:pt>
    <dgm:pt modelId="{367EB387-4DDE-485F-946A-775231A77061}" type="pres">
      <dgm:prSet presAssocID="{EE22D4C0-5B23-4B84-961C-D6A44E3F292B}" presName="childShape" presStyleCnt="0"/>
      <dgm:spPr/>
    </dgm:pt>
    <dgm:pt modelId="{FF3FD51C-CE77-4607-82C1-48AFFAE2DC70}" type="pres">
      <dgm:prSet presAssocID="{5ACBC246-6B02-458C-8777-20EDF1376E5D}" presName="Name13" presStyleLbl="parChTrans1D2" presStyleIdx="18" presStyleCnt="21"/>
      <dgm:spPr/>
      <dgm:t>
        <a:bodyPr/>
        <a:lstStyle/>
        <a:p>
          <a:endParaRPr lang="en-US"/>
        </a:p>
      </dgm:t>
    </dgm:pt>
    <dgm:pt modelId="{C65E5F36-A00F-4FA6-9FC5-1B369872EACA}" type="pres">
      <dgm:prSet presAssocID="{E9FB6507-5E8F-4D9C-B98F-32A2C22595EE}" presName="childText" presStyleLbl="bgAcc1" presStyleIdx="18" presStyleCnt="21">
        <dgm:presLayoutVars>
          <dgm:bulletEnabled val="1"/>
        </dgm:presLayoutVars>
      </dgm:prSet>
      <dgm:spPr/>
      <dgm:t>
        <a:bodyPr/>
        <a:lstStyle/>
        <a:p>
          <a:endParaRPr lang="en-US"/>
        </a:p>
      </dgm:t>
    </dgm:pt>
    <dgm:pt modelId="{838280FE-D340-4BF4-A8B9-2C7EE481F23D}" type="pres">
      <dgm:prSet presAssocID="{D53BA81C-6065-49EA-A816-E4AC4053474C}" presName="Name13" presStyleLbl="parChTrans1D2" presStyleIdx="19" presStyleCnt="21"/>
      <dgm:spPr/>
      <dgm:t>
        <a:bodyPr/>
        <a:lstStyle/>
        <a:p>
          <a:endParaRPr lang="en-US"/>
        </a:p>
      </dgm:t>
    </dgm:pt>
    <dgm:pt modelId="{35DA9434-F796-43DE-9601-67D527125991}" type="pres">
      <dgm:prSet presAssocID="{BAEB8E97-4C70-498F-AA8F-CC1B504D351A}" presName="childText" presStyleLbl="bgAcc1" presStyleIdx="19" presStyleCnt="21">
        <dgm:presLayoutVars>
          <dgm:bulletEnabled val="1"/>
        </dgm:presLayoutVars>
      </dgm:prSet>
      <dgm:spPr/>
      <dgm:t>
        <a:bodyPr/>
        <a:lstStyle/>
        <a:p>
          <a:endParaRPr lang="en-US"/>
        </a:p>
      </dgm:t>
    </dgm:pt>
    <dgm:pt modelId="{A918F66B-7804-4569-B5DA-1574DC6E1ABB}" type="pres">
      <dgm:prSet presAssocID="{0AE79AE7-A75C-4836-A8E0-E97384EAA3CC}" presName="Name13" presStyleLbl="parChTrans1D2" presStyleIdx="20" presStyleCnt="21"/>
      <dgm:spPr/>
      <dgm:t>
        <a:bodyPr/>
        <a:lstStyle/>
        <a:p>
          <a:endParaRPr lang="en-US"/>
        </a:p>
      </dgm:t>
    </dgm:pt>
    <dgm:pt modelId="{D8422C2A-93B5-4DCD-B67D-F60D2DDB1561}" type="pres">
      <dgm:prSet presAssocID="{94176073-06F0-45CE-85B4-B24940140D9A}" presName="childText" presStyleLbl="bgAcc1" presStyleIdx="20" presStyleCnt="21">
        <dgm:presLayoutVars>
          <dgm:bulletEnabled val="1"/>
        </dgm:presLayoutVars>
      </dgm:prSet>
      <dgm:spPr/>
      <dgm:t>
        <a:bodyPr/>
        <a:lstStyle/>
        <a:p>
          <a:endParaRPr lang="en-US"/>
        </a:p>
      </dgm:t>
    </dgm:pt>
  </dgm:ptLst>
  <dgm:cxnLst>
    <dgm:cxn modelId="{F52F1507-86E9-445A-86FD-FD3857978605}" srcId="{2802A402-0202-4B50-B5C0-1B2AEE4E3CD6}" destId="{ACB9E7EC-E6D0-474B-AF50-3D9411DDE7AF}" srcOrd="4" destOrd="0" parTransId="{EB7680F9-633F-421D-9D49-112EDF56DC64}" sibTransId="{0290DE71-2477-45A4-AAF2-E4AB45F7FC2F}"/>
    <dgm:cxn modelId="{1576E59A-B5D2-4178-AE40-E67C13014F22}" type="presOf" srcId="{94176073-06F0-45CE-85B4-B24940140D9A}" destId="{D8422C2A-93B5-4DCD-B67D-F60D2DDB1561}" srcOrd="0" destOrd="0" presId="urn:microsoft.com/office/officeart/2005/8/layout/hierarchy3"/>
    <dgm:cxn modelId="{45423A8A-B403-4D0C-82F5-E19E241D3277}" type="presOf" srcId="{3395AC9B-C35C-4F5D-9DE4-46D6D1594036}" destId="{D9502857-37E4-48CC-97FF-C1200981E2F9}" srcOrd="0" destOrd="0" presId="urn:microsoft.com/office/officeart/2005/8/layout/hierarchy3"/>
    <dgm:cxn modelId="{ABF33FD8-B3E2-45C5-928C-5E345F8CB166}" type="presOf" srcId="{708724D3-563D-4142-AB39-99C8EA7F73B3}" destId="{66394170-3B6C-4458-A774-E6975D5B8D74}" srcOrd="0" destOrd="0" presId="urn:microsoft.com/office/officeart/2005/8/layout/hierarchy3"/>
    <dgm:cxn modelId="{F8EA4387-3C68-430A-A3FC-7DBE662BE846}" type="presOf" srcId="{D76F8286-E482-4BB3-B262-50263DE316B0}" destId="{C7E6AF9D-F039-4933-BD39-E4CDD685510E}" srcOrd="0" destOrd="0" presId="urn:microsoft.com/office/officeart/2005/8/layout/hierarchy3"/>
    <dgm:cxn modelId="{BF6FD8CA-92F0-45B1-815C-33F246B16CC1}" type="presOf" srcId="{02120767-ACDB-46C1-988C-8873C82C32C5}" destId="{3A89FFD9-CE98-4A73-91EF-24FEDED59B8C}" srcOrd="0" destOrd="0" presId="urn:microsoft.com/office/officeart/2005/8/layout/hierarchy3"/>
    <dgm:cxn modelId="{C5284030-0AD5-4DE6-9866-4DFC59B95358}" type="presOf" srcId="{67650A34-20BE-428A-8B86-68E4D42CDFB2}" destId="{037D2CD2-7C96-4464-9E08-58EA89D62A79}" srcOrd="0" destOrd="0" presId="urn:microsoft.com/office/officeart/2005/8/layout/hierarchy3"/>
    <dgm:cxn modelId="{9D2FEC98-8966-43BE-88F6-18CCD562D9D4}" type="presOf" srcId="{5ACBC246-6B02-458C-8777-20EDF1376E5D}" destId="{FF3FD51C-CE77-4607-82C1-48AFFAE2DC70}" srcOrd="0" destOrd="0" presId="urn:microsoft.com/office/officeart/2005/8/layout/hierarchy3"/>
    <dgm:cxn modelId="{C562B674-0C41-4E81-9BCF-A1D8F7DA229E}" type="presOf" srcId="{C4157D07-B75B-485E-95E2-5FA0A309A0B3}" destId="{245AA557-F415-40D6-B646-6D50C00B9DC2}" srcOrd="0" destOrd="0" presId="urn:microsoft.com/office/officeart/2005/8/layout/hierarchy3"/>
    <dgm:cxn modelId="{A2792885-4C99-425B-9BA4-86201B438692}" srcId="{2802A402-0202-4B50-B5C0-1B2AEE4E3CD6}" destId="{A4074C13-4BC3-434C-8A32-265BD8CE7A55}" srcOrd="3" destOrd="0" parTransId="{6F907004-2A39-4682-8C55-98918B33546A}" sibTransId="{905560F1-3A04-47EF-B252-CE736A4BB7F4}"/>
    <dgm:cxn modelId="{15D586D9-627E-4425-9A60-54F107BF59EA}" type="presOf" srcId="{BB6ABEB8-9C16-4408-BD54-870935E764DA}" destId="{BB5D31E8-5894-4810-A402-E0E7AFCA5DFB}" srcOrd="0" destOrd="0" presId="urn:microsoft.com/office/officeart/2005/8/layout/hierarchy3"/>
    <dgm:cxn modelId="{E24B884C-880D-414B-AAA3-3EC505150DA1}" srcId="{ACB9E7EC-E6D0-474B-AF50-3D9411DDE7AF}" destId="{C18B0F94-C08C-4EC0-BE6D-13440E1ADD01}" srcOrd="0" destOrd="0" parTransId="{EB50F73B-613E-49A8-93EB-73F03B5BCE85}" sibTransId="{22F6D549-0FA4-4935-B023-9B3D7979D689}"/>
    <dgm:cxn modelId="{5AEF04A6-4C32-432E-941C-A69C36C86ADB}" srcId="{EE22D4C0-5B23-4B84-961C-D6A44E3F292B}" destId="{BAEB8E97-4C70-498F-AA8F-CC1B504D351A}" srcOrd="1" destOrd="0" parTransId="{D53BA81C-6065-49EA-A816-E4AC4053474C}" sibTransId="{3032DD25-ED78-4C02-841F-9DEA7EBD4306}"/>
    <dgm:cxn modelId="{01462068-9298-42E8-B418-4F48B10B3460}" type="presOf" srcId="{EB50F73B-613E-49A8-93EB-73F03B5BCE85}" destId="{6E11E5CD-CF8D-4F1A-B9F5-3FDF9F0E0780}" srcOrd="0" destOrd="0" presId="urn:microsoft.com/office/officeart/2005/8/layout/hierarchy3"/>
    <dgm:cxn modelId="{DAD8118C-E77B-4D99-8FB8-7289F85B18EE}" type="presOf" srcId="{A4074C13-4BC3-434C-8A32-265BD8CE7A55}" destId="{B9BD7C08-5A2A-4A84-80D1-59AB07E2CCB4}" srcOrd="0" destOrd="0" presId="urn:microsoft.com/office/officeart/2005/8/layout/hierarchy3"/>
    <dgm:cxn modelId="{C2777EBF-F8E0-4783-987C-1CFD9800A5BF}" srcId="{56444B0C-228B-4DCC-A9B1-7527238B5FEE}" destId="{D9D7C355-B01C-4636-8768-0A400A9AF869}" srcOrd="1" destOrd="0" parTransId="{4549C402-CAC8-495B-8C67-6DF72398210A}" sibTransId="{B902398E-4E85-41A3-A1C2-3141C11289B4}"/>
    <dgm:cxn modelId="{4497A964-A73A-495D-9DC3-ACC333E3702E}" srcId="{A4074C13-4BC3-434C-8A32-265BD8CE7A55}" destId="{2F3A122E-FDB7-42F0-8964-C794160AD714}" srcOrd="2" destOrd="0" parTransId="{6C6BBFCC-FC96-4D82-B047-6848869E6156}" sibTransId="{A50030C6-AEC1-4EA0-ABD2-9C45CD968187}"/>
    <dgm:cxn modelId="{9AE19F64-AF21-4FCD-80CE-25B652867B53}" type="presOf" srcId="{D9D7C355-B01C-4636-8768-0A400A9AF869}" destId="{92273E0F-5D22-4602-AAF4-41614C10B0AA}" srcOrd="0" destOrd="0" presId="urn:microsoft.com/office/officeart/2005/8/layout/hierarchy3"/>
    <dgm:cxn modelId="{DBE931A8-78AE-4459-B7A2-877D1751B44B}" type="presOf" srcId="{6BE3CBAD-4B44-4496-83D5-988E41EE1AD0}" destId="{FC47A6EF-0B60-43E4-BBE3-13682B251AAB}" srcOrd="0" destOrd="0" presId="urn:microsoft.com/office/officeart/2005/8/layout/hierarchy3"/>
    <dgm:cxn modelId="{D5B047B0-C8A6-40FD-9626-B9CB16F2485E}" type="presOf" srcId="{6C6BBFCC-FC96-4D82-B047-6848869E6156}" destId="{B8D31EDE-814E-4E75-BE49-51AEA264A8A4}" srcOrd="0" destOrd="0" presId="urn:microsoft.com/office/officeart/2005/8/layout/hierarchy3"/>
    <dgm:cxn modelId="{4E36BD99-A838-4482-800B-4759F698D8CF}" type="presOf" srcId="{27AD9119-7C7F-4CFE-A359-D412947D929D}" destId="{D06E0807-7C54-4179-9D50-0254FEDE9443}" srcOrd="0" destOrd="0" presId="urn:microsoft.com/office/officeart/2005/8/layout/hierarchy3"/>
    <dgm:cxn modelId="{ECA97673-EF08-4666-9C2A-2579E40A7CBE}" type="presOf" srcId="{90888DE6-4E8B-4599-BF6D-9E1D198C7677}" destId="{2C350A8F-B76C-444A-888F-6C3D6A90A2E0}" srcOrd="0" destOrd="0" presId="urn:microsoft.com/office/officeart/2005/8/layout/hierarchy3"/>
    <dgm:cxn modelId="{1FCD47D0-BCFA-411A-BDFE-A1D17C2A78C9}" type="presOf" srcId="{8B4EEC0E-9EC7-4735-AC03-3F4412A6A9C7}" destId="{B85AA716-CC49-4F30-95A6-8C66951E98AD}" srcOrd="0" destOrd="0" presId="urn:microsoft.com/office/officeart/2005/8/layout/hierarchy3"/>
    <dgm:cxn modelId="{88B1C504-65CE-4EE7-9EB2-2D35DCE79C9F}" type="presOf" srcId="{E569851E-CDCE-4344-942D-811E5FEF5ADE}" destId="{A11BCA9D-65FA-47D6-9439-C86C94215130}" srcOrd="0" destOrd="0" presId="urn:microsoft.com/office/officeart/2005/8/layout/hierarchy3"/>
    <dgm:cxn modelId="{3225A816-E54E-48E3-BC29-83B0982620C7}" srcId="{56444B0C-228B-4DCC-A9B1-7527238B5FEE}" destId="{77590A63-1BC5-47F1-A475-AD1370EC62DC}" srcOrd="2" destOrd="0" parTransId="{4919AB5D-FC76-4D39-8D1A-07F43730FF43}" sibTransId="{86F5E9DA-9622-4BC8-9ED1-5810283565EF}"/>
    <dgm:cxn modelId="{CA74EF8F-2B3A-4349-BDC7-6805A0C83BC6}" type="presOf" srcId="{EE22D4C0-5B23-4B84-961C-D6A44E3F292B}" destId="{2178DDAE-43F8-446E-9D55-1D1225B9752A}" srcOrd="0" destOrd="0" presId="urn:microsoft.com/office/officeart/2005/8/layout/hierarchy3"/>
    <dgm:cxn modelId="{42BE4B46-1983-4533-AD97-B5196BCFDA1E}" type="presOf" srcId="{2A255A37-29BF-473F-AD9D-C34AE639AB2F}" destId="{D83013DC-EB8B-4E2C-A71E-7DCE15618268}" srcOrd="0" destOrd="0" presId="urn:microsoft.com/office/officeart/2005/8/layout/hierarchy3"/>
    <dgm:cxn modelId="{ED5E9516-EE11-483E-81F6-711398A3D54A}" type="presOf" srcId="{A3C7203A-4C79-49CD-8EF4-242E82C31C32}" destId="{D7FADC55-5D92-4D5B-9A93-65D3AF60AB50}" srcOrd="0" destOrd="0" presId="urn:microsoft.com/office/officeart/2005/8/layout/hierarchy3"/>
    <dgm:cxn modelId="{E7EA70B5-B37C-4B4E-B4BE-A5DCEC899148}" srcId="{EE22D4C0-5B23-4B84-961C-D6A44E3F292B}" destId="{E9FB6507-5E8F-4D9C-B98F-32A2C22595EE}" srcOrd="0" destOrd="0" parTransId="{5ACBC246-6B02-458C-8777-20EDF1376E5D}" sibTransId="{1D159FBF-A7BE-4A2D-ABEF-2B06128902DC}"/>
    <dgm:cxn modelId="{AE0BBC39-99E9-40FC-8E7F-0656007EE328}" type="presOf" srcId="{56444B0C-228B-4DCC-A9B1-7527238B5FEE}" destId="{1C81E2CD-440D-4FBD-B5A2-A6176648A259}" srcOrd="0" destOrd="0" presId="urn:microsoft.com/office/officeart/2005/8/layout/hierarchy3"/>
    <dgm:cxn modelId="{C612FCD9-ACF6-41EC-BFB4-C3E67EA31450}" srcId="{56444B0C-228B-4DCC-A9B1-7527238B5FEE}" destId="{4D54E56A-7129-4AFE-924A-E6C16E5222C0}" srcOrd="0" destOrd="0" parTransId="{8B4EEC0E-9EC7-4735-AC03-3F4412A6A9C7}" sibTransId="{E073EB61-E0D8-4F2D-AD64-F61779E4E177}"/>
    <dgm:cxn modelId="{3CCF1ECC-C8E4-49F3-BB68-AEBACE937DDF}" type="presOf" srcId="{2B2B84C5-9FD6-467A-B2B8-ADAD9AD11A04}" destId="{577F2ECC-459E-4B43-AAB0-7BD1F96EDB77}" srcOrd="0" destOrd="0" presId="urn:microsoft.com/office/officeart/2005/8/layout/hierarchy3"/>
    <dgm:cxn modelId="{8E8E1F99-0321-4BEC-A952-ECEEF8635C1B}" type="presOf" srcId="{E9FB6507-5E8F-4D9C-B98F-32A2C22595EE}" destId="{C65E5F36-A00F-4FA6-9FC5-1B369872EACA}" srcOrd="0" destOrd="0" presId="urn:microsoft.com/office/officeart/2005/8/layout/hierarchy3"/>
    <dgm:cxn modelId="{9F1188DC-27A0-4B23-9645-4F3D1C9E5D06}" type="presOf" srcId="{77590A63-1BC5-47F1-A475-AD1370EC62DC}" destId="{FD4A5930-524E-41AB-AE11-D23474E2328F}" srcOrd="0" destOrd="0" presId="urn:microsoft.com/office/officeart/2005/8/layout/hierarchy3"/>
    <dgm:cxn modelId="{F6AEB633-3E36-4A2B-9056-AF19F6F26D36}" type="presOf" srcId="{56444B0C-228B-4DCC-A9B1-7527238B5FEE}" destId="{8EA5B7BA-366C-4E35-BCA8-B28A98910CF4}" srcOrd="1" destOrd="0" presId="urn:microsoft.com/office/officeart/2005/8/layout/hierarchy3"/>
    <dgm:cxn modelId="{5481FB69-1FB4-4A9E-B042-D4D70D76635C}" type="presOf" srcId="{0AE79AE7-A75C-4836-A8E0-E97384EAA3CC}" destId="{A918F66B-7804-4569-B5DA-1574DC6E1ABB}" srcOrd="0" destOrd="0" presId="urn:microsoft.com/office/officeart/2005/8/layout/hierarchy3"/>
    <dgm:cxn modelId="{6A3A2730-5753-46B4-840E-D1A78D5EBBCF}" type="presOf" srcId="{72140836-4639-4108-818D-5F583A43E095}" destId="{840E6DD2-872E-4634-B4B0-32D548A99262}" srcOrd="0" destOrd="0" presId="urn:microsoft.com/office/officeart/2005/8/layout/hierarchy3"/>
    <dgm:cxn modelId="{67485FE8-F041-4741-96DC-AE90A121EC54}" type="presOf" srcId="{43B8CF37-99B3-4A24-BF54-EC84F589A582}" destId="{8CB27478-86E2-4D68-AD67-F22F15554F04}" srcOrd="1" destOrd="0" presId="urn:microsoft.com/office/officeart/2005/8/layout/hierarchy3"/>
    <dgm:cxn modelId="{BF622DEC-AEBB-4B9E-B33D-CEF3C4280C53}" type="presOf" srcId="{227521DA-5071-4313-8E1A-4EDCC289A310}" destId="{AA495149-80A5-4F88-82C5-385471E88D78}" srcOrd="0" destOrd="0" presId="urn:microsoft.com/office/officeart/2005/8/layout/hierarchy3"/>
    <dgm:cxn modelId="{E61C297E-DA61-4396-AE36-D7312AAC025D}" srcId="{C4157D07-B75B-485E-95E2-5FA0A309A0B3}" destId="{2A255A37-29BF-473F-AD9D-C34AE639AB2F}" srcOrd="1" destOrd="0" parTransId="{A3C7203A-4C79-49CD-8EF4-242E82C31C32}" sibTransId="{E78ACC2A-6002-444B-8597-F79CFCBBFF71}"/>
    <dgm:cxn modelId="{156FA927-63D7-4584-812F-DBF187294A67}" type="presOf" srcId="{A7898BF5-0437-4D75-9C7F-51EC860DA643}" destId="{EE7AC211-435C-43D1-BFE1-9EC1AF2F75BB}" srcOrd="0" destOrd="0" presId="urn:microsoft.com/office/officeart/2005/8/layout/hierarchy3"/>
    <dgm:cxn modelId="{206B66D6-A51C-4399-B32B-D2502866D84F}" type="presOf" srcId="{ACB9E7EC-E6D0-474B-AF50-3D9411DDE7AF}" destId="{6F623A86-4BE4-416B-9119-709D1303163E}" srcOrd="1" destOrd="0" presId="urn:microsoft.com/office/officeart/2005/8/layout/hierarchy3"/>
    <dgm:cxn modelId="{B28B7531-9A27-40E7-96AE-E5B123E20142}" srcId="{2802A402-0202-4B50-B5C0-1B2AEE4E3CD6}" destId="{56444B0C-228B-4DCC-A9B1-7527238B5FEE}" srcOrd="1" destOrd="0" parTransId="{8A1F0995-7641-47F1-B0F5-8B74A1F4F313}" sibTransId="{8BB03A83-458A-46E8-B47C-6F05A092488C}"/>
    <dgm:cxn modelId="{A0D28947-1B5C-48F8-A590-862D9BABA7BC}" srcId="{2802A402-0202-4B50-B5C0-1B2AEE4E3CD6}" destId="{43B8CF37-99B3-4A24-BF54-EC84F589A582}" srcOrd="0" destOrd="0" parTransId="{A8265531-1E7F-4E00-9708-520398C456F1}" sibTransId="{871C9D39-F63E-44C2-A0D1-CF3D0829338A}"/>
    <dgm:cxn modelId="{CB318D59-1E95-4BF1-9401-7E66EB9BAF73}" type="presOf" srcId="{43B8CF37-99B3-4A24-BF54-EC84F589A582}" destId="{752FC19D-0782-4614-AE60-F6AC009CE666}" srcOrd="0" destOrd="0" presId="urn:microsoft.com/office/officeart/2005/8/layout/hierarchy3"/>
    <dgm:cxn modelId="{A4BE3BD6-B64A-464E-9467-25CEB614E6EE}" type="presOf" srcId="{C18B0F94-C08C-4EC0-BE6D-13440E1ADD01}" destId="{FCE3C6D8-20B7-43B6-BE82-8B519D814B38}" srcOrd="0" destOrd="0" presId="urn:microsoft.com/office/officeart/2005/8/layout/hierarchy3"/>
    <dgm:cxn modelId="{96410AAF-42A8-4FCD-8A27-02D165B0685A}" type="presOf" srcId="{1FD65947-64AA-4E3E-8E90-CB25624CBF17}" destId="{A00D07BA-A5C1-4A9F-B936-9D2E138F9F18}" srcOrd="0" destOrd="0" presId="urn:microsoft.com/office/officeart/2005/8/layout/hierarchy3"/>
    <dgm:cxn modelId="{EB8A95AC-FAEC-418F-A104-6EE58A220189}" srcId="{43B8CF37-99B3-4A24-BF54-EC84F589A582}" destId="{E569851E-CDCE-4344-942D-811E5FEF5ADE}" srcOrd="0" destOrd="0" parTransId="{8E3DED9B-0A5E-4CD7-97F6-7F3F68F7EFD4}" sibTransId="{EED12495-288F-4D1B-B21D-EA81279D48B4}"/>
    <dgm:cxn modelId="{FBFBAEB4-55C5-4CA5-AE8E-54107F0A31F1}" srcId="{2802A402-0202-4B50-B5C0-1B2AEE4E3CD6}" destId="{C4157D07-B75B-485E-95E2-5FA0A309A0B3}" srcOrd="2" destOrd="0" parTransId="{16894BBE-5202-4A64-A6B6-6B4FDCA757F1}" sibTransId="{EAF2B470-86AF-4BDA-9372-15DE05E37AAB}"/>
    <dgm:cxn modelId="{80DE3515-752C-4A5E-8901-4B95CB8B300A}" srcId="{A4074C13-4BC3-434C-8A32-265BD8CE7A55}" destId="{27AD9119-7C7F-4CFE-A359-D412947D929D}" srcOrd="0" destOrd="0" parTransId="{67650A34-20BE-428A-8B86-68E4D42CDFB2}" sibTransId="{F04DC77E-9BFB-4AA1-8727-CDCDB5199FFB}"/>
    <dgm:cxn modelId="{C60CE6A8-A24C-4D5C-9C11-30E933820602}" type="presOf" srcId="{37D70FFC-F8D3-4833-8613-D2BEAD3E52F7}" destId="{A2598061-5028-465D-931C-FD2E1D63485D}" srcOrd="0" destOrd="0" presId="urn:microsoft.com/office/officeart/2005/8/layout/hierarchy3"/>
    <dgm:cxn modelId="{7E6F9996-95DE-42A2-BDE0-87A6792453E8}" type="presOf" srcId="{ACB9E7EC-E6D0-474B-AF50-3D9411DDE7AF}" destId="{9560967F-2D52-4402-8536-0D4BBB3CA3BE}" srcOrd="0" destOrd="0" presId="urn:microsoft.com/office/officeart/2005/8/layout/hierarchy3"/>
    <dgm:cxn modelId="{57F01B47-163A-492E-9F32-4A11D616643D}" type="presOf" srcId="{9318847F-3819-41A8-BF1D-BECFDCCB16F5}" destId="{47735DFF-50A3-45FC-A5C7-E7D750C2AA56}" srcOrd="0" destOrd="0" presId="urn:microsoft.com/office/officeart/2005/8/layout/hierarchy3"/>
    <dgm:cxn modelId="{9552B9ED-5212-4AD0-AB0A-4E27BB3C0341}" type="presOf" srcId="{EE22D4C0-5B23-4B84-961C-D6A44E3F292B}" destId="{C5F90E32-BAB8-41BC-A8C0-61FABEB54076}" srcOrd="1" destOrd="0" presId="urn:microsoft.com/office/officeart/2005/8/layout/hierarchy3"/>
    <dgm:cxn modelId="{DEDF6BCC-DD7F-475D-A31A-026915392523}" type="presOf" srcId="{4D54E56A-7129-4AFE-924A-E6C16E5222C0}" destId="{BD482827-F5D9-47FF-9A67-64D2101676ED}" srcOrd="0" destOrd="0" presId="urn:microsoft.com/office/officeart/2005/8/layout/hierarchy3"/>
    <dgm:cxn modelId="{4FA5C82F-D736-4553-A630-76D5E2649CC9}" type="presOf" srcId="{2F3A122E-FDB7-42F0-8964-C794160AD714}" destId="{1831AB1F-ABD7-4CD3-8975-7DFF1EF63D4B}" srcOrd="0" destOrd="0" presId="urn:microsoft.com/office/officeart/2005/8/layout/hierarchy3"/>
    <dgm:cxn modelId="{43AED982-DE07-48E0-9F41-BE2167920759}" srcId="{EE22D4C0-5B23-4B84-961C-D6A44E3F292B}" destId="{94176073-06F0-45CE-85B4-B24940140D9A}" srcOrd="2" destOrd="0" parTransId="{0AE79AE7-A75C-4836-A8E0-E97384EAA3CC}" sibTransId="{4D85A1E8-7DE1-4B49-9636-61E5E8164974}"/>
    <dgm:cxn modelId="{0D7ADEE3-42E1-44C2-8719-004E4ABC823A}" type="presOf" srcId="{4919AB5D-FC76-4D39-8D1A-07F43730FF43}" destId="{3300D371-9991-49B2-ACEF-5C77AA99AE33}" srcOrd="0" destOrd="0" presId="urn:microsoft.com/office/officeart/2005/8/layout/hierarchy3"/>
    <dgm:cxn modelId="{90CA4F77-8B2B-4C2A-9F86-AC31282C5177}" type="presOf" srcId="{BAEB8E97-4C70-498F-AA8F-CC1B504D351A}" destId="{35DA9434-F796-43DE-9601-67D527125991}" srcOrd="0" destOrd="0" presId="urn:microsoft.com/office/officeart/2005/8/layout/hierarchy3"/>
    <dgm:cxn modelId="{8ADF7463-97ED-4233-B5A1-F0ACADBFFBB9}" type="presOf" srcId="{5E78F4DE-8D7F-4FEC-A704-FD3C374EDD22}" destId="{D95454D1-1C13-4F2D-8CA1-BC351DDCAC96}" srcOrd="0" destOrd="0" presId="urn:microsoft.com/office/officeart/2005/8/layout/hierarchy3"/>
    <dgm:cxn modelId="{2EE8AB57-0B55-4A1E-95EE-276636887BEC}" srcId="{56444B0C-228B-4DCC-A9B1-7527238B5FEE}" destId="{112BEBDC-8318-4FB8-96ED-C5D2501EFF24}" srcOrd="3" destOrd="0" parTransId="{1FD65947-64AA-4E3E-8E90-CB25624CBF17}" sibTransId="{C73EB677-7B13-484E-8B62-3C7CBA003219}"/>
    <dgm:cxn modelId="{18DD4F13-7F7D-4C1B-AF81-A71800C78A81}" srcId="{C4157D07-B75B-485E-95E2-5FA0A309A0B3}" destId="{BB6ABEB8-9C16-4408-BD54-870935E764DA}" srcOrd="3" destOrd="0" parTransId="{37D70FFC-F8D3-4833-8613-D2BEAD3E52F7}" sibTransId="{A703D7D5-6967-4630-A010-0E4F2643C634}"/>
    <dgm:cxn modelId="{0B2295D0-F30F-4520-9561-A7AFBFD6FFF1}" srcId="{2802A402-0202-4B50-B5C0-1B2AEE4E3CD6}" destId="{EE22D4C0-5B23-4B84-961C-D6A44E3F292B}" srcOrd="5" destOrd="0" parTransId="{4B699A4F-06E8-4D4B-8AB1-7F8BFB383B9C}" sibTransId="{1BB23044-0FBA-4A56-A814-76F5B3732D2A}"/>
    <dgm:cxn modelId="{45E9DF4E-C386-4E6D-B66B-870C20B8CB51}" type="presOf" srcId="{8E3DED9B-0A5E-4CD7-97F6-7F3F68F7EFD4}" destId="{4B859801-94A5-4F7B-B796-9D616B5C94DF}" srcOrd="0" destOrd="0" presId="urn:microsoft.com/office/officeart/2005/8/layout/hierarchy3"/>
    <dgm:cxn modelId="{8AFAD2A8-7C31-48A5-9AF0-138853FBAEC5}" type="presOf" srcId="{4549C402-CAC8-495B-8C67-6DF72398210A}" destId="{21D66201-712D-46CD-B623-F02878755884}" srcOrd="0" destOrd="0" presId="urn:microsoft.com/office/officeart/2005/8/layout/hierarchy3"/>
    <dgm:cxn modelId="{5B4DDB5E-1D0F-4C8F-9749-6CC96B66FE4A}" type="presOf" srcId="{D53BA81C-6065-49EA-A816-E4AC4053474C}" destId="{838280FE-D340-4BF4-A8B9-2C7EE481F23D}" srcOrd="0" destOrd="0" presId="urn:microsoft.com/office/officeart/2005/8/layout/hierarchy3"/>
    <dgm:cxn modelId="{9BDD749D-8160-4237-88C0-C79D9661C14B}" srcId="{43B8CF37-99B3-4A24-BF54-EC84F589A582}" destId="{9318847F-3819-41A8-BF1D-BECFDCCB16F5}" srcOrd="1" destOrd="0" parTransId="{5E78F4DE-8D7F-4FEC-A704-FD3C374EDD22}" sibTransId="{9D5C50C3-86F3-473B-B8B2-665941C48CC9}"/>
    <dgm:cxn modelId="{1B0B8610-638E-4A00-8E47-642533879FFF}" srcId="{C4157D07-B75B-485E-95E2-5FA0A309A0B3}" destId="{90888DE6-4E8B-4599-BF6D-9E1D198C7677}" srcOrd="0" destOrd="0" parTransId="{F6FABEDD-4DFD-4E42-8E50-030F8E1F8E07}" sibTransId="{436B3C06-3E61-487B-BBAF-60FA1964E029}"/>
    <dgm:cxn modelId="{707DF4FC-4DE8-4C99-9E46-416BCE0BC071}" type="presOf" srcId="{F6FABEDD-4DFD-4E42-8E50-030F8E1F8E07}" destId="{D3FD19C3-B1A2-41D9-B7C4-3025C837F541}" srcOrd="0" destOrd="0" presId="urn:microsoft.com/office/officeart/2005/8/layout/hierarchy3"/>
    <dgm:cxn modelId="{E67DA938-4628-4D98-BAD9-80879CEFE675}" type="presOf" srcId="{2802A402-0202-4B50-B5C0-1B2AEE4E3CD6}" destId="{1EED04C4-BB71-44D1-AF3C-767DF5933FA6}" srcOrd="0" destOrd="0" presId="urn:microsoft.com/office/officeart/2005/8/layout/hierarchy3"/>
    <dgm:cxn modelId="{B87A422B-0EFE-4A64-BF09-AE4109B1456E}" srcId="{ACB9E7EC-E6D0-474B-AF50-3D9411DDE7AF}" destId="{D76F8286-E482-4BB3-B262-50263DE316B0}" srcOrd="2" destOrd="0" parTransId="{A7898BF5-0437-4D75-9C7F-51EC860DA643}" sibTransId="{36A78F36-0F58-48E9-8C7E-FB393E1A1A1D}"/>
    <dgm:cxn modelId="{DDA3847F-79DE-4906-948B-4428C7B5F2C4}" type="presOf" srcId="{D59F6B29-6F77-40C0-99F9-6F9BD20C668F}" destId="{48A60707-A51F-46A6-9BDD-C4E8CCA85EF6}" srcOrd="0" destOrd="0" presId="urn:microsoft.com/office/officeart/2005/8/layout/hierarchy3"/>
    <dgm:cxn modelId="{08713DA8-586A-4E2B-A76C-3BC2BCC21A32}" type="presOf" srcId="{A4074C13-4BC3-434C-8A32-265BD8CE7A55}" destId="{A0ADC95C-F7C9-4A6E-B5F9-0AC23A115DEB}" srcOrd="1" destOrd="0" presId="urn:microsoft.com/office/officeart/2005/8/layout/hierarchy3"/>
    <dgm:cxn modelId="{4DACB1D6-B841-4811-A42A-B31EE94CE47F}" type="presOf" srcId="{EC1A6140-2CC8-4EF9-9E73-A7E82F737B8D}" destId="{9BDE1221-BE0A-4410-911B-5587985ACBB5}" srcOrd="0" destOrd="0" presId="urn:microsoft.com/office/officeart/2005/8/layout/hierarchy3"/>
    <dgm:cxn modelId="{1234C881-EAA5-4157-8A89-8D7D4929C6C4}" srcId="{A4074C13-4BC3-434C-8A32-265BD8CE7A55}" destId="{D59F6B29-6F77-40C0-99F9-6F9BD20C668F}" srcOrd="1" destOrd="0" parTransId="{274DA4AD-669B-42C7-904A-BCB696CBC161}" sibTransId="{53A02FBC-672C-4982-A659-637573B628C7}"/>
    <dgm:cxn modelId="{64D13EB4-9F7D-420C-854B-4AE3B269F940}" srcId="{ACB9E7EC-E6D0-474B-AF50-3D9411DDE7AF}" destId="{72140836-4639-4108-818D-5F583A43E095}" srcOrd="4" destOrd="0" parTransId="{227521DA-5071-4313-8E1A-4EDCC289A310}" sibTransId="{93AFA8C4-514D-49A5-A025-AF7B89736E73}"/>
    <dgm:cxn modelId="{BCE20942-0E45-4C20-938C-735DCED226D0}" type="presOf" srcId="{274DA4AD-669B-42C7-904A-BCB696CBC161}" destId="{43A8A052-F6B4-4EC7-9F34-01D332E75824}" srcOrd="0" destOrd="0" presId="urn:microsoft.com/office/officeart/2005/8/layout/hierarchy3"/>
    <dgm:cxn modelId="{7ADDE374-31D3-4CE0-AE45-4B744EAF1970}" type="presOf" srcId="{112BEBDC-8318-4FB8-96ED-C5D2501EFF24}" destId="{BFA98246-DE96-4587-BA54-21CB905BCE75}" srcOrd="0" destOrd="0" presId="urn:microsoft.com/office/officeart/2005/8/layout/hierarchy3"/>
    <dgm:cxn modelId="{350F3313-D81C-4F92-ABD9-540F3DEF883D}" type="presOf" srcId="{C4157D07-B75B-485E-95E2-5FA0A309A0B3}" destId="{444E9A01-437E-4BA2-B0F6-558EEAD55E8A}" srcOrd="1" destOrd="0" presId="urn:microsoft.com/office/officeart/2005/8/layout/hierarchy3"/>
    <dgm:cxn modelId="{0038DBF2-AE3C-4C79-B7EB-DAFB20A1B56A}" srcId="{ACB9E7EC-E6D0-474B-AF50-3D9411DDE7AF}" destId="{02120767-ACDB-46C1-988C-8873C82C32C5}" srcOrd="1" destOrd="0" parTransId="{EC1A6140-2CC8-4EF9-9E73-A7E82F737B8D}" sibTransId="{C2EE6C44-A087-42AE-85FD-C4B87748146B}"/>
    <dgm:cxn modelId="{0E735139-E6C6-426F-B4D0-797D32403CB1}" srcId="{C4157D07-B75B-485E-95E2-5FA0A309A0B3}" destId="{6BE3CBAD-4B44-4496-83D5-988E41EE1AD0}" srcOrd="2" destOrd="0" parTransId="{708724D3-563D-4142-AB39-99C8EA7F73B3}" sibTransId="{1BA8244B-F2B5-4FA0-879C-2FB097E0D0CF}"/>
    <dgm:cxn modelId="{3FD7162A-82AC-412F-9AD6-5685455C2ED3}" srcId="{ACB9E7EC-E6D0-474B-AF50-3D9411DDE7AF}" destId="{3395AC9B-C35C-4F5D-9DE4-46D6D1594036}" srcOrd="3" destOrd="0" parTransId="{2B2B84C5-9FD6-467A-B2B8-ADAD9AD11A04}" sibTransId="{3B36A7DD-4AC2-4EB6-ABFB-445046FB24BB}"/>
    <dgm:cxn modelId="{54889C2F-658E-4AA8-A91A-25A6BD670C69}" type="presParOf" srcId="{1EED04C4-BB71-44D1-AF3C-767DF5933FA6}" destId="{31919E2F-479A-4DD4-BFFC-F2311D0C6FAF}" srcOrd="0" destOrd="0" presId="urn:microsoft.com/office/officeart/2005/8/layout/hierarchy3"/>
    <dgm:cxn modelId="{B8D87167-A09E-4EF8-BE75-A913F3CB6266}" type="presParOf" srcId="{31919E2F-479A-4DD4-BFFC-F2311D0C6FAF}" destId="{69E75275-61DD-46FC-951E-21C6E1BFF4B1}" srcOrd="0" destOrd="0" presId="urn:microsoft.com/office/officeart/2005/8/layout/hierarchy3"/>
    <dgm:cxn modelId="{F1478B40-D921-4628-A966-6C35E7BB7D54}" type="presParOf" srcId="{69E75275-61DD-46FC-951E-21C6E1BFF4B1}" destId="{752FC19D-0782-4614-AE60-F6AC009CE666}" srcOrd="0" destOrd="0" presId="urn:microsoft.com/office/officeart/2005/8/layout/hierarchy3"/>
    <dgm:cxn modelId="{59EDA4E1-4D8C-443C-B5CC-2E798F1652B3}" type="presParOf" srcId="{69E75275-61DD-46FC-951E-21C6E1BFF4B1}" destId="{8CB27478-86E2-4D68-AD67-F22F15554F04}" srcOrd="1" destOrd="0" presId="urn:microsoft.com/office/officeart/2005/8/layout/hierarchy3"/>
    <dgm:cxn modelId="{A3EE8534-796A-4DF6-BD60-B8B0F9814B0E}" type="presParOf" srcId="{31919E2F-479A-4DD4-BFFC-F2311D0C6FAF}" destId="{961581DC-0AF8-4832-BA76-5E5FEDDDE1E1}" srcOrd="1" destOrd="0" presId="urn:microsoft.com/office/officeart/2005/8/layout/hierarchy3"/>
    <dgm:cxn modelId="{514FF1A7-6195-49B0-9F86-39314F900913}" type="presParOf" srcId="{961581DC-0AF8-4832-BA76-5E5FEDDDE1E1}" destId="{4B859801-94A5-4F7B-B796-9D616B5C94DF}" srcOrd="0" destOrd="0" presId="urn:microsoft.com/office/officeart/2005/8/layout/hierarchy3"/>
    <dgm:cxn modelId="{7BC77EFA-1085-465A-B41D-C958A32C6C2E}" type="presParOf" srcId="{961581DC-0AF8-4832-BA76-5E5FEDDDE1E1}" destId="{A11BCA9D-65FA-47D6-9439-C86C94215130}" srcOrd="1" destOrd="0" presId="urn:microsoft.com/office/officeart/2005/8/layout/hierarchy3"/>
    <dgm:cxn modelId="{3632250E-76EE-4F7B-91FC-6DF50E1D4AB9}" type="presParOf" srcId="{961581DC-0AF8-4832-BA76-5E5FEDDDE1E1}" destId="{D95454D1-1C13-4F2D-8CA1-BC351DDCAC96}" srcOrd="2" destOrd="0" presId="urn:microsoft.com/office/officeart/2005/8/layout/hierarchy3"/>
    <dgm:cxn modelId="{646325AD-CB53-43F1-AE74-93F30B87E1C4}" type="presParOf" srcId="{961581DC-0AF8-4832-BA76-5E5FEDDDE1E1}" destId="{47735DFF-50A3-45FC-A5C7-E7D750C2AA56}" srcOrd="3" destOrd="0" presId="urn:microsoft.com/office/officeart/2005/8/layout/hierarchy3"/>
    <dgm:cxn modelId="{85F2AE79-1D90-486F-BEB8-719BCF3F6C5F}" type="presParOf" srcId="{1EED04C4-BB71-44D1-AF3C-767DF5933FA6}" destId="{86DAAF65-F0BB-403A-846A-8F44D73A1971}" srcOrd="1" destOrd="0" presId="urn:microsoft.com/office/officeart/2005/8/layout/hierarchy3"/>
    <dgm:cxn modelId="{3BF8C8FC-98E5-459D-9EBF-9EB74621BB91}" type="presParOf" srcId="{86DAAF65-F0BB-403A-846A-8F44D73A1971}" destId="{0F2D9C21-7637-40AA-8D35-9313F8D20DDC}" srcOrd="0" destOrd="0" presId="urn:microsoft.com/office/officeart/2005/8/layout/hierarchy3"/>
    <dgm:cxn modelId="{BFF1FE91-A439-4552-ACD7-A4B4E1F2551B}" type="presParOf" srcId="{0F2D9C21-7637-40AA-8D35-9313F8D20DDC}" destId="{1C81E2CD-440D-4FBD-B5A2-A6176648A259}" srcOrd="0" destOrd="0" presId="urn:microsoft.com/office/officeart/2005/8/layout/hierarchy3"/>
    <dgm:cxn modelId="{C1379F29-4517-4048-AD27-ED31CCE412AA}" type="presParOf" srcId="{0F2D9C21-7637-40AA-8D35-9313F8D20DDC}" destId="{8EA5B7BA-366C-4E35-BCA8-B28A98910CF4}" srcOrd="1" destOrd="0" presId="urn:microsoft.com/office/officeart/2005/8/layout/hierarchy3"/>
    <dgm:cxn modelId="{22B7D317-82EE-4F6D-AB67-3E789DB2AFA8}" type="presParOf" srcId="{86DAAF65-F0BB-403A-846A-8F44D73A1971}" destId="{27A82A39-92C4-446C-A144-55B30A7F5803}" srcOrd="1" destOrd="0" presId="urn:microsoft.com/office/officeart/2005/8/layout/hierarchy3"/>
    <dgm:cxn modelId="{B153A19E-3BAA-423C-A726-004CDA842DC3}" type="presParOf" srcId="{27A82A39-92C4-446C-A144-55B30A7F5803}" destId="{B85AA716-CC49-4F30-95A6-8C66951E98AD}" srcOrd="0" destOrd="0" presId="urn:microsoft.com/office/officeart/2005/8/layout/hierarchy3"/>
    <dgm:cxn modelId="{108A953A-4A56-47C4-A75A-CF42BBDD3D92}" type="presParOf" srcId="{27A82A39-92C4-446C-A144-55B30A7F5803}" destId="{BD482827-F5D9-47FF-9A67-64D2101676ED}" srcOrd="1" destOrd="0" presId="urn:microsoft.com/office/officeart/2005/8/layout/hierarchy3"/>
    <dgm:cxn modelId="{E5D6FBD3-1CD0-439D-AE50-C46077A7C166}" type="presParOf" srcId="{27A82A39-92C4-446C-A144-55B30A7F5803}" destId="{21D66201-712D-46CD-B623-F02878755884}" srcOrd="2" destOrd="0" presId="urn:microsoft.com/office/officeart/2005/8/layout/hierarchy3"/>
    <dgm:cxn modelId="{CCC9C6DA-C756-4F20-A1E4-374B53ADEC14}" type="presParOf" srcId="{27A82A39-92C4-446C-A144-55B30A7F5803}" destId="{92273E0F-5D22-4602-AAF4-41614C10B0AA}" srcOrd="3" destOrd="0" presId="urn:microsoft.com/office/officeart/2005/8/layout/hierarchy3"/>
    <dgm:cxn modelId="{F4A17AE9-6294-4AF9-A184-082AC98D3E15}" type="presParOf" srcId="{27A82A39-92C4-446C-A144-55B30A7F5803}" destId="{3300D371-9991-49B2-ACEF-5C77AA99AE33}" srcOrd="4" destOrd="0" presId="urn:microsoft.com/office/officeart/2005/8/layout/hierarchy3"/>
    <dgm:cxn modelId="{BB44863A-6C23-4612-AB5E-6082D10FAC59}" type="presParOf" srcId="{27A82A39-92C4-446C-A144-55B30A7F5803}" destId="{FD4A5930-524E-41AB-AE11-D23474E2328F}" srcOrd="5" destOrd="0" presId="urn:microsoft.com/office/officeart/2005/8/layout/hierarchy3"/>
    <dgm:cxn modelId="{97BC56FE-FA37-40B9-9C9B-E8A94FE3D1D0}" type="presParOf" srcId="{27A82A39-92C4-446C-A144-55B30A7F5803}" destId="{A00D07BA-A5C1-4A9F-B936-9D2E138F9F18}" srcOrd="6" destOrd="0" presId="urn:microsoft.com/office/officeart/2005/8/layout/hierarchy3"/>
    <dgm:cxn modelId="{D0E9CFFB-C6DC-4B9F-BA0E-137EBD1F6C3C}" type="presParOf" srcId="{27A82A39-92C4-446C-A144-55B30A7F5803}" destId="{BFA98246-DE96-4587-BA54-21CB905BCE75}" srcOrd="7" destOrd="0" presId="urn:microsoft.com/office/officeart/2005/8/layout/hierarchy3"/>
    <dgm:cxn modelId="{6487D8A4-E9E1-4875-8F77-0EDEE0F7D97C}" type="presParOf" srcId="{1EED04C4-BB71-44D1-AF3C-767DF5933FA6}" destId="{D66C37F0-728C-49EE-BDAD-B1D3BAADAC5F}" srcOrd="2" destOrd="0" presId="urn:microsoft.com/office/officeart/2005/8/layout/hierarchy3"/>
    <dgm:cxn modelId="{4783DF2D-F97A-4590-94A5-4D9AA00D6CE3}" type="presParOf" srcId="{D66C37F0-728C-49EE-BDAD-B1D3BAADAC5F}" destId="{99EEA72A-2225-4DDD-A3EA-F25FD0FE8F36}" srcOrd="0" destOrd="0" presId="urn:microsoft.com/office/officeart/2005/8/layout/hierarchy3"/>
    <dgm:cxn modelId="{E44FAF20-5761-46F6-9444-8D0038DDD15E}" type="presParOf" srcId="{99EEA72A-2225-4DDD-A3EA-F25FD0FE8F36}" destId="{245AA557-F415-40D6-B646-6D50C00B9DC2}" srcOrd="0" destOrd="0" presId="urn:microsoft.com/office/officeart/2005/8/layout/hierarchy3"/>
    <dgm:cxn modelId="{9C79CE99-3506-44DF-8080-16CE4B37C3A5}" type="presParOf" srcId="{99EEA72A-2225-4DDD-A3EA-F25FD0FE8F36}" destId="{444E9A01-437E-4BA2-B0F6-558EEAD55E8A}" srcOrd="1" destOrd="0" presId="urn:microsoft.com/office/officeart/2005/8/layout/hierarchy3"/>
    <dgm:cxn modelId="{BC286E21-697B-4C21-975A-514DD036CF68}" type="presParOf" srcId="{D66C37F0-728C-49EE-BDAD-B1D3BAADAC5F}" destId="{97AD2620-0D9A-4FAA-A7B1-F76283295391}" srcOrd="1" destOrd="0" presId="urn:microsoft.com/office/officeart/2005/8/layout/hierarchy3"/>
    <dgm:cxn modelId="{8020D6A5-72BF-4B5C-80A0-97E7E1F6F2BD}" type="presParOf" srcId="{97AD2620-0D9A-4FAA-A7B1-F76283295391}" destId="{D3FD19C3-B1A2-41D9-B7C4-3025C837F541}" srcOrd="0" destOrd="0" presId="urn:microsoft.com/office/officeart/2005/8/layout/hierarchy3"/>
    <dgm:cxn modelId="{7981DCEF-6B50-4498-A6A3-9EE586ACF300}" type="presParOf" srcId="{97AD2620-0D9A-4FAA-A7B1-F76283295391}" destId="{2C350A8F-B76C-444A-888F-6C3D6A90A2E0}" srcOrd="1" destOrd="0" presId="urn:microsoft.com/office/officeart/2005/8/layout/hierarchy3"/>
    <dgm:cxn modelId="{C8CBFE1E-DB0C-4928-8FE1-0078CB2E89BE}" type="presParOf" srcId="{97AD2620-0D9A-4FAA-A7B1-F76283295391}" destId="{D7FADC55-5D92-4D5B-9A93-65D3AF60AB50}" srcOrd="2" destOrd="0" presId="urn:microsoft.com/office/officeart/2005/8/layout/hierarchy3"/>
    <dgm:cxn modelId="{D87C5489-0048-4134-91B9-7988298E42F2}" type="presParOf" srcId="{97AD2620-0D9A-4FAA-A7B1-F76283295391}" destId="{D83013DC-EB8B-4E2C-A71E-7DCE15618268}" srcOrd="3" destOrd="0" presId="urn:microsoft.com/office/officeart/2005/8/layout/hierarchy3"/>
    <dgm:cxn modelId="{E34FC827-5C52-4AAF-ACAC-D644A5F9D780}" type="presParOf" srcId="{97AD2620-0D9A-4FAA-A7B1-F76283295391}" destId="{66394170-3B6C-4458-A774-E6975D5B8D74}" srcOrd="4" destOrd="0" presId="urn:microsoft.com/office/officeart/2005/8/layout/hierarchy3"/>
    <dgm:cxn modelId="{25BEE9E7-D7E1-4AF5-B8BF-0E0B5EDDB37D}" type="presParOf" srcId="{97AD2620-0D9A-4FAA-A7B1-F76283295391}" destId="{FC47A6EF-0B60-43E4-BBE3-13682B251AAB}" srcOrd="5" destOrd="0" presId="urn:microsoft.com/office/officeart/2005/8/layout/hierarchy3"/>
    <dgm:cxn modelId="{391D693C-AACB-4A70-8B95-58975EA030C3}" type="presParOf" srcId="{97AD2620-0D9A-4FAA-A7B1-F76283295391}" destId="{A2598061-5028-465D-931C-FD2E1D63485D}" srcOrd="6" destOrd="0" presId="urn:microsoft.com/office/officeart/2005/8/layout/hierarchy3"/>
    <dgm:cxn modelId="{A6AB7F64-241F-4DBD-BFDE-1D48BDDD092A}" type="presParOf" srcId="{97AD2620-0D9A-4FAA-A7B1-F76283295391}" destId="{BB5D31E8-5894-4810-A402-E0E7AFCA5DFB}" srcOrd="7" destOrd="0" presId="urn:microsoft.com/office/officeart/2005/8/layout/hierarchy3"/>
    <dgm:cxn modelId="{6E054875-B915-4AD0-9367-51244705BB83}" type="presParOf" srcId="{1EED04C4-BB71-44D1-AF3C-767DF5933FA6}" destId="{66E41004-FA06-46A9-9750-4B099914DA83}" srcOrd="3" destOrd="0" presId="urn:microsoft.com/office/officeart/2005/8/layout/hierarchy3"/>
    <dgm:cxn modelId="{9228802B-7779-4FEB-8179-E68536892588}" type="presParOf" srcId="{66E41004-FA06-46A9-9750-4B099914DA83}" destId="{00DA4A5B-FCBC-4076-AFAA-3BBD0158A6A2}" srcOrd="0" destOrd="0" presId="urn:microsoft.com/office/officeart/2005/8/layout/hierarchy3"/>
    <dgm:cxn modelId="{FD636D69-AFBC-4170-8C5D-1221CA59D231}" type="presParOf" srcId="{00DA4A5B-FCBC-4076-AFAA-3BBD0158A6A2}" destId="{B9BD7C08-5A2A-4A84-80D1-59AB07E2CCB4}" srcOrd="0" destOrd="0" presId="urn:microsoft.com/office/officeart/2005/8/layout/hierarchy3"/>
    <dgm:cxn modelId="{C7B10851-4655-44C6-8DCA-C5C4E7E6CD91}" type="presParOf" srcId="{00DA4A5B-FCBC-4076-AFAA-3BBD0158A6A2}" destId="{A0ADC95C-F7C9-4A6E-B5F9-0AC23A115DEB}" srcOrd="1" destOrd="0" presId="urn:microsoft.com/office/officeart/2005/8/layout/hierarchy3"/>
    <dgm:cxn modelId="{DF095985-280A-4C4E-8750-25C0CFF203B4}" type="presParOf" srcId="{66E41004-FA06-46A9-9750-4B099914DA83}" destId="{332F18FF-C975-4E0F-BF9C-A0AEDBA9F2B3}" srcOrd="1" destOrd="0" presId="urn:microsoft.com/office/officeart/2005/8/layout/hierarchy3"/>
    <dgm:cxn modelId="{1582CCF6-08A2-49F3-9AD6-4320F633E04C}" type="presParOf" srcId="{332F18FF-C975-4E0F-BF9C-A0AEDBA9F2B3}" destId="{037D2CD2-7C96-4464-9E08-58EA89D62A79}" srcOrd="0" destOrd="0" presId="urn:microsoft.com/office/officeart/2005/8/layout/hierarchy3"/>
    <dgm:cxn modelId="{54621A76-A0AC-4A8F-85BF-83EB6680532D}" type="presParOf" srcId="{332F18FF-C975-4E0F-BF9C-A0AEDBA9F2B3}" destId="{D06E0807-7C54-4179-9D50-0254FEDE9443}" srcOrd="1" destOrd="0" presId="urn:microsoft.com/office/officeart/2005/8/layout/hierarchy3"/>
    <dgm:cxn modelId="{98E19076-AF05-41B5-93ED-7B62B0ED0A89}" type="presParOf" srcId="{332F18FF-C975-4E0F-BF9C-A0AEDBA9F2B3}" destId="{43A8A052-F6B4-4EC7-9F34-01D332E75824}" srcOrd="2" destOrd="0" presId="urn:microsoft.com/office/officeart/2005/8/layout/hierarchy3"/>
    <dgm:cxn modelId="{AE5D8091-3CC0-451F-9D8C-A8F39F97AAEC}" type="presParOf" srcId="{332F18FF-C975-4E0F-BF9C-A0AEDBA9F2B3}" destId="{48A60707-A51F-46A6-9BDD-C4E8CCA85EF6}" srcOrd="3" destOrd="0" presId="urn:microsoft.com/office/officeart/2005/8/layout/hierarchy3"/>
    <dgm:cxn modelId="{E0C70D45-9544-46E3-8FCD-3B12EE2F5095}" type="presParOf" srcId="{332F18FF-C975-4E0F-BF9C-A0AEDBA9F2B3}" destId="{B8D31EDE-814E-4E75-BE49-51AEA264A8A4}" srcOrd="4" destOrd="0" presId="urn:microsoft.com/office/officeart/2005/8/layout/hierarchy3"/>
    <dgm:cxn modelId="{6B446D83-E8A1-4431-AD5F-8F17A6D99E70}" type="presParOf" srcId="{332F18FF-C975-4E0F-BF9C-A0AEDBA9F2B3}" destId="{1831AB1F-ABD7-4CD3-8975-7DFF1EF63D4B}" srcOrd="5" destOrd="0" presId="urn:microsoft.com/office/officeart/2005/8/layout/hierarchy3"/>
    <dgm:cxn modelId="{93A1FA91-7C61-4CD5-83FA-F9D97AFE9B7F}" type="presParOf" srcId="{1EED04C4-BB71-44D1-AF3C-767DF5933FA6}" destId="{C119EECB-26AB-4853-9478-3767E871113E}" srcOrd="4" destOrd="0" presId="urn:microsoft.com/office/officeart/2005/8/layout/hierarchy3"/>
    <dgm:cxn modelId="{E7F1D775-4E39-43E6-823A-8532E1EE10A3}" type="presParOf" srcId="{C119EECB-26AB-4853-9478-3767E871113E}" destId="{401DB374-C9F2-44A4-A110-CEADFB0405A1}" srcOrd="0" destOrd="0" presId="urn:microsoft.com/office/officeart/2005/8/layout/hierarchy3"/>
    <dgm:cxn modelId="{F9375ADF-D0F7-4937-8915-35D287177818}" type="presParOf" srcId="{401DB374-C9F2-44A4-A110-CEADFB0405A1}" destId="{9560967F-2D52-4402-8536-0D4BBB3CA3BE}" srcOrd="0" destOrd="0" presId="urn:microsoft.com/office/officeart/2005/8/layout/hierarchy3"/>
    <dgm:cxn modelId="{D19A3156-51C4-4586-9181-189254C1700C}" type="presParOf" srcId="{401DB374-C9F2-44A4-A110-CEADFB0405A1}" destId="{6F623A86-4BE4-416B-9119-709D1303163E}" srcOrd="1" destOrd="0" presId="urn:microsoft.com/office/officeart/2005/8/layout/hierarchy3"/>
    <dgm:cxn modelId="{C95FDDA1-E7AC-4446-AE57-DB87CFEDC319}" type="presParOf" srcId="{C119EECB-26AB-4853-9478-3767E871113E}" destId="{C4A6FBEC-62F8-43BD-A014-679B1D297AA1}" srcOrd="1" destOrd="0" presId="urn:microsoft.com/office/officeart/2005/8/layout/hierarchy3"/>
    <dgm:cxn modelId="{0713FCF3-B6BD-417B-8CE3-56C7619EF71F}" type="presParOf" srcId="{C4A6FBEC-62F8-43BD-A014-679B1D297AA1}" destId="{6E11E5CD-CF8D-4F1A-B9F5-3FDF9F0E0780}" srcOrd="0" destOrd="0" presId="urn:microsoft.com/office/officeart/2005/8/layout/hierarchy3"/>
    <dgm:cxn modelId="{06185AAF-8F52-409B-8A00-4D06B28480C1}" type="presParOf" srcId="{C4A6FBEC-62F8-43BD-A014-679B1D297AA1}" destId="{FCE3C6D8-20B7-43B6-BE82-8B519D814B38}" srcOrd="1" destOrd="0" presId="urn:microsoft.com/office/officeart/2005/8/layout/hierarchy3"/>
    <dgm:cxn modelId="{CFE325B8-BE9E-44A7-9FBE-4CDA125A3D86}" type="presParOf" srcId="{C4A6FBEC-62F8-43BD-A014-679B1D297AA1}" destId="{9BDE1221-BE0A-4410-911B-5587985ACBB5}" srcOrd="2" destOrd="0" presId="urn:microsoft.com/office/officeart/2005/8/layout/hierarchy3"/>
    <dgm:cxn modelId="{699D42F8-252F-457F-BF06-1563E195F554}" type="presParOf" srcId="{C4A6FBEC-62F8-43BD-A014-679B1D297AA1}" destId="{3A89FFD9-CE98-4A73-91EF-24FEDED59B8C}" srcOrd="3" destOrd="0" presId="urn:microsoft.com/office/officeart/2005/8/layout/hierarchy3"/>
    <dgm:cxn modelId="{2FFEF61F-51A6-4769-9539-7B545CC3F3C2}" type="presParOf" srcId="{C4A6FBEC-62F8-43BD-A014-679B1D297AA1}" destId="{EE7AC211-435C-43D1-BFE1-9EC1AF2F75BB}" srcOrd="4" destOrd="0" presId="urn:microsoft.com/office/officeart/2005/8/layout/hierarchy3"/>
    <dgm:cxn modelId="{B59C077D-AE44-4E05-B422-A20A20C91D8A}" type="presParOf" srcId="{C4A6FBEC-62F8-43BD-A014-679B1D297AA1}" destId="{C7E6AF9D-F039-4933-BD39-E4CDD685510E}" srcOrd="5" destOrd="0" presId="urn:microsoft.com/office/officeart/2005/8/layout/hierarchy3"/>
    <dgm:cxn modelId="{3EF247B9-2091-4F0E-8B9D-5B443A37987C}" type="presParOf" srcId="{C4A6FBEC-62F8-43BD-A014-679B1D297AA1}" destId="{577F2ECC-459E-4B43-AAB0-7BD1F96EDB77}" srcOrd="6" destOrd="0" presId="urn:microsoft.com/office/officeart/2005/8/layout/hierarchy3"/>
    <dgm:cxn modelId="{468AA4FD-EAF6-4B0F-825A-A2F4AF1891F4}" type="presParOf" srcId="{C4A6FBEC-62F8-43BD-A014-679B1D297AA1}" destId="{D9502857-37E4-48CC-97FF-C1200981E2F9}" srcOrd="7" destOrd="0" presId="urn:microsoft.com/office/officeart/2005/8/layout/hierarchy3"/>
    <dgm:cxn modelId="{C50CCCDD-8DD0-4242-82F3-EF21F6DE0D49}" type="presParOf" srcId="{C4A6FBEC-62F8-43BD-A014-679B1D297AA1}" destId="{AA495149-80A5-4F88-82C5-385471E88D78}" srcOrd="8" destOrd="0" presId="urn:microsoft.com/office/officeart/2005/8/layout/hierarchy3"/>
    <dgm:cxn modelId="{0D61F191-8626-42C7-BA48-906E4987FB5F}" type="presParOf" srcId="{C4A6FBEC-62F8-43BD-A014-679B1D297AA1}" destId="{840E6DD2-872E-4634-B4B0-32D548A99262}" srcOrd="9" destOrd="0" presId="urn:microsoft.com/office/officeart/2005/8/layout/hierarchy3"/>
    <dgm:cxn modelId="{B75D5512-B7F0-4639-A18C-CD050A65FFF7}" type="presParOf" srcId="{1EED04C4-BB71-44D1-AF3C-767DF5933FA6}" destId="{4C35DFE8-5B48-433E-ADD0-2A4FD9CC225B}" srcOrd="5" destOrd="0" presId="urn:microsoft.com/office/officeart/2005/8/layout/hierarchy3"/>
    <dgm:cxn modelId="{E5BB3778-8128-4AC9-8297-456068CFE514}" type="presParOf" srcId="{4C35DFE8-5B48-433E-ADD0-2A4FD9CC225B}" destId="{1EC65247-097A-4056-838F-E9AE14520EF0}" srcOrd="0" destOrd="0" presId="urn:microsoft.com/office/officeart/2005/8/layout/hierarchy3"/>
    <dgm:cxn modelId="{31B216E0-24FC-41BD-9E5F-CA21AEC15CE3}" type="presParOf" srcId="{1EC65247-097A-4056-838F-E9AE14520EF0}" destId="{2178DDAE-43F8-446E-9D55-1D1225B9752A}" srcOrd="0" destOrd="0" presId="urn:microsoft.com/office/officeart/2005/8/layout/hierarchy3"/>
    <dgm:cxn modelId="{2DCB4FF9-74DF-4EAA-9C86-00B4FD359D62}" type="presParOf" srcId="{1EC65247-097A-4056-838F-E9AE14520EF0}" destId="{C5F90E32-BAB8-41BC-A8C0-61FABEB54076}" srcOrd="1" destOrd="0" presId="urn:microsoft.com/office/officeart/2005/8/layout/hierarchy3"/>
    <dgm:cxn modelId="{95F23DE5-DAAB-4210-BF12-266101AA0F00}" type="presParOf" srcId="{4C35DFE8-5B48-433E-ADD0-2A4FD9CC225B}" destId="{367EB387-4DDE-485F-946A-775231A77061}" srcOrd="1" destOrd="0" presId="urn:microsoft.com/office/officeart/2005/8/layout/hierarchy3"/>
    <dgm:cxn modelId="{49D60C97-52CE-4D0B-A2AC-51BAE39BFC40}" type="presParOf" srcId="{367EB387-4DDE-485F-946A-775231A77061}" destId="{FF3FD51C-CE77-4607-82C1-48AFFAE2DC70}" srcOrd="0" destOrd="0" presId="urn:microsoft.com/office/officeart/2005/8/layout/hierarchy3"/>
    <dgm:cxn modelId="{F05E764E-7D90-4696-979B-05CE58177697}" type="presParOf" srcId="{367EB387-4DDE-485F-946A-775231A77061}" destId="{C65E5F36-A00F-4FA6-9FC5-1B369872EACA}" srcOrd="1" destOrd="0" presId="urn:microsoft.com/office/officeart/2005/8/layout/hierarchy3"/>
    <dgm:cxn modelId="{ED62CF5F-D71F-4094-8450-C1012BF86B06}" type="presParOf" srcId="{367EB387-4DDE-485F-946A-775231A77061}" destId="{838280FE-D340-4BF4-A8B9-2C7EE481F23D}" srcOrd="2" destOrd="0" presId="urn:microsoft.com/office/officeart/2005/8/layout/hierarchy3"/>
    <dgm:cxn modelId="{98F8C356-75EA-4B5D-A865-A4898F6E44E2}" type="presParOf" srcId="{367EB387-4DDE-485F-946A-775231A77061}" destId="{35DA9434-F796-43DE-9601-67D527125991}" srcOrd="3" destOrd="0" presId="urn:microsoft.com/office/officeart/2005/8/layout/hierarchy3"/>
    <dgm:cxn modelId="{584404A6-F8E7-4399-9F27-60C3E7812B98}" type="presParOf" srcId="{367EB387-4DDE-485F-946A-775231A77061}" destId="{A918F66B-7804-4569-B5DA-1574DC6E1ABB}" srcOrd="4" destOrd="0" presId="urn:microsoft.com/office/officeart/2005/8/layout/hierarchy3"/>
    <dgm:cxn modelId="{06A69443-1F7B-4EF3-9DB6-FD87AEE57549}" type="presParOf" srcId="{367EB387-4DDE-485F-946A-775231A77061}" destId="{D8422C2A-93B5-4DCD-B67D-F60D2DDB1561}"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02A402-0202-4B50-B5C0-1B2AEE4E3CD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D7FAC351-C2EE-4271-91F3-EEC69136E90D}">
      <dgm:prSet/>
      <dgm:spPr/>
      <dgm:t>
        <a:bodyPr/>
        <a:lstStyle/>
        <a:p>
          <a:r>
            <a:rPr lang="en-US" dirty="0" smtClean="0">
              <a:solidFill>
                <a:schemeClr val="tx1"/>
              </a:solidFill>
            </a:rPr>
            <a:t>Module 6: Dealing with Debt</a:t>
          </a:r>
          <a:endParaRPr lang="en-US" dirty="0">
            <a:solidFill>
              <a:schemeClr val="tx1"/>
            </a:solidFill>
          </a:endParaRPr>
        </a:p>
      </dgm:t>
    </dgm:pt>
    <dgm:pt modelId="{7D3526D5-8C2D-467D-B949-8D681B53CBF6}" type="parTrans" cxnId="{C69F6BBC-A93A-48C8-88B5-C3A8B9911AD5}">
      <dgm:prSet/>
      <dgm:spPr/>
      <dgm:t>
        <a:bodyPr/>
        <a:lstStyle/>
        <a:p>
          <a:endParaRPr lang="en-US"/>
        </a:p>
      </dgm:t>
    </dgm:pt>
    <dgm:pt modelId="{33213411-F903-4A26-9420-6A9F274056FB}" type="sibTrans" cxnId="{C69F6BBC-A93A-48C8-88B5-C3A8B9911AD5}">
      <dgm:prSet/>
      <dgm:spPr/>
      <dgm:t>
        <a:bodyPr/>
        <a:lstStyle/>
        <a:p>
          <a:endParaRPr lang="en-US"/>
        </a:p>
      </dgm:t>
    </dgm:pt>
    <dgm:pt modelId="{F1617FE3-4B60-4F1F-B108-7EED0344BE47}">
      <dgm:prSet/>
      <dgm:spPr/>
      <dgm:t>
        <a:bodyPr/>
        <a:lstStyle/>
        <a:p>
          <a:r>
            <a:rPr lang="en-US" dirty="0" smtClean="0"/>
            <a:t>Tool: Debt log</a:t>
          </a:r>
          <a:endParaRPr lang="en-US" dirty="0"/>
        </a:p>
      </dgm:t>
    </dgm:pt>
    <dgm:pt modelId="{C03E2827-B60F-4AB5-AA3A-687EB2EA374C}" type="parTrans" cxnId="{7DEEA0ED-400F-41BA-881D-0E1B08CCBB31}">
      <dgm:prSet/>
      <dgm:spPr/>
      <dgm:t>
        <a:bodyPr/>
        <a:lstStyle/>
        <a:p>
          <a:endParaRPr lang="en-US"/>
        </a:p>
      </dgm:t>
    </dgm:pt>
    <dgm:pt modelId="{2A11CA8D-843C-484E-8D65-0BAA8B75E806}" type="sibTrans" cxnId="{7DEEA0ED-400F-41BA-881D-0E1B08CCBB31}">
      <dgm:prSet/>
      <dgm:spPr/>
      <dgm:t>
        <a:bodyPr/>
        <a:lstStyle/>
        <a:p>
          <a:endParaRPr lang="en-US"/>
        </a:p>
      </dgm:t>
    </dgm:pt>
    <dgm:pt modelId="{BDD7E4AF-4B57-4F68-ABBD-BDDA58DCDE2C}">
      <dgm:prSet/>
      <dgm:spPr/>
      <dgm:t>
        <a:bodyPr/>
        <a:lstStyle/>
        <a:p>
          <a:r>
            <a:rPr lang="en-US" dirty="0" smtClean="0"/>
            <a:t>Tool: Debt-to-income calculator</a:t>
          </a:r>
          <a:endParaRPr lang="en-US" dirty="0"/>
        </a:p>
      </dgm:t>
    </dgm:pt>
    <dgm:pt modelId="{925F3B40-B59B-4DF1-9E3C-5A955195E032}" type="parTrans" cxnId="{2B24160A-3326-4425-AA13-FCA9ED1ADEAB}">
      <dgm:prSet/>
      <dgm:spPr/>
      <dgm:t>
        <a:bodyPr/>
        <a:lstStyle/>
        <a:p>
          <a:endParaRPr lang="en-US"/>
        </a:p>
      </dgm:t>
    </dgm:pt>
    <dgm:pt modelId="{0D05DEAD-EF33-4612-9E0F-5D87DF4F5055}" type="sibTrans" cxnId="{2B24160A-3326-4425-AA13-FCA9ED1ADEAB}">
      <dgm:prSet/>
      <dgm:spPr/>
      <dgm:t>
        <a:bodyPr/>
        <a:lstStyle/>
        <a:p>
          <a:endParaRPr lang="en-US"/>
        </a:p>
      </dgm:t>
    </dgm:pt>
    <dgm:pt modelId="{CA7F3FF6-787D-4947-99AA-0326C9504A61}">
      <dgm:prSet/>
      <dgm:spPr/>
      <dgm:t>
        <a:bodyPr/>
        <a:lstStyle/>
        <a:p>
          <a:r>
            <a:rPr lang="en-US" dirty="0" smtClean="0"/>
            <a:t>Tool: Debt action plan</a:t>
          </a:r>
          <a:endParaRPr lang="en-US" dirty="0"/>
        </a:p>
      </dgm:t>
    </dgm:pt>
    <dgm:pt modelId="{838D93E2-D697-4B7A-832B-D0717168ED07}" type="parTrans" cxnId="{1B684BA9-F8AF-4572-931F-D085A67AB712}">
      <dgm:prSet/>
      <dgm:spPr/>
      <dgm:t>
        <a:bodyPr/>
        <a:lstStyle/>
        <a:p>
          <a:endParaRPr lang="en-US"/>
        </a:p>
      </dgm:t>
    </dgm:pt>
    <dgm:pt modelId="{16B5CCCD-D976-4C6B-9274-850FBFCA2D9B}" type="sibTrans" cxnId="{1B684BA9-F8AF-4572-931F-D085A67AB712}">
      <dgm:prSet/>
      <dgm:spPr/>
      <dgm:t>
        <a:bodyPr/>
        <a:lstStyle/>
        <a:p>
          <a:endParaRPr lang="en-US"/>
        </a:p>
      </dgm:t>
    </dgm:pt>
    <dgm:pt modelId="{E2BF3F9E-708E-42A7-B659-01AA865144FB}">
      <dgm:prSet/>
      <dgm:spPr/>
      <dgm:t>
        <a:bodyPr/>
        <a:lstStyle/>
        <a:p>
          <a:r>
            <a:rPr lang="en-US" dirty="0" smtClean="0"/>
            <a:t>Tool: Comparing auto loans</a:t>
          </a:r>
          <a:endParaRPr lang="en-US" dirty="0"/>
        </a:p>
      </dgm:t>
    </dgm:pt>
    <dgm:pt modelId="{CFFF97DB-E04C-4043-8B22-4980CDEB8F24}" type="parTrans" cxnId="{FA8FF6F4-E4DB-40BF-9B67-4E302BCF4BF6}">
      <dgm:prSet/>
      <dgm:spPr/>
      <dgm:t>
        <a:bodyPr/>
        <a:lstStyle/>
        <a:p>
          <a:endParaRPr lang="en-US"/>
        </a:p>
      </dgm:t>
    </dgm:pt>
    <dgm:pt modelId="{3CBD380B-8A13-49E4-AADA-C42A7263EE69}" type="sibTrans" cxnId="{FA8FF6F4-E4DB-40BF-9B67-4E302BCF4BF6}">
      <dgm:prSet/>
      <dgm:spPr/>
      <dgm:t>
        <a:bodyPr/>
        <a:lstStyle/>
        <a:p>
          <a:endParaRPr lang="en-US"/>
        </a:p>
      </dgm:t>
    </dgm:pt>
    <dgm:pt modelId="{E1C8BFF3-D6E1-4B39-B6FA-D002AB54DCE4}">
      <dgm:prSet/>
      <dgm:spPr/>
      <dgm:t>
        <a:bodyPr/>
        <a:lstStyle/>
        <a:p>
          <a:r>
            <a:rPr lang="en-US" dirty="0" smtClean="0"/>
            <a:t>Tool: Repaying student loans</a:t>
          </a:r>
          <a:endParaRPr lang="en-US" dirty="0"/>
        </a:p>
      </dgm:t>
    </dgm:pt>
    <dgm:pt modelId="{130874D1-EA8A-4F1B-A140-9919100AC057}" type="parTrans" cxnId="{23D63026-194A-4E19-A596-145EB411A645}">
      <dgm:prSet/>
      <dgm:spPr/>
      <dgm:t>
        <a:bodyPr/>
        <a:lstStyle/>
        <a:p>
          <a:endParaRPr lang="en-US"/>
        </a:p>
      </dgm:t>
    </dgm:pt>
    <dgm:pt modelId="{D44EAD79-DAF7-4925-8E22-FD9371C4F152}" type="sibTrans" cxnId="{23D63026-194A-4E19-A596-145EB411A645}">
      <dgm:prSet/>
      <dgm:spPr/>
      <dgm:t>
        <a:bodyPr/>
        <a:lstStyle/>
        <a:p>
          <a:endParaRPr lang="en-US"/>
        </a:p>
      </dgm:t>
    </dgm:pt>
    <dgm:pt modelId="{6419B8DA-8956-4313-925C-DE61BD035D96}">
      <dgm:prSet/>
      <dgm:spPr/>
      <dgm:t>
        <a:bodyPr/>
        <a:lstStyle/>
        <a:p>
          <a:r>
            <a:rPr lang="en-US" smtClean="0"/>
            <a:t>Tool: When debt collectors call</a:t>
          </a:r>
          <a:endParaRPr lang="en-US"/>
        </a:p>
      </dgm:t>
    </dgm:pt>
    <dgm:pt modelId="{40ECEBE3-1B75-4D01-A182-F1C5B57EE9CA}" type="parTrans" cxnId="{B86BE9DE-FFF0-4262-9E64-82FBACA2C138}">
      <dgm:prSet/>
      <dgm:spPr/>
      <dgm:t>
        <a:bodyPr/>
        <a:lstStyle/>
        <a:p>
          <a:endParaRPr lang="en-US"/>
        </a:p>
      </dgm:t>
    </dgm:pt>
    <dgm:pt modelId="{143712D1-BE93-4ECF-8BB0-ABA532DF260E}" type="sibTrans" cxnId="{B86BE9DE-FFF0-4262-9E64-82FBACA2C138}">
      <dgm:prSet/>
      <dgm:spPr/>
      <dgm:t>
        <a:bodyPr/>
        <a:lstStyle/>
        <a:p>
          <a:endParaRPr lang="en-US"/>
        </a:p>
      </dgm:t>
    </dgm:pt>
    <dgm:pt modelId="{3749AF27-7F53-46DA-8111-8B03A92021A0}">
      <dgm:prSet/>
      <dgm:spPr/>
      <dgm:t>
        <a:bodyPr/>
        <a:lstStyle/>
        <a:p>
          <a:r>
            <a:rPr lang="en-US" dirty="0" smtClean="0"/>
            <a:t>Handout: Avoiding medical debt</a:t>
          </a:r>
          <a:endParaRPr lang="en-US" dirty="0"/>
        </a:p>
      </dgm:t>
    </dgm:pt>
    <dgm:pt modelId="{CBAC27EF-72D1-4339-93AB-883B54352F82}" type="parTrans" cxnId="{354B5D57-69F5-4E4D-89F0-4C568EBAE0A8}">
      <dgm:prSet/>
      <dgm:spPr/>
      <dgm:t>
        <a:bodyPr/>
        <a:lstStyle/>
        <a:p>
          <a:endParaRPr lang="en-US"/>
        </a:p>
      </dgm:t>
    </dgm:pt>
    <dgm:pt modelId="{5D2F7F7D-D811-4EE2-AE90-09840E2D7BEC}" type="sibTrans" cxnId="{354B5D57-69F5-4E4D-89F0-4C568EBAE0A8}">
      <dgm:prSet/>
      <dgm:spPr/>
      <dgm:t>
        <a:bodyPr/>
        <a:lstStyle/>
        <a:p>
          <a:endParaRPr lang="en-US"/>
        </a:p>
      </dgm:t>
    </dgm:pt>
    <dgm:pt modelId="{7480FD19-6E5E-4B47-920C-458425075699}">
      <dgm:prSet/>
      <dgm:spPr/>
      <dgm:t>
        <a:bodyPr/>
        <a:lstStyle/>
        <a:p>
          <a:r>
            <a:rPr lang="en-US" dirty="0" smtClean="0">
              <a:solidFill>
                <a:schemeClr val="tx1"/>
              </a:solidFill>
            </a:rPr>
            <a:t>Module 7: Understanding Credit Reports and Scores</a:t>
          </a:r>
          <a:endParaRPr lang="en-US" dirty="0">
            <a:solidFill>
              <a:schemeClr val="tx1"/>
            </a:solidFill>
          </a:endParaRPr>
        </a:p>
      </dgm:t>
    </dgm:pt>
    <dgm:pt modelId="{FAE5F9B5-ACB8-44A9-BBE8-349535A918A2}" type="parTrans" cxnId="{15050DA8-7DD6-4D80-86D5-D26B172ADD06}">
      <dgm:prSet/>
      <dgm:spPr/>
      <dgm:t>
        <a:bodyPr/>
        <a:lstStyle/>
        <a:p>
          <a:endParaRPr lang="en-US"/>
        </a:p>
      </dgm:t>
    </dgm:pt>
    <dgm:pt modelId="{8460A193-320F-4191-BFEF-1BB097EA90CE}" type="sibTrans" cxnId="{15050DA8-7DD6-4D80-86D5-D26B172ADD06}">
      <dgm:prSet/>
      <dgm:spPr/>
      <dgm:t>
        <a:bodyPr/>
        <a:lstStyle/>
        <a:p>
          <a:endParaRPr lang="en-US"/>
        </a:p>
      </dgm:t>
    </dgm:pt>
    <dgm:pt modelId="{87EEDBC8-651F-4799-8434-0869DC0706C6}">
      <dgm:prSet/>
      <dgm:spPr/>
      <dgm:t>
        <a:bodyPr/>
        <a:lstStyle/>
        <a:p>
          <a:r>
            <a:rPr lang="en-US" smtClean="0"/>
            <a:t>Tool: Requesting your free credit reports</a:t>
          </a:r>
          <a:endParaRPr lang="en-US"/>
        </a:p>
      </dgm:t>
    </dgm:pt>
    <dgm:pt modelId="{A94A4241-7A6A-4C15-BE03-A96EFAC25528}" type="parTrans" cxnId="{DA1AEAA0-47E3-4298-BBE4-629A8A984AD9}">
      <dgm:prSet/>
      <dgm:spPr/>
      <dgm:t>
        <a:bodyPr/>
        <a:lstStyle/>
        <a:p>
          <a:endParaRPr lang="en-US"/>
        </a:p>
      </dgm:t>
    </dgm:pt>
    <dgm:pt modelId="{25F89ECD-0E08-4D52-BFA3-A5ABEBD3760E}" type="sibTrans" cxnId="{DA1AEAA0-47E3-4298-BBE4-629A8A984AD9}">
      <dgm:prSet/>
      <dgm:spPr/>
      <dgm:t>
        <a:bodyPr/>
        <a:lstStyle/>
        <a:p>
          <a:endParaRPr lang="en-US"/>
        </a:p>
      </dgm:t>
    </dgm:pt>
    <dgm:pt modelId="{7BDC655B-FA9B-44EE-B2DD-0233A4F728FE}">
      <dgm:prSet/>
      <dgm:spPr/>
      <dgm:t>
        <a:bodyPr/>
        <a:lstStyle/>
        <a:p>
          <a:r>
            <a:rPr lang="en-US" smtClean="0"/>
            <a:t>Tool: Reviewing your credit reports</a:t>
          </a:r>
          <a:endParaRPr lang="en-US"/>
        </a:p>
      </dgm:t>
    </dgm:pt>
    <dgm:pt modelId="{C70DF170-F6D0-4EEE-9E47-2D48EA135791}" type="parTrans" cxnId="{BBBD64EA-DAE2-4F8A-850D-9B286CBDAB7B}">
      <dgm:prSet/>
      <dgm:spPr/>
      <dgm:t>
        <a:bodyPr/>
        <a:lstStyle/>
        <a:p>
          <a:endParaRPr lang="en-US"/>
        </a:p>
      </dgm:t>
    </dgm:pt>
    <dgm:pt modelId="{F7418725-7515-4FCD-9EB1-D7E5126686C9}" type="sibTrans" cxnId="{BBBD64EA-DAE2-4F8A-850D-9B286CBDAB7B}">
      <dgm:prSet/>
      <dgm:spPr/>
      <dgm:t>
        <a:bodyPr/>
        <a:lstStyle/>
        <a:p>
          <a:endParaRPr lang="en-US"/>
        </a:p>
      </dgm:t>
    </dgm:pt>
    <dgm:pt modelId="{E9033E46-D8C2-4D90-A899-14555C2CC1BA}">
      <dgm:prSet/>
      <dgm:spPr/>
      <dgm:t>
        <a:bodyPr/>
        <a:lstStyle/>
        <a:p>
          <a:r>
            <a:rPr lang="en-US" smtClean="0"/>
            <a:t>Handout: Disputing errors on your credit reports</a:t>
          </a:r>
          <a:endParaRPr lang="en-US"/>
        </a:p>
      </dgm:t>
    </dgm:pt>
    <dgm:pt modelId="{0E6E0305-7F4C-4FE2-ACCB-F81E5AEDFFFB}" type="parTrans" cxnId="{8832CA4F-3D4A-4436-99A5-34A9DF2358E7}">
      <dgm:prSet/>
      <dgm:spPr/>
      <dgm:t>
        <a:bodyPr/>
        <a:lstStyle/>
        <a:p>
          <a:endParaRPr lang="en-US"/>
        </a:p>
      </dgm:t>
    </dgm:pt>
    <dgm:pt modelId="{C82FC1E6-CB63-48DA-A394-2DC208BD26A5}" type="sibTrans" cxnId="{8832CA4F-3D4A-4436-99A5-34A9DF2358E7}">
      <dgm:prSet/>
      <dgm:spPr/>
      <dgm:t>
        <a:bodyPr/>
        <a:lstStyle/>
        <a:p>
          <a:endParaRPr lang="en-US"/>
        </a:p>
      </dgm:t>
    </dgm:pt>
    <dgm:pt modelId="{23A17FCD-CD4A-4E76-BE92-903688D076C0}">
      <dgm:prSet/>
      <dgm:spPr/>
      <dgm:t>
        <a:bodyPr/>
        <a:lstStyle/>
        <a:p>
          <a:r>
            <a:rPr lang="en-US" smtClean="0"/>
            <a:t>Tool: Getting and keeping a good credit history</a:t>
          </a:r>
          <a:endParaRPr lang="en-US"/>
        </a:p>
      </dgm:t>
    </dgm:pt>
    <dgm:pt modelId="{40575B88-DF8A-4190-A966-D8E7EFD0112F}" type="parTrans" cxnId="{FE84A701-58F7-44C7-B2B9-377B93CAE1C6}">
      <dgm:prSet/>
      <dgm:spPr/>
      <dgm:t>
        <a:bodyPr/>
        <a:lstStyle/>
        <a:p>
          <a:endParaRPr lang="en-US"/>
        </a:p>
      </dgm:t>
    </dgm:pt>
    <dgm:pt modelId="{3B15D767-300F-45B4-B701-FEF85EEB3780}" type="sibTrans" cxnId="{FE84A701-58F7-44C7-B2B9-377B93CAE1C6}">
      <dgm:prSet/>
      <dgm:spPr/>
      <dgm:t>
        <a:bodyPr/>
        <a:lstStyle/>
        <a:p>
          <a:endParaRPr lang="en-US"/>
        </a:p>
      </dgm:t>
    </dgm:pt>
    <dgm:pt modelId="{F7D9735A-1155-46F0-B12F-99EB16D66D39}">
      <dgm:prSet/>
      <dgm:spPr/>
      <dgm:t>
        <a:bodyPr/>
        <a:lstStyle/>
        <a:p>
          <a:r>
            <a:rPr lang="en-US" smtClean="0">
              <a:solidFill>
                <a:schemeClr val="tx1"/>
              </a:solidFill>
            </a:rPr>
            <a:t>Module 8: Choosing Financial Products and Services</a:t>
          </a:r>
          <a:endParaRPr lang="en-US">
            <a:solidFill>
              <a:schemeClr val="tx1"/>
            </a:solidFill>
          </a:endParaRPr>
        </a:p>
      </dgm:t>
    </dgm:pt>
    <dgm:pt modelId="{8827A672-A955-46D4-B741-81D2A801898F}" type="parTrans" cxnId="{220500B0-198B-4F93-A0B4-3B6FF94D4BFB}">
      <dgm:prSet/>
      <dgm:spPr/>
      <dgm:t>
        <a:bodyPr/>
        <a:lstStyle/>
        <a:p>
          <a:endParaRPr lang="en-US"/>
        </a:p>
      </dgm:t>
    </dgm:pt>
    <dgm:pt modelId="{D08A0EB2-B2DD-4DFD-B81B-55512F9BCC28}" type="sibTrans" cxnId="{220500B0-198B-4F93-A0B4-3B6FF94D4BFB}">
      <dgm:prSet/>
      <dgm:spPr/>
      <dgm:t>
        <a:bodyPr/>
        <a:lstStyle/>
        <a:p>
          <a:endParaRPr lang="en-US"/>
        </a:p>
      </dgm:t>
    </dgm:pt>
    <dgm:pt modelId="{60351EA0-5CBE-4A19-B9B5-67A13A374452}">
      <dgm:prSet/>
      <dgm:spPr/>
      <dgm:t>
        <a:bodyPr/>
        <a:lstStyle/>
        <a:p>
          <a:r>
            <a:rPr lang="en-US" smtClean="0"/>
            <a:t>Tool: Finding financial products and services</a:t>
          </a:r>
          <a:endParaRPr lang="en-US"/>
        </a:p>
      </dgm:t>
    </dgm:pt>
    <dgm:pt modelId="{B17097A7-F9BF-428D-96F7-14B71A7BAFED}" type="parTrans" cxnId="{784EA1F0-7F7E-46FA-A7BB-6AB55FD3946B}">
      <dgm:prSet/>
      <dgm:spPr/>
      <dgm:t>
        <a:bodyPr/>
        <a:lstStyle/>
        <a:p>
          <a:endParaRPr lang="en-US"/>
        </a:p>
      </dgm:t>
    </dgm:pt>
    <dgm:pt modelId="{96682F67-4511-457E-BDD5-455ED15E8CD4}" type="sibTrans" cxnId="{784EA1F0-7F7E-46FA-A7BB-6AB55FD3946B}">
      <dgm:prSet/>
      <dgm:spPr/>
      <dgm:t>
        <a:bodyPr/>
        <a:lstStyle/>
        <a:p>
          <a:endParaRPr lang="en-US"/>
        </a:p>
      </dgm:t>
    </dgm:pt>
    <dgm:pt modelId="{2C35A087-DFC9-4B22-B02F-648255D4CB3B}">
      <dgm:prSet/>
      <dgm:spPr/>
      <dgm:t>
        <a:bodyPr/>
        <a:lstStyle/>
        <a:p>
          <a:r>
            <a:rPr lang="en-US" smtClean="0"/>
            <a:t>Tool: Comparing financial service providers</a:t>
          </a:r>
          <a:endParaRPr lang="en-US"/>
        </a:p>
      </dgm:t>
    </dgm:pt>
    <dgm:pt modelId="{982E2549-CF0C-4F2C-952C-307B932DF609}" type="parTrans" cxnId="{D6ED7EA4-6899-42C8-8B78-B4996F7716B6}">
      <dgm:prSet/>
      <dgm:spPr/>
      <dgm:t>
        <a:bodyPr/>
        <a:lstStyle/>
        <a:p>
          <a:endParaRPr lang="en-US"/>
        </a:p>
      </dgm:t>
    </dgm:pt>
    <dgm:pt modelId="{1B09009F-C6A1-4F28-9FF3-EE350DE0AAA9}" type="sibTrans" cxnId="{D6ED7EA4-6899-42C8-8B78-B4996F7716B6}">
      <dgm:prSet/>
      <dgm:spPr/>
      <dgm:t>
        <a:bodyPr/>
        <a:lstStyle/>
        <a:p>
          <a:endParaRPr lang="en-US"/>
        </a:p>
      </dgm:t>
    </dgm:pt>
    <dgm:pt modelId="{CFD46D6A-78A0-43B6-918D-A62C2D84C3E2}">
      <dgm:prSet/>
      <dgm:spPr/>
      <dgm:t>
        <a:bodyPr/>
        <a:lstStyle/>
        <a:p>
          <a:r>
            <a:rPr lang="en-US" smtClean="0"/>
            <a:t>Tool: Opening a checking or savings account</a:t>
          </a:r>
          <a:endParaRPr lang="en-US"/>
        </a:p>
      </dgm:t>
    </dgm:pt>
    <dgm:pt modelId="{4EF0985E-7D23-42E6-BA6C-61767CC3A002}" type="parTrans" cxnId="{06BCF0B3-0E0B-4A17-8429-2C84B4827C94}">
      <dgm:prSet/>
      <dgm:spPr/>
      <dgm:t>
        <a:bodyPr/>
        <a:lstStyle/>
        <a:p>
          <a:endParaRPr lang="en-US"/>
        </a:p>
      </dgm:t>
    </dgm:pt>
    <dgm:pt modelId="{BE11513A-D538-4048-8FCA-18270230554F}" type="sibTrans" cxnId="{06BCF0B3-0E0B-4A17-8429-2C84B4827C94}">
      <dgm:prSet/>
      <dgm:spPr/>
      <dgm:t>
        <a:bodyPr/>
        <a:lstStyle/>
        <a:p>
          <a:endParaRPr lang="en-US"/>
        </a:p>
      </dgm:t>
    </dgm:pt>
    <dgm:pt modelId="{AEBCC3A2-72FB-4A9F-BB0B-FE6587777B1B}">
      <dgm:prSet/>
      <dgm:spPr/>
      <dgm:t>
        <a:bodyPr/>
        <a:lstStyle/>
        <a:p>
          <a:r>
            <a:rPr lang="en-US" smtClean="0"/>
            <a:t>Tool: Avoiding checking account fees</a:t>
          </a:r>
          <a:endParaRPr lang="en-US"/>
        </a:p>
      </dgm:t>
    </dgm:pt>
    <dgm:pt modelId="{AEB50066-FD1A-45F8-90E5-A22ECDE9F451}" type="parTrans" cxnId="{8A8F002D-6128-4B2E-8C70-220CA1492B71}">
      <dgm:prSet/>
      <dgm:spPr/>
      <dgm:t>
        <a:bodyPr/>
        <a:lstStyle/>
        <a:p>
          <a:endParaRPr lang="en-US"/>
        </a:p>
      </dgm:t>
    </dgm:pt>
    <dgm:pt modelId="{235F7DA9-E74B-4A5B-966F-91F480527DA0}" type="sibTrans" cxnId="{8A8F002D-6128-4B2E-8C70-220CA1492B71}">
      <dgm:prSet/>
      <dgm:spPr/>
      <dgm:t>
        <a:bodyPr/>
        <a:lstStyle/>
        <a:p>
          <a:endParaRPr lang="en-US"/>
        </a:p>
      </dgm:t>
    </dgm:pt>
    <dgm:pt modelId="{678269A3-9978-4D07-A604-1FB3CB9AAB7E}">
      <dgm:prSet/>
      <dgm:spPr/>
      <dgm:t>
        <a:bodyPr/>
        <a:lstStyle/>
        <a:p>
          <a:r>
            <a:rPr lang="en-US" smtClean="0"/>
            <a:t>Tool: Evaluating your prepaid or payroll card</a:t>
          </a:r>
          <a:endParaRPr lang="en-US"/>
        </a:p>
      </dgm:t>
    </dgm:pt>
    <dgm:pt modelId="{275B88EF-F4C7-4DDD-9B0D-A2E8FFF66257}" type="parTrans" cxnId="{C010FC68-D449-4FA2-ADD0-14A5C3760E4E}">
      <dgm:prSet/>
      <dgm:spPr/>
      <dgm:t>
        <a:bodyPr/>
        <a:lstStyle/>
        <a:p>
          <a:endParaRPr lang="en-US"/>
        </a:p>
      </dgm:t>
    </dgm:pt>
    <dgm:pt modelId="{7B8D8457-46AD-4AA4-A9C1-A04CF6C9928C}" type="sibTrans" cxnId="{C010FC68-D449-4FA2-ADD0-14A5C3760E4E}">
      <dgm:prSet/>
      <dgm:spPr/>
      <dgm:t>
        <a:bodyPr/>
        <a:lstStyle/>
        <a:p>
          <a:endParaRPr lang="en-US"/>
        </a:p>
      </dgm:t>
    </dgm:pt>
    <dgm:pt modelId="{D3687CD3-A39C-4CC5-92C4-6D82DAF6678C}">
      <dgm:prSet/>
      <dgm:spPr/>
      <dgm:t>
        <a:bodyPr/>
        <a:lstStyle/>
        <a:p>
          <a:r>
            <a:rPr lang="en-US" smtClean="0"/>
            <a:t>Handout: Knowing your prepaid card rights</a:t>
          </a:r>
          <a:endParaRPr lang="en-US"/>
        </a:p>
      </dgm:t>
    </dgm:pt>
    <dgm:pt modelId="{4F53A020-4CF6-4405-8736-C46132487EA7}" type="parTrans" cxnId="{22DEA4FA-1E5A-46CD-9527-D82E6E1BAB1C}">
      <dgm:prSet/>
      <dgm:spPr/>
      <dgm:t>
        <a:bodyPr/>
        <a:lstStyle/>
        <a:p>
          <a:endParaRPr lang="en-US"/>
        </a:p>
      </dgm:t>
    </dgm:pt>
    <dgm:pt modelId="{B8E9E577-F1A1-49A1-A404-ECCCDAC7645B}" type="sibTrans" cxnId="{22DEA4FA-1E5A-46CD-9527-D82E6E1BAB1C}">
      <dgm:prSet/>
      <dgm:spPr/>
      <dgm:t>
        <a:bodyPr/>
        <a:lstStyle/>
        <a:p>
          <a:endParaRPr lang="en-US"/>
        </a:p>
      </dgm:t>
    </dgm:pt>
    <dgm:pt modelId="{C4D0745C-7751-4DC4-B888-68984ABD5768}">
      <dgm:prSet/>
      <dgm:spPr/>
      <dgm:t>
        <a:bodyPr/>
        <a:lstStyle/>
        <a:p>
          <a:r>
            <a:rPr lang="en-US" smtClean="0"/>
            <a:t>Handout: Sending money abroad</a:t>
          </a:r>
          <a:endParaRPr lang="en-US"/>
        </a:p>
      </dgm:t>
    </dgm:pt>
    <dgm:pt modelId="{3335189B-CFE5-4A9D-82DD-9C47C5A90A94}" type="parTrans" cxnId="{C8DA549F-2EB7-4C53-B9C6-52029E1375BD}">
      <dgm:prSet/>
      <dgm:spPr/>
      <dgm:t>
        <a:bodyPr/>
        <a:lstStyle/>
        <a:p>
          <a:endParaRPr lang="en-US"/>
        </a:p>
      </dgm:t>
    </dgm:pt>
    <dgm:pt modelId="{C2068229-B479-4322-A11C-BF3ABDB0B7C7}" type="sibTrans" cxnId="{C8DA549F-2EB7-4C53-B9C6-52029E1375BD}">
      <dgm:prSet/>
      <dgm:spPr/>
      <dgm:t>
        <a:bodyPr/>
        <a:lstStyle/>
        <a:p>
          <a:endParaRPr lang="en-US"/>
        </a:p>
      </dgm:t>
    </dgm:pt>
    <dgm:pt modelId="{A92118B4-2EC4-4D6A-BEF9-D532EC1CA00D}">
      <dgm:prSet/>
      <dgm:spPr/>
      <dgm:t>
        <a:bodyPr/>
        <a:lstStyle/>
        <a:p>
          <a:r>
            <a:rPr lang="en-US" smtClean="0">
              <a:solidFill>
                <a:schemeClr val="tx1"/>
              </a:solidFill>
            </a:rPr>
            <a:t>Module 9: Protecting your Money</a:t>
          </a:r>
          <a:endParaRPr lang="en-US">
            <a:solidFill>
              <a:schemeClr val="tx1"/>
            </a:solidFill>
          </a:endParaRPr>
        </a:p>
      </dgm:t>
    </dgm:pt>
    <dgm:pt modelId="{84515750-1301-4DE7-8921-252EB6C5D3B9}" type="parTrans" cxnId="{043269A0-9A58-40F1-8A0A-2CE1C07A5BA4}">
      <dgm:prSet/>
      <dgm:spPr/>
      <dgm:t>
        <a:bodyPr/>
        <a:lstStyle/>
        <a:p>
          <a:endParaRPr lang="en-US"/>
        </a:p>
      </dgm:t>
    </dgm:pt>
    <dgm:pt modelId="{9469B256-E617-4AB6-94DD-F8B163DBEAF7}" type="sibTrans" cxnId="{043269A0-9A58-40F1-8A0A-2CE1C07A5BA4}">
      <dgm:prSet/>
      <dgm:spPr/>
      <dgm:t>
        <a:bodyPr/>
        <a:lstStyle/>
        <a:p>
          <a:endParaRPr lang="en-US"/>
        </a:p>
      </dgm:t>
    </dgm:pt>
    <dgm:pt modelId="{80107DB8-E276-43CB-97BB-1C4D67B1199B}">
      <dgm:prSet/>
      <dgm:spPr/>
      <dgm:t>
        <a:bodyPr/>
        <a:lstStyle/>
        <a:p>
          <a:r>
            <a:rPr lang="en-US" smtClean="0"/>
            <a:t>Handout: Protecting your identity</a:t>
          </a:r>
          <a:endParaRPr lang="en-US"/>
        </a:p>
      </dgm:t>
    </dgm:pt>
    <dgm:pt modelId="{BD79B83A-57EE-4EFA-929A-E45447C47540}" type="parTrans" cxnId="{66C801D1-0427-4779-968E-0EAA4E2C9329}">
      <dgm:prSet/>
      <dgm:spPr/>
      <dgm:t>
        <a:bodyPr/>
        <a:lstStyle/>
        <a:p>
          <a:endParaRPr lang="en-US"/>
        </a:p>
      </dgm:t>
    </dgm:pt>
    <dgm:pt modelId="{6F1E1A27-0045-4476-8F30-2F976C63CAC1}" type="sibTrans" cxnId="{66C801D1-0427-4779-968E-0EAA4E2C9329}">
      <dgm:prSet/>
      <dgm:spPr/>
      <dgm:t>
        <a:bodyPr/>
        <a:lstStyle/>
        <a:p>
          <a:endParaRPr lang="en-US"/>
        </a:p>
      </dgm:t>
    </dgm:pt>
    <dgm:pt modelId="{C7EC5DB7-86F1-47CE-B786-7CCEF3926AA6}">
      <dgm:prSet/>
      <dgm:spPr/>
      <dgm:t>
        <a:bodyPr/>
        <a:lstStyle/>
        <a:p>
          <a:r>
            <a:rPr lang="en-US" smtClean="0"/>
            <a:t>Handout: How to handle identity theft</a:t>
          </a:r>
          <a:endParaRPr lang="en-US"/>
        </a:p>
      </dgm:t>
    </dgm:pt>
    <dgm:pt modelId="{A0D0ABDB-BFE6-4674-9B1D-832F97BC54D8}" type="parTrans" cxnId="{A1196BCA-78B5-44A6-8027-C1EF00A974B9}">
      <dgm:prSet/>
      <dgm:spPr/>
      <dgm:t>
        <a:bodyPr/>
        <a:lstStyle/>
        <a:p>
          <a:endParaRPr lang="en-US"/>
        </a:p>
      </dgm:t>
    </dgm:pt>
    <dgm:pt modelId="{2A8AB045-3F39-403F-B5FD-D1EE7ED822E9}" type="sibTrans" cxnId="{A1196BCA-78B5-44A6-8027-C1EF00A974B9}">
      <dgm:prSet/>
      <dgm:spPr/>
      <dgm:t>
        <a:bodyPr/>
        <a:lstStyle/>
        <a:p>
          <a:endParaRPr lang="en-US"/>
        </a:p>
      </dgm:t>
    </dgm:pt>
    <dgm:pt modelId="{FA1A8F0E-0BDC-4DA6-97B4-78B04DB6F074}">
      <dgm:prSet/>
      <dgm:spPr/>
      <dgm:t>
        <a:bodyPr/>
        <a:lstStyle/>
        <a:p>
          <a:r>
            <a:rPr lang="en-US" smtClean="0"/>
            <a:t>Handout: Spotting red flags</a:t>
          </a:r>
          <a:endParaRPr lang="en-US"/>
        </a:p>
      </dgm:t>
    </dgm:pt>
    <dgm:pt modelId="{47BFFC4A-31F0-4F0D-80D0-059671E92C58}" type="parTrans" cxnId="{3FBAC59C-3252-4278-B0DE-AF754BF3F0CD}">
      <dgm:prSet/>
      <dgm:spPr/>
      <dgm:t>
        <a:bodyPr/>
        <a:lstStyle/>
        <a:p>
          <a:endParaRPr lang="en-US"/>
        </a:p>
      </dgm:t>
    </dgm:pt>
    <dgm:pt modelId="{4415E84A-566F-4774-BAAE-3010063ACECD}" type="sibTrans" cxnId="{3FBAC59C-3252-4278-B0DE-AF754BF3F0CD}">
      <dgm:prSet/>
      <dgm:spPr/>
      <dgm:t>
        <a:bodyPr/>
        <a:lstStyle/>
        <a:p>
          <a:endParaRPr lang="en-US"/>
        </a:p>
      </dgm:t>
    </dgm:pt>
    <dgm:pt modelId="{EC2A47C5-8D19-400E-BF16-D2F4E04232B1}">
      <dgm:prSet/>
      <dgm:spPr/>
      <dgm:t>
        <a:bodyPr/>
        <a:lstStyle/>
        <a:p>
          <a:r>
            <a:rPr lang="en-US" dirty="0" smtClean="0"/>
            <a:t>Handout: </a:t>
          </a:r>
          <a:r>
            <a:rPr lang="en-US" dirty="0" err="1" smtClean="0"/>
            <a:t>Submitt</a:t>
          </a:r>
          <a:r>
            <a:rPr lang="en-US" dirty="0" smtClean="0"/>
            <a:t> a complaint</a:t>
          </a:r>
          <a:endParaRPr lang="en-US" dirty="0"/>
        </a:p>
      </dgm:t>
    </dgm:pt>
    <dgm:pt modelId="{86C587A9-D2B6-467C-B732-B4CB4C478DD9}" type="parTrans" cxnId="{4C359211-6A47-4C28-B9D1-EBE3F2C9BB08}">
      <dgm:prSet/>
      <dgm:spPr/>
      <dgm:t>
        <a:bodyPr/>
        <a:lstStyle/>
        <a:p>
          <a:endParaRPr lang="en-US"/>
        </a:p>
      </dgm:t>
    </dgm:pt>
    <dgm:pt modelId="{0B20A2CC-B929-48BF-8824-B7316D165867}" type="sibTrans" cxnId="{4C359211-6A47-4C28-B9D1-EBE3F2C9BB08}">
      <dgm:prSet/>
      <dgm:spPr/>
      <dgm:t>
        <a:bodyPr/>
        <a:lstStyle/>
        <a:p>
          <a:endParaRPr lang="en-US"/>
        </a:p>
      </dgm:t>
    </dgm:pt>
    <dgm:pt modelId="{1EED04C4-BB71-44D1-AF3C-767DF5933FA6}" type="pres">
      <dgm:prSet presAssocID="{2802A402-0202-4B50-B5C0-1B2AEE4E3CD6}" presName="diagram" presStyleCnt="0">
        <dgm:presLayoutVars>
          <dgm:chPref val="1"/>
          <dgm:dir/>
          <dgm:animOne val="branch"/>
          <dgm:animLvl val="lvl"/>
          <dgm:resizeHandles/>
        </dgm:presLayoutVars>
      </dgm:prSet>
      <dgm:spPr/>
      <dgm:t>
        <a:bodyPr/>
        <a:lstStyle/>
        <a:p>
          <a:endParaRPr lang="en-US"/>
        </a:p>
      </dgm:t>
    </dgm:pt>
    <dgm:pt modelId="{FF5CAA02-B452-4657-9230-B86525BE1803}" type="pres">
      <dgm:prSet presAssocID="{D7FAC351-C2EE-4271-91F3-EEC69136E90D}" presName="root" presStyleCnt="0"/>
      <dgm:spPr/>
    </dgm:pt>
    <dgm:pt modelId="{A99CB22C-F1FE-4641-A582-4AB208C40E29}" type="pres">
      <dgm:prSet presAssocID="{D7FAC351-C2EE-4271-91F3-EEC69136E90D}" presName="rootComposite" presStyleCnt="0"/>
      <dgm:spPr/>
    </dgm:pt>
    <dgm:pt modelId="{E6F1E7BD-7AD0-44EA-8879-903206D9D9AC}" type="pres">
      <dgm:prSet presAssocID="{D7FAC351-C2EE-4271-91F3-EEC69136E90D}" presName="rootText" presStyleLbl="node1" presStyleIdx="0" presStyleCnt="4"/>
      <dgm:spPr/>
      <dgm:t>
        <a:bodyPr/>
        <a:lstStyle/>
        <a:p>
          <a:endParaRPr lang="en-US"/>
        </a:p>
      </dgm:t>
    </dgm:pt>
    <dgm:pt modelId="{4BE20C77-A24E-4371-A1CE-7696A4E9D2A1}" type="pres">
      <dgm:prSet presAssocID="{D7FAC351-C2EE-4271-91F3-EEC69136E90D}" presName="rootConnector" presStyleLbl="node1" presStyleIdx="0" presStyleCnt="4"/>
      <dgm:spPr/>
      <dgm:t>
        <a:bodyPr/>
        <a:lstStyle/>
        <a:p>
          <a:endParaRPr lang="en-US"/>
        </a:p>
      </dgm:t>
    </dgm:pt>
    <dgm:pt modelId="{8E17A54B-BA20-4E1D-9761-0F8FFFC6AF2E}" type="pres">
      <dgm:prSet presAssocID="{D7FAC351-C2EE-4271-91F3-EEC69136E90D}" presName="childShape" presStyleCnt="0"/>
      <dgm:spPr/>
    </dgm:pt>
    <dgm:pt modelId="{1C4E6963-36F3-44DA-AC17-6E3A8310CA8D}" type="pres">
      <dgm:prSet presAssocID="{C03E2827-B60F-4AB5-AA3A-687EB2EA374C}" presName="Name13" presStyleLbl="parChTrans1D2" presStyleIdx="0" presStyleCnt="22"/>
      <dgm:spPr/>
      <dgm:t>
        <a:bodyPr/>
        <a:lstStyle/>
        <a:p>
          <a:endParaRPr lang="en-US"/>
        </a:p>
      </dgm:t>
    </dgm:pt>
    <dgm:pt modelId="{A1A14FB0-EF8D-48BA-968F-3B04E7427C75}" type="pres">
      <dgm:prSet presAssocID="{F1617FE3-4B60-4F1F-B108-7EED0344BE47}" presName="childText" presStyleLbl="bgAcc1" presStyleIdx="0" presStyleCnt="22">
        <dgm:presLayoutVars>
          <dgm:bulletEnabled val="1"/>
        </dgm:presLayoutVars>
      </dgm:prSet>
      <dgm:spPr/>
      <dgm:t>
        <a:bodyPr/>
        <a:lstStyle/>
        <a:p>
          <a:endParaRPr lang="en-US"/>
        </a:p>
      </dgm:t>
    </dgm:pt>
    <dgm:pt modelId="{3FCF1031-884A-4746-AC3F-3A77698A2345}" type="pres">
      <dgm:prSet presAssocID="{925F3B40-B59B-4DF1-9E3C-5A955195E032}" presName="Name13" presStyleLbl="parChTrans1D2" presStyleIdx="1" presStyleCnt="22"/>
      <dgm:spPr/>
      <dgm:t>
        <a:bodyPr/>
        <a:lstStyle/>
        <a:p>
          <a:endParaRPr lang="en-US"/>
        </a:p>
      </dgm:t>
    </dgm:pt>
    <dgm:pt modelId="{A341369A-156A-44F4-8F76-A6F3539A651E}" type="pres">
      <dgm:prSet presAssocID="{BDD7E4AF-4B57-4F68-ABBD-BDDA58DCDE2C}" presName="childText" presStyleLbl="bgAcc1" presStyleIdx="1" presStyleCnt="22">
        <dgm:presLayoutVars>
          <dgm:bulletEnabled val="1"/>
        </dgm:presLayoutVars>
      </dgm:prSet>
      <dgm:spPr/>
      <dgm:t>
        <a:bodyPr/>
        <a:lstStyle/>
        <a:p>
          <a:endParaRPr lang="en-US"/>
        </a:p>
      </dgm:t>
    </dgm:pt>
    <dgm:pt modelId="{ADB07620-5267-4190-A7D3-95782B3A1E5C}" type="pres">
      <dgm:prSet presAssocID="{838D93E2-D697-4B7A-832B-D0717168ED07}" presName="Name13" presStyleLbl="parChTrans1D2" presStyleIdx="2" presStyleCnt="22"/>
      <dgm:spPr/>
      <dgm:t>
        <a:bodyPr/>
        <a:lstStyle/>
        <a:p>
          <a:endParaRPr lang="en-US"/>
        </a:p>
      </dgm:t>
    </dgm:pt>
    <dgm:pt modelId="{84EC3D59-1B6A-4951-A0B3-E38A8657792C}" type="pres">
      <dgm:prSet presAssocID="{CA7F3FF6-787D-4947-99AA-0326C9504A61}" presName="childText" presStyleLbl="bgAcc1" presStyleIdx="2" presStyleCnt="22">
        <dgm:presLayoutVars>
          <dgm:bulletEnabled val="1"/>
        </dgm:presLayoutVars>
      </dgm:prSet>
      <dgm:spPr/>
      <dgm:t>
        <a:bodyPr/>
        <a:lstStyle/>
        <a:p>
          <a:endParaRPr lang="en-US"/>
        </a:p>
      </dgm:t>
    </dgm:pt>
    <dgm:pt modelId="{2D977F28-C361-4CBC-925B-9645A100054B}" type="pres">
      <dgm:prSet presAssocID="{CFFF97DB-E04C-4043-8B22-4980CDEB8F24}" presName="Name13" presStyleLbl="parChTrans1D2" presStyleIdx="3" presStyleCnt="22"/>
      <dgm:spPr/>
      <dgm:t>
        <a:bodyPr/>
        <a:lstStyle/>
        <a:p>
          <a:endParaRPr lang="en-US"/>
        </a:p>
      </dgm:t>
    </dgm:pt>
    <dgm:pt modelId="{7B19ED6F-0BC2-4690-84E0-311BE8CE116F}" type="pres">
      <dgm:prSet presAssocID="{E2BF3F9E-708E-42A7-B659-01AA865144FB}" presName="childText" presStyleLbl="bgAcc1" presStyleIdx="3" presStyleCnt="22">
        <dgm:presLayoutVars>
          <dgm:bulletEnabled val="1"/>
        </dgm:presLayoutVars>
      </dgm:prSet>
      <dgm:spPr/>
      <dgm:t>
        <a:bodyPr/>
        <a:lstStyle/>
        <a:p>
          <a:endParaRPr lang="en-US"/>
        </a:p>
      </dgm:t>
    </dgm:pt>
    <dgm:pt modelId="{307BE675-4C21-4548-8DB5-601E1FF70CC9}" type="pres">
      <dgm:prSet presAssocID="{130874D1-EA8A-4F1B-A140-9919100AC057}" presName="Name13" presStyleLbl="parChTrans1D2" presStyleIdx="4" presStyleCnt="22"/>
      <dgm:spPr/>
      <dgm:t>
        <a:bodyPr/>
        <a:lstStyle/>
        <a:p>
          <a:endParaRPr lang="en-US"/>
        </a:p>
      </dgm:t>
    </dgm:pt>
    <dgm:pt modelId="{0F6AFCF2-8BA5-4CB9-8A92-6D79654AFB1A}" type="pres">
      <dgm:prSet presAssocID="{E1C8BFF3-D6E1-4B39-B6FA-D002AB54DCE4}" presName="childText" presStyleLbl="bgAcc1" presStyleIdx="4" presStyleCnt="22">
        <dgm:presLayoutVars>
          <dgm:bulletEnabled val="1"/>
        </dgm:presLayoutVars>
      </dgm:prSet>
      <dgm:spPr/>
      <dgm:t>
        <a:bodyPr/>
        <a:lstStyle/>
        <a:p>
          <a:endParaRPr lang="en-US"/>
        </a:p>
      </dgm:t>
    </dgm:pt>
    <dgm:pt modelId="{7A7F1AF9-C68F-4168-AC08-C563802910F6}" type="pres">
      <dgm:prSet presAssocID="{40ECEBE3-1B75-4D01-A182-F1C5B57EE9CA}" presName="Name13" presStyleLbl="parChTrans1D2" presStyleIdx="5" presStyleCnt="22"/>
      <dgm:spPr/>
      <dgm:t>
        <a:bodyPr/>
        <a:lstStyle/>
        <a:p>
          <a:endParaRPr lang="en-US"/>
        </a:p>
      </dgm:t>
    </dgm:pt>
    <dgm:pt modelId="{A5BDBA53-840F-4841-A37A-E1EFB3765A69}" type="pres">
      <dgm:prSet presAssocID="{6419B8DA-8956-4313-925C-DE61BD035D96}" presName="childText" presStyleLbl="bgAcc1" presStyleIdx="5" presStyleCnt="22">
        <dgm:presLayoutVars>
          <dgm:bulletEnabled val="1"/>
        </dgm:presLayoutVars>
      </dgm:prSet>
      <dgm:spPr/>
      <dgm:t>
        <a:bodyPr/>
        <a:lstStyle/>
        <a:p>
          <a:endParaRPr lang="en-US"/>
        </a:p>
      </dgm:t>
    </dgm:pt>
    <dgm:pt modelId="{429DCEAD-8D38-454A-8F98-FB2ACDDFB2F8}" type="pres">
      <dgm:prSet presAssocID="{CBAC27EF-72D1-4339-93AB-883B54352F82}" presName="Name13" presStyleLbl="parChTrans1D2" presStyleIdx="6" presStyleCnt="22"/>
      <dgm:spPr/>
      <dgm:t>
        <a:bodyPr/>
        <a:lstStyle/>
        <a:p>
          <a:endParaRPr lang="en-US"/>
        </a:p>
      </dgm:t>
    </dgm:pt>
    <dgm:pt modelId="{E488A474-B425-4358-A4A3-5078FD497803}" type="pres">
      <dgm:prSet presAssocID="{3749AF27-7F53-46DA-8111-8B03A92021A0}" presName="childText" presStyleLbl="bgAcc1" presStyleIdx="6" presStyleCnt="22">
        <dgm:presLayoutVars>
          <dgm:bulletEnabled val="1"/>
        </dgm:presLayoutVars>
      </dgm:prSet>
      <dgm:spPr/>
      <dgm:t>
        <a:bodyPr/>
        <a:lstStyle/>
        <a:p>
          <a:endParaRPr lang="en-US"/>
        </a:p>
      </dgm:t>
    </dgm:pt>
    <dgm:pt modelId="{F4F486E1-0427-48AA-A525-E92E6DB58620}" type="pres">
      <dgm:prSet presAssocID="{7480FD19-6E5E-4B47-920C-458425075699}" presName="root" presStyleCnt="0"/>
      <dgm:spPr/>
    </dgm:pt>
    <dgm:pt modelId="{D76930E5-2BF0-4915-BD10-B0BF52069681}" type="pres">
      <dgm:prSet presAssocID="{7480FD19-6E5E-4B47-920C-458425075699}" presName="rootComposite" presStyleCnt="0"/>
      <dgm:spPr/>
    </dgm:pt>
    <dgm:pt modelId="{65CE3158-CC02-4575-A29B-B32990C2F7A3}" type="pres">
      <dgm:prSet presAssocID="{7480FD19-6E5E-4B47-920C-458425075699}" presName="rootText" presStyleLbl="node1" presStyleIdx="1" presStyleCnt="4"/>
      <dgm:spPr/>
      <dgm:t>
        <a:bodyPr/>
        <a:lstStyle/>
        <a:p>
          <a:endParaRPr lang="en-US"/>
        </a:p>
      </dgm:t>
    </dgm:pt>
    <dgm:pt modelId="{C7BA4387-0D21-4C45-8050-E95C39449050}" type="pres">
      <dgm:prSet presAssocID="{7480FD19-6E5E-4B47-920C-458425075699}" presName="rootConnector" presStyleLbl="node1" presStyleIdx="1" presStyleCnt="4"/>
      <dgm:spPr/>
      <dgm:t>
        <a:bodyPr/>
        <a:lstStyle/>
        <a:p>
          <a:endParaRPr lang="en-US"/>
        </a:p>
      </dgm:t>
    </dgm:pt>
    <dgm:pt modelId="{ECC2BBA0-4F35-4BA1-999D-CC4C37169C32}" type="pres">
      <dgm:prSet presAssocID="{7480FD19-6E5E-4B47-920C-458425075699}" presName="childShape" presStyleCnt="0"/>
      <dgm:spPr/>
    </dgm:pt>
    <dgm:pt modelId="{1C264A52-C3FA-4F07-B969-DC2A83A89916}" type="pres">
      <dgm:prSet presAssocID="{A94A4241-7A6A-4C15-BE03-A96EFAC25528}" presName="Name13" presStyleLbl="parChTrans1D2" presStyleIdx="7" presStyleCnt="22"/>
      <dgm:spPr/>
      <dgm:t>
        <a:bodyPr/>
        <a:lstStyle/>
        <a:p>
          <a:endParaRPr lang="en-US"/>
        </a:p>
      </dgm:t>
    </dgm:pt>
    <dgm:pt modelId="{BF5C1544-3D26-4E94-B151-A4AF27E39B33}" type="pres">
      <dgm:prSet presAssocID="{87EEDBC8-651F-4799-8434-0869DC0706C6}" presName="childText" presStyleLbl="bgAcc1" presStyleIdx="7" presStyleCnt="22">
        <dgm:presLayoutVars>
          <dgm:bulletEnabled val="1"/>
        </dgm:presLayoutVars>
      </dgm:prSet>
      <dgm:spPr/>
      <dgm:t>
        <a:bodyPr/>
        <a:lstStyle/>
        <a:p>
          <a:endParaRPr lang="en-US"/>
        </a:p>
      </dgm:t>
    </dgm:pt>
    <dgm:pt modelId="{618765F2-601F-4C0F-BE84-CA99B86E8556}" type="pres">
      <dgm:prSet presAssocID="{C70DF170-F6D0-4EEE-9E47-2D48EA135791}" presName="Name13" presStyleLbl="parChTrans1D2" presStyleIdx="8" presStyleCnt="22"/>
      <dgm:spPr/>
      <dgm:t>
        <a:bodyPr/>
        <a:lstStyle/>
        <a:p>
          <a:endParaRPr lang="en-US"/>
        </a:p>
      </dgm:t>
    </dgm:pt>
    <dgm:pt modelId="{69C3D5FA-B270-44A2-8636-4623DB17F7A6}" type="pres">
      <dgm:prSet presAssocID="{7BDC655B-FA9B-44EE-B2DD-0233A4F728FE}" presName="childText" presStyleLbl="bgAcc1" presStyleIdx="8" presStyleCnt="22">
        <dgm:presLayoutVars>
          <dgm:bulletEnabled val="1"/>
        </dgm:presLayoutVars>
      </dgm:prSet>
      <dgm:spPr/>
      <dgm:t>
        <a:bodyPr/>
        <a:lstStyle/>
        <a:p>
          <a:endParaRPr lang="en-US"/>
        </a:p>
      </dgm:t>
    </dgm:pt>
    <dgm:pt modelId="{D3715DD4-34A7-4930-9F83-E1690C686069}" type="pres">
      <dgm:prSet presAssocID="{0E6E0305-7F4C-4FE2-ACCB-F81E5AEDFFFB}" presName="Name13" presStyleLbl="parChTrans1D2" presStyleIdx="9" presStyleCnt="22"/>
      <dgm:spPr/>
      <dgm:t>
        <a:bodyPr/>
        <a:lstStyle/>
        <a:p>
          <a:endParaRPr lang="en-US"/>
        </a:p>
      </dgm:t>
    </dgm:pt>
    <dgm:pt modelId="{C832F85B-2215-4231-AD56-45572C222006}" type="pres">
      <dgm:prSet presAssocID="{E9033E46-D8C2-4D90-A899-14555C2CC1BA}" presName="childText" presStyleLbl="bgAcc1" presStyleIdx="9" presStyleCnt="22">
        <dgm:presLayoutVars>
          <dgm:bulletEnabled val="1"/>
        </dgm:presLayoutVars>
      </dgm:prSet>
      <dgm:spPr/>
      <dgm:t>
        <a:bodyPr/>
        <a:lstStyle/>
        <a:p>
          <a:endParaRPr lang="en-US"/>
        </a:p>
      </dgm:t>
    </dgm:pt>
    <dgm:pt modelId="{4CB18B4E-93D3-4385-BEB1-3A49BC141EAD}" type="pres">
      <dgm:prSet presAssocID="{40575B88-DF8A-4190-A966-D8E7EFD0112F}" presName="Name13" presStyleLbl="parChTrans1D2" presStyleIdx="10" presStyleCnt="22"/>
      <dgm:spPr/>
      <dgm:t>
        <a:bodyPr/>
        <a:lstStyle/>
        <a:p>
          <a:endParaRPr lang="en-US"/>
        </a:p>
      </dgm:t>
    </dgm:pt>
    <dgm:pt modelId="{316C77E6-47D5-4DD0-8754-F33F53D02D98}" type="pres">
      <dgm:prSet presAssocID="{23A17FCD-CD4A-4E76-BE92-903688D076C0}" presName="childText" presStyleLbl="bgAcc1" presStyleIdx="10" presStyleCnt="22">
        <dgm:presLayoutVars>
          <dgm:bulletEnabled val="1"/>
        </dgm:presLayoutVars>
      </dgm:prSet>
      <dgm:spPr/>
      <dgm:t>
        <a:bodyPr/>
        <a:lstStyle/>
        <a:p>
          <a:endParaRPr lang="en-US"/>
        </a:p>
      </dgm:t>
    </dgm:pt>
    <dgm:pt modelId="{FF6B8B76-2CCA-4D7E-ACF9-4E85D0B7EFAB}" type="pres">
      <dgm:prSet presAssocID="{F7D9735A-1155-46F0-B12F-99EB16D66D39}" presName="root" presStyleCnt="0"/>
      <dgm:spPr/>
    </dgm:pt>
    <dgm:pt modelId="{AAEF0C86-13AE-4602-A907-83BAA713CC44}" type="pres">
      <dgm:prSet presAssocID="{F7D9735A-1155-46F0-B12F-99EB16D66D39}" presName="rootComposite" presStyleCnt="0"/>
      <dgm:spPr/>
    </dgm:pt>
    <dgm:pt modelId="{7C586B0B-AA84-45A6-8167-BD7AB0C80DCC}" type="pres">
      <dgm:prSet presAssocID="{F7D9735A-1155-46F0-B12F-99EB16D66D39}" presName="rootText" presStyleLbl="node1" presStyleIdx="2" presStyleCnt="4"/>
      <dgm:spPr/>
      <dgm:t>
        <a:bodyPr/>
        <a:lstStyle/>
        <a:p>
          <a:endParaRPr lang="en-US"/>
        </a:p>
      </dgm:t>
    </dgm:pt>
    <dgm:pt modelId="{6ED03E56-A80B-4934-8803-3BAD73D262CB}" type="pres">
      <dgm:prSet presAssocID="{F7D9735A-1155-46F0-B12F-99EB16D66D39}" presName="rootConnector" presStyleLbl="node1" presStyleIdx="2" presStyleCnt="4"/>
      <dgm:spPr/>
      <dgm:t>
        <a:bodyPr/>
        <a:lstStyle/>
        <a:p>
          <a:endParaRPr lang="en-US"/>
        </a:p>
      </dgm:t>
    </dgm:pt>
    <dgm:pt modelId="{A02137A8-8ED5-407D-98EB-25262F05C8E1}" type="pres">
      <dgm:prSet presAssocID="{F7D9735A-1155-46F0-B12F-99EB16D66D39}" presName="childShape" presStyleCnt="0"/>
      <dgm:spPr/>
    </dgm:pt>
    <dgm:pt modelId="{9A898D39-C1CB-42E9-913F-671B5D74277F}" type="pres">
      <dgm:prSet presAssocID="{B17097A7-F9BF-428D-96F7-14B71A7BAFED}" presName="Name13" presStyleLbl="parChTrans1D2" presStyleIdx="11" presStyleCnt="22"/>
      <dgm:spPr/>
      <dgm:t>
        <a:bodyPr/>
        <a:lstStyle/>
        <a:p>
          <a:endParaRPr lang="en-US"/>
        </a:p>
      </dgm:t>
    </dgm:pt>
    <dgm:pt modelId="{135435B7-29C6-4ACF-B9E0-708E5C2B04C0}" type="pres">
      <dgm:prSet presAssocID="{60351EA0-5CBE-4A19-B9B5-67A13A374452}" presName="childText" presStyleLbl="bgAcc1" presStyleIdx="11" presStyleCnt="22">
        <dgm:presLayoutVars>
          <dgm:bulletEnabled val="1"/>
        </dgm:presLayoutVars>
      </dgm:prSet>
      <dgm:spPr/>
      <dgm:t>
        <a:bodyPr/>
        <a:lstStyle/>
        <a:p>
          <a:endParaRPr lang="en-US"/>
        </a:p>
      </dgm:t>
    </dgm:pt>
    <dgm:pt modelId="{DB3204E1-8B76-4B46-BB19-AD311C136D05}" type="pres">
      <dgm:prSet presAssocID="{982E2549-CF0C-4F2C-952C-307B932DF609}" presName="Name13" presStyleLbl="parChTrans1D2" presStyleIdx="12" presStyleCnt="22"/>
      <dgm:spPr/>
      <dgm:t>
        <a:bodyPr/>
        <a:lstStyle/>
        <a:p>
          <a:endParaRPr lang="en-US"/>
        </a:p>
      </dgm:t>
    </dgm:pt>
    <dgm:pt modelId="{6F99EF95-F21E-41C9-AF55-2E6067D9CA23}" type="pres">
      <dgm:prSet presAssocID="{2C35A087-DFC9-4B22-B02F-648255D4CB3B}" presName="childText" presStyleLbl="bgAcc1" presStyleIdx="12" presStyleCnt="22">
        <dgm:presLayoutVars>
          <dgm:bulletEnabled val="1"/>
        </dgm:presLayoutVars>
      </dgm:prSet>
      <dgm:spPr/>
      <dgm:t>
        <a:bodyPr/>
        <a:lstStyle/>
        <a:p>
          <a:endParaRPr lang="en-US"/>
        </a:p>
      </dgm:t>
    </dgm:pt>
    <dgm:pt modelId="{69F95760-9E12-46C7-BBDD-00216BA06E66}" type="pres">
      <dgm:prSet presAssocID="{4EF0985E-7D23-42E6-BA6C-61767CC3A002}" presName="Name13" presStyleLbl="parChTrans1D2" presStyleIdx="13" presStyleCnt="22"/>
      <dgm:spPr/>
      <dgm:t>
        <a:bodyPr/>
        <a:lstStyle/>
        <a:p>
          <a:endParaRPr lang="en-US"/>
        </a:p>
      </dgm:t>
    </dgm:pt>
    <dgm:pt modelId="{B7CF0144-A909-444D-9134-B54C2DE7F9A6}" type="pres">
      <dgm:prSet presAssocID="{CFD46D6A-78A0-43B6-918D-A62C2D84C3E2}" presName="childText" presStyleLbl="bgAcc1" presStyleIdx="13" presStyleCnt="22">
        <dgm:presLayoutVars>
          <dgm:bulletEnabled val="1"/>
        </dgm:presLayoutVars>
      </dgm:prSet>
      <dgm:spPr/>
      <dgm:t>
        <a:bodyPr/>
        <a:lstStyle/>
        <a:p>
          <a:endParaRPr lang="en-US"/>
        </a:p>
      </dgm:t>
    </dgm:pt>
    <dgm:pt modelId="{BB23D282-213D-4DB5-8BBE-A854DA77B87E}" type="pres">
      <dgm:prSet presAssocID="{AEB50066-FD1A-45F8-90E5-A22ECDE9F451}" presName="Name13" presStyleLbl="parChTrans1D2" presStyleIdx="14" presStyleCnt="22"/>
      <dgm:spPr/>
      <dgm:t>
        <a:bodyPr/>
        <a:lstStyle/>
        <a:p>
          <a:endParaRPr lang="en-US"/>
        </a:p>
      </dgm:t>
    </dgm:pt>
    <dgm:pt modelId="{6CAE4100-2D9D-46D8-95A7-C69802C35583}" type="pres">
      <dgm:prSet presAssocID="{AEBCC3A2-72FB-4A9F-BB0B-FE6587777B1B}" presName="childText" presStyleLbl="bgAcc1" presStyleIdx="14" presStyleCnt="22">
        <dgm:presLayoutVars>
          <dgm:bulletEnabled val="1"/>
        </dgm:presLayoutVars>
      </dgm:prSet>
      <dgm:spPr/>
      <dgm:t>
        <a:bodyPr/>
        <a:lstStyle/>
        <a:p>
          <a:endParaRPr lang="en-US"/>
        </a:p>
      </dgm:t>
    </dgm:pt>
    <dgm:pt modelId="{5E9A3674-615C-4D58-B748-AD95D2FC6616}" type="pres">
      <dgm:prSet presAssocID="{275B88EF-F4C7-4DDD-9B0D-A2E8FFF66257}" presName="Name13" presStyleLbl="parChTrans1D2" presStyleIdx="15" presStyleCnt="22"/>
      <dgm:spPr/>
      <dgm:t>
        <a:bodyPr/>
        <a:lstStyle/>
        <a:p>
          <a:endParaRPr lang="en-US"/>
        </a:p>
      </dgm:t>
    </dgm:pt>
    <dgm:pt modelId="{06FEC89D-6030-4C41-A2FD-ACA08C23DB0C}" type="pres">
      <dgm:prSet presAssocID="{678269A3-9978-4D07-A604-1FB3CB9AAB7E}" presName="childText" presStyleLbl="bgAcc1" presStyleIdx="15" presStyleCnt="22">
        <dgm:presLayoutVars>
          <dgm:bulletEnabled val="1"/>
        </dgm:presLayoutVars>
      </dgm:prSet>
      <dgm:spPr/>
      <dgm:t>
        <a:bodyPr/>
        <a:lstStyle/>
        <a:p>
          <a:endParaRPr lang="en-US"/>
        </a:p>
      </dgm:t>
    </dgm:pt>
    <dgm:pt modelId="{75046D82-2529-483B-BA60-249A14ACCD29}" type="pres">
      <dgm:prSet presAssocID="{4F53A020-4CF6-4405-8736-C46132487EA7}" presName="Name13" presStyleLbl="parChTrans1D2" presStyleIdx="16" presStyleCnt="22"/>
      <dgm:spPr/>
      <dgm:t>
        <a:bodyPr/>
        <a:lstStyle/>
        <a:p>
          <a:endParaRPr lang="en-US"/>
        </a:p>
      </dgm:t>
    </dgm:pt>
    <dgm:pt modelId="{415E3137-B636-496C-8AE4-49ADF8096202}" type="pres">
      <dgm:prSet presAssocID="{D3687CD3-A39C-4CC5-92C4-6D82DAF6678C}" presName="childText" presStyleLbl="bgAcc1" presStyleIdx="16" presStyleCnt="22">
        <dgm:presLayoutVars>
          <dgm:bulletEnabled val="1"/>
        </dgm:presLayoutVars>
      </dgm:prSet>
      <dgm:spPr/>
      <dgm:t>
        <a:bodyPr/>
        <a:lstStyle/>
        <a:p>
          <a:endParaRPr lang="en-US"/>
        </a:p>
      </dgm:t>
    </dgm:pt>
    <dgm:pt modelId="{858B7FE6-EAF4-44D2-8B50-CD2636FC591F}" type="pres">
      <dgm:prSet presAssocID="{3335189B-CFE5-4A9D-82DD-9C47C5A90A94}" presName="Name13" presStyleLbl="parChTrans1D2" presStyleIdx="17" presStyleCnt="22"/>
      <dgm:spPr/>
      <dgm:t>
        <a:bodyPr/>
        <a:lstStyle/>
        <a:p>
          <a:endParaRPr lang="en-US"/>
        </a:p>
      </dgm:t>
    </dgm:pt>
    <dgm:pt modelId="{D76093D0-D6FC-496B-8367-4C745C0F8CC4}" type="pres">
      <dgm:prSet presAssocID="{C4D0745C-7751-4DC4-B888-68984ABD5768}" presName="childText" presStyleLbl="bgAcc1" presStyleIdx="17" presStyleCnt="22">
        <dgm:presLayoutVars>
          <dgm:bulletEnabled val="1"/>
        </dgm:presLayoutVars>
      </dgm:prSet>
      <dgm:spPr/>
      <dgm:t>
        <a:bodyPr/>
        <a:lstStyle/>
        <a:p>
          <a:endParaRPr lang="en-US"/>
        </a:p>
      </dgm:t>
    </dgm:pt>
    <dgm:pt modelId="{7AE68204-CED1-40BF-B8E6-A5E80BEB9034}" type="pres">
      <dgm:prSet presAssocID="{A92118B4-2EC4-4D6A-BEF9-D532EC1CA00D}" presName="root" presStyleCnt="0"/>
      <dgm:spPr/>
    </dgm:pt>
    <dgm:pt modelId="{6786C0DC-F449-499F-9E33-9457A24B69E9}" type="pres">
      <dgm:prSet presAssocID="{A92118B4-2EC4-4D6A-BEF9-D532EC1CA00D}" presName="rootComposite" presStyleCnt="0"/>
      <dgm:spPr/>
    </dgm:pt>
    <dgm:pt modelId="{582B9F5B-B726-4EB2-97B6-3E292824338D}" type="pres">
      <dgm:prSet presAssocID="{A92118B4-2EC4-4D6A-BEF9-D532EC1CA00D}" presName="rootText" presStyleLbl="node1" presStyleIdx="3" presStyleCnt="4"/>
      <dgm:spPr/>
      <dgm:t>
        <a:bodyPr/>
        <a:lstStyle/>
        <a:p>
          <a:endParaRPr lang="en-US"/>
        </a:p>
      </dgm:t>
    </dgm:pt>
    <dgm:pt modelId="{626F0191-DC33-43D5-8DE8-30E4188AEE0D}" type="pres">
      <dgm:prSet presAssocID="{A92118B4-2EC4-4D6A-BEF9-D532EC1CA00D}" presName="rootConnector" presStyleLbl="node1" presStyleIdx="3" presStyleCnt="4"/>
      <dgm:spPr/>
      <dgm:t>
        <a:bodyPr/>
        <a:lstStyle/>
        <a:p>
          <a:endParaRPr lang="en-US"/>
        </a:p>
      </dgm:t>
    </dgm:pt>
    <dgm:pt modelId="{DE4F22AE-D9FE-445D-9304-C79CA7526E6D}" type="pres">
      <dgm:prSet presAssocID="{A92118B4-2EC4-4D6A-BEF9-D532EC1CA00D}" presName="childShape" presStyleCnt="0"/>
      <dgm:spPr/>
    </dgm:pt>
    <dgm:pt modelId="{4013CE41-7D86-420F-9B6D-4ABF2970F3AE}" type="pres">
      <dgm:prSet presAssocID="{BD79B83A-57EE-4EFA-929A-E45447C47540}" presName="Name13" presStyleLbl="parChTrans1D2" presStyleIdx="18" presStyleCnt="22"/>
      <dgm:spPr/>
      <dgm:t>
        <a:bodyPr/>
        <a:lstStyle/>
        <a:p>
          <a:endParaRPr lang="en-US"/>
        </a:p>
      </dgm:t>
    </dgm:pt>
    <dgm:pt modelId="{F51A47D8-D69E-4680-8BA0-0C17D67AC914}" type="pres">
      <dgm:prSet presAssocID="{80107DB8-E276-43CB-97BB-1C4D67B1199B}" presName="childText" presStyleLbl="bgAcc1" presStyleIdx="18" presStyleCnt="22">
        <dgm:presLayoutVars>
          <dgm:bulletEnabled val="1"/>
        </dgm:presLayoutVars>
      </dgm:prSet>
      <dgm:spPr/>
      <dgm:t>
        <a:bodyPr/>
        <a:lstStyle/>
        <a:p>
          <a:endParaRPr lang="en-US"/>
        </a:p>
      </dgm:t>
    </dgm:pt>
    <dgm:pt modelId="{6B343988-37C4-4621-9694-6B26DC6A7653}" type="pres">
      <dgm:prSet presAssocID="{A0D0ABDB-BFE6-4674-9B1D-832F97BC54D8}" presName="Name13" presStyleLbl="parChTrans1D2" presStyleIdx="19" presStyleCnt="22"/>
      <dgm:spPr/>
      <dgm:t>
        <a:bodyPr/>
        <a:lstStyle/>
        <a:p>
          <a:endParaRPr lang="en-US"/>
        </a:p>
      </dgm:t>
    </dgm:pt>
    <dgm:pt modelId="{A484F3E8-E805-48EB-91A5-1216BAE5E7C2}" type="pres">
      <dgm:prSet presAssocID="{C7EC5DB7-86F1-47CE-B786-7CCEF3926AA6}" presName="childText" presStyleLbl="bgAcc1" presStyleIdx="19" presStyleCnt="22">
        <dgm:presLayoutVars>
          <dgm:bulletEnabled val="1"/>
        </dgm:presLayoutVars>
      </dgm:prSet>
      <dgm:spPr/>
      <dgm:t>
        <a:bodyPr/>
        <a:lstStyle/>
        <a:p>
          <a:endParaRPr lang="en-US"/>
        </a:p>
      </dgm:t>
    </dgm:pt>
    <dgm:pt modelId="{81ADE090-7382-478C-B3C6-D7957C2D1480}" type="pres">
      <dgm:prSet presAssocID="{47BFFC4A-31F0-4F0D-80D0-059671E92C58}" presName="Name13" presStyleLbl="parChTrans1D2" presStyleIdx="20" presStyleCnt="22"/>
      <dgm:spPr/>
      <dgm:t>
        <a:bodyPr/>
        <a:lstStyle/>
        <a:p>
          <a:endParaRPr lang="en-US"/>
        </a:p>
      </dgm:t>
    </dgm:pt>
    <dgm:pt modelId="{2305C399-2AEF-47A7-9E8E-EF82F026A519}" type="pres">
      <dgm:prSet presAssocID="{FA1A8F0E-0BDC-4DA6-97B4-78B04DB6F074}" presName="childText" presStyleLbl="bgAcc1" presStyleIdx="20" presStyleCnt="22">
        <dgm:presLayoutVars>
          <dgm:bulletEnabled val="1"/>
        </dgm:presLayoutVars>
      </dgm:prSet>
      <dgm:spPr/>
      <dgm:t>
        <a:bodyPr/>
        <a:lstStyle/>
        <a:p>
          <a:endParaRPr lang="en-US"/>
        </a:p>
      </dgm:t>
    </dgm:pt>
    <dgm:pt modelId="{797B51ED-0F36-4400-B944-460243FC3FA3}" type="pres">
      <dgm:prSet presAssocID="{86C587A9-D2B6-467C-B732-B4CB4C478DD9}" presName="Name13" presStyleLbl="parChTrans1D2" presStyleIdx="21" presStyleCnt="22"/>
      <dgm:spPr/>
      <dgm:t>
        <a:bodyPr/>
        <a:lstStyle/>
        <a:p>
          <a:endParaRPr lang="en-US"/>
        </a:p>
      </dgm:t>
    </dgm:pt>
    <dgm:pt modelId="{53664EE3-64E5-4F3A-A257-D166666305E9}" type="pres">
      <dgm:prSet presAssocID="{EC2A47C5-8D19-400E-BF16-D2F4E04232B1}" presName="childText" presStyleLbl="bgAcc1" presStyleIdx="21" presStyleCnt="22">
        <dgm:presLayoutVars>
          <dgm:bulletEnabled val="1"/>
        </dgm:presLayoutVars>
      </dgm:prSet>
      <dgm:spPr/>
      <dgm:t>
        <a:bodyPr/>
        <a:lstStyle/>
        <a:p>
          <a:endParaRPr lang="en-US"/>
        </a:p>
      </dgm:t>
    </dgm:pt>
  </dgm:ptLst>
  <dgm:cxnLst>
    <dgm:cxn modelId="{FA8FF6F4-E4DB-40BF-9B67-4E302BCF4BF6}" srcId="{D7FAC351-C2EE-4271-91F3-EEC69136E90D}" destId="{E2BF3F9E-708E-42A7-B659-01AA865144FB}" srcOrd="3" destOrd="0" parTransId="{CFFF97DB-E04C-4043-8B22-4980CDEB8F24}" sibTransId="{3CBD380B-8A13-49E4-AADA-C42A7263EE69}"/>
    <dgm:cxn modelId="{499752EE-7F7D-42BD-A91C-8CAF3FA83F09}" type="presOf" srcId="{CA7F3FF6-787D-4947-99AA-0326C9504A61}" destId="{84EC3D59-1B6A-4951-A0B3-E38A8657792C}" srcOrd="0" destOrd="0" presId="urn:microsoft.com/office/officeart/2005/8/layout/hierarchy3"/>
    <dgm:cxn modelId="{BBBD64EA-DAE2-4F8A-850D-9B286CBDAB7B}" srcId="{7480FD19-6E5E-4B47-920C-458425075699}" destId="{7BDC655B-FA9B-44EE-B2DD-0233A4F728FE}" srcOrd="1" destOrd="0" parTransId="{C70DF170-F6D0-4EEE-9E47-2D48EA135791}" sibTransId="{F7418725-7515-4FCD-9EB1-D7E5126686C9}"/>
    <dgm:cxn modelId="{5EAC0A4A-C256-46A0-A4B8-D3A9BA523575}" type="presOf" srcId="{130874D1-EA8A-4F1B-A140-9919100AC057}" destId="{307BE675-4C21-4548-8DB5-601E1FF70CC9}" srcOrd="0" destOrd="0" presId="urn:microsoft.com/office/officeart/2005/8/layout/hierarchy3"/>
    <dgm:cxn modelId="{E62CF48F-F3D5-4CA3-AA76-377EF59CD760}" type="presOf" srcId="{F7D9735A-1155-46F0-B12F-99EB16D66D39}" destId="{6ED03E56-A80B-4934-8803-3BAD73D262CB}" srcOrd="1" destOrd="0" presId="urn:microsoft.com/office/officeart/2005/8/layout/hierarchy3"/>
    <dgm:cxn modelId="{BEB8D0AB-C3FA-45EF-BE97-1EDBA93F30CA}" type="presOf" srcId="{A94A4241-7A6A-4C15-BE03-A96EFAC25528}" destId="{1C264A52-C3FA-4F07-B969-DC2A83A89916}" srcOrd="0" destOrd="0" presId="urn:microsoft.com/office/officeart/2005/8/layout/hierarchy3"/>
    <dgm:cxn modelId="{66C801D1-0427-4779-968E-0EAA4E2C9329}" srcId="{A92118B4-2EC4-4D6A-BEF9-D532EC1CA00D}" destId="{80107DB8-E276-43CB-97BB-1C4D67B1199B}" srcOrd="0" destOrd="0" parTransId="{BD79B83A-57EE-4EFA-929A-E45447C47540}" sibTransId="{6F1E1A27-0045-4476-8F30-2F976C63CAC1}"/>
    <dgm:cxn modelId="{9292E0DE-53C1-4A72-9321-B1D86067E58B}" type="presOf" srcId="{23A17FCD-CD4A-4E76-BE92-903688D076C0}" destId="{316C77E6-47D5-4DD0-8754-F33F53D02D98}" srcOrd="0" destOrd="0" presId="urn:microsoft.com/office/officeart/2005/8/layout/hierarchy3"/>
    <dgm:cxn modelId="{A96C5953-C3B0-42E3-99FF-C552589172CF}" type="presOf" srcId="{4EF0985E-7D23-42E6-BA6C-61767CC3A002}" destId="{69F95760-9E12-46C7-BBDD-00216BA06E66}" srcOrd="0" destOrd="0" presId="urn:microsoft.com/office/officeart/2005/8/layout/hierarchy3"/>
    <dgm:cxn modelId="{55CE8E55-1760-4E0F-A6B0-1C635B7FE418}" type="presOf" srcId="{CFFF97DB-E04C-4043-8B22-4980CDEB8F24}" destId="{2D977F28-C361-4CBC-925B-9645A100054B}" srcOrd="0" destOrd="0" presId="urn:microsoft.com/office/officeart/2005/8/layout/hierarchy3"/>
    <dgm:cxn modelId="{80943226-11E7-4CAA-9FDD-F42F4C85D6DB}" type="presOf" srcId="{E2BF3F9E-708E-42A7-B659-01AA865144FB}" destId="{7B19ED6F-0BC2-4690-84E0-311BE8CE116F}" srcOrd="0" destOrd="0" presId="urn:microsoft.com/office/officeart/2005/8/layout/hierarchy3"/>
    <dgm:cxn modelId="{2B24160A-3326-4425-AA13-FCA9ED1ADEAB}" srcId="{D7FAC351-C2EE-4271-91F3-EEC69136E90D}" destId="{BDD7E4AF-4B57-4F68-ABBD-BDDA58DCDE2C}" srcOrd="1" destOrd="0" parTransId="{925F3B40-B59B-4DF1-9E3C-5A955195E032}" sibTransId="{0D05DEAD-EF33-4612-9E0F-5D87DF4F5055}"/>
    <dgm:cxn modelId="{C81DDC7C-8CF9-45F5-8F9B-5C3773919B95}" type="presOf" srcId="{C7EC5DB7-86F1-47CE-B786-7CCEF3926AA6}" destId="{A484F3E8-E805-48EB-91A5-1216BAE5E7C2}" srcOrd="0" destOrd="0" presId="urn:microsoft.com/office/officeart/2005/8/layout/hierarchy3"/>
    <dgm:cxn modelId="{FC634598-EF53-4686-94AE-085ADBB45DF4}" type="presOf" srcId="{D7FAC351-C2EE-4271-91F3-EEC69136E90D}" destId="{4BE20C77-A24E-4371-A1CE-7696A4E9D2A1}" srcOrd="1" destOrd="0" presId="urn:microsoft.com/office/officeart/2005/8/layout/hierarchy3"/>
    <dgm:cxn modelId="{F4F0E4C8-E01D-475F-8724-F063C1AE6BA1}" type="presOf" srcId="{AEBCC3A2-72FB-4A9F-BB0B-FE6587777B1B}" destId="{6CAE4100-2D9D-46D8-95A7-C69802C35583}" srcOrd="0" destOrd="0" presId="urn:microsoft.com/office/officeart/2005/8/layout/hierarchy3"/>
    <dgm:cxn modelId="{5F65DB02-17EC-48F4-93F3-DB01AA909990}" type="presOf" srcId="{60351EA0-5CBE-4A19-B9B5-67A13A374452}" destId="{135435B7-29C6-4ACF-B9E0-708E5C2B04C0}" srcOrd="0" destOrd="0" presId="urn:microsoft.com/office/officeart/2005/8/layout/hierarchy3"/>
    <dgm:cxn modelId="{D4C524A3-E84B-46F9-821C-44821F730796}" type="presOf" srcId="{C70DF170-F6D0-4EEE-9E47-2D48EA135791}" destId="{618765F2-601F-4C0F-BE84-CA99B86E8556}" srcOrd="0" destOrd="0" presId="urn:microsoft.com/office/officeart/2005/8/layout/hierarchy3"/>
    <dgm:cxn modelId="{30E94E57-6770-40B1-83E3-8FBF3992AF35}" type="presOf" srcId="{C03E2827-B60F-4AB5-AA3A-687EB2EA374C}" destId="{1C4E6963-36F3-44DA-AC17-6E3A8310CA8D}" srcOrd="0" destOrd="0" presId="urn:microsoft.com/office/officeart/2005/8/layout/hierarchy3"/>
    <dgm:cxn modelId="{3FBAC59C-3252-4278-B0DE-AF754BF3F0CD}" srcId="{A92118B4-2EC4-4D6A-BEF9-D532EC1CA00D}" destId="{FA1A8F0E-0BDC-4DA6-97B4-78B04DB6F074}" srcOrd="2" destOrd="0" parTransId="{47BFFC4A-31F0-4F0D-80D0-059671E92C58}" sibTransId="{4415E84A-566F-4774-BAAE-3010063ACECD}"/>
    <dgm:cxn modelId="{2988D917-6161-4FC5-B344-B2B2046678A2}" type="presOf" srcId="{3335189B-CFE5-4A9D-82DD-9C47C5A90A94}" destId="{858B7FE6-EAF4-44D2-8B50-CD2636FC591F}" srcOrd="0" destOrd="0" presId="urn:microsoft.com/office/officeart/2005/8/layout/hierarchy3"/>
    <dgm:cxn modelId="{1B684BA9-F8AF-4572-931F-D085A67AB712}" srcId="{D7FAC351-C2EE-4271-91F3-EEC69136E90D}" destId="{CA7F3FF6-787D-4947-99AA-0326C9504A61}" srcOrd="2" destOrd="0" parTransId="{838D93E2-D697-4B7A-832B-D0717168ED07}" sibTransId="{16B5CCCD-D976-4C6B-9274-850FBFCA2D9B}"/>
    <dgm:cxn modelId="{F9BB75DE-BE69-4B03-928E-5A25E2C4183D}" type="presOf" srcId="{40575B88-DF8A-4190-A966-D8E7EFD0112F}" destId="{4CB18B4E-93D3-4385-BEB1-3A49BC141EAD}" srcOrd="0" destOrd="0" presId="urn:microsoft.com/office/officeart/2005/8/layout/hierarchy3"/>
    <dgm:cxn modelId="{4C359211-6A47-4C28-B9D1-EBE3F2C9BB08}" srcId="{A92118B4-2EC4-4D6A-BEF9-D532EC1CA00D}" destId="{EC2A47C5-8D19-400E-BF16-D2F4E04232B1}" srcOrd="3" destOrd="0" parTransId="{86C587A9-D2B6-467C-B732-B4CB4C478DD9}" sibTransId="{0B20A2CC-B929-48BF-8824-B7316D165867}"/>
    <dgm:cxn modelId="{C9C5D1BB-2500-4603-8C6F-2EACED3E66B1}" type="presOf" srcId="{EC2A47C5-8D19-400E-BF16-D2F4E04232B1}" destId="{53664EE3-64E5-4F3A-A257-D166666305E9}" srcOrd="0" destOrd="0" presId="urn:microsoft.com/office/officeart/2005/8/layout/hierarchy3"/>
    <dgm:cxn modelId="{6ACD6CD8-AA80-46FD-8469-071F5EFF4D6D}" type="presOf" srcId="{A92118B4-2EC4-4D6A-BEF9-D532EC1CA00D}" destId="{626F0191-DC33-43D5-8DE8-30E4188AEE0D}" srcOrd="1" destOrd="0" presId="urn:microsoft.com/office/officeart/2005/8/layout/hierarchy3"/>
    <dgm:cxn modelId="{81A82FC0-988C-4A90-AD50-FA007ECFBBA7}" type="presOf" srcId="{4F53A020-4CF6-4405-8736-C46132487EA7}" destId="{75046D82-2529-483B-BA60-249A14ACCD29}" srcOrd="0" destOrd="0" presId="urn:microsoft.com/office/officeart/2005/8/layout/hierarchy3"/>
    <dgm:cxn modelId="{2AA12059-164D-42CC-9F00-C338C50D6344}" type="presOf" srcId="{275B88EF-F4C7-4DDD-9B0D-A2E8FFF66257}" destId="{5E9A3674-615C-4D58-B748-AD95D2FC6616}" srcOrd="0" destOrd="0" presId="urn:microsoft.com/office/officeart/2005/8/layout/hierarchy3"/>
    <dgm:cxn modelId="{C03C50F9-DC5E-4AE2-ADCB-189960D0BDA7}" type="presOf" srcId="{47BFFC4A-31F0-4F0D-80D0-059671E92C58}" destId="{81ADE090-7382-478C-B3C6-D7957C2D1480}" srcOrd="0" destOrd="0" presId="urn:microsoft.com/office/officeart/2005/8/layout/hierarchy3"/>
    <dgm:cxn modelId="{7BF7EFAB-2B86-4565-B20C-BA893FC13CD5}" type="presOf" srcId="{982E2549-CF0C-4F2C-952C-307B932DF609}" destId="{DB3204E1-8B76-4B46-BB19-AD311C136D05}" srcOrd="0" destOrd="0" presId="urn:microsoft.com/office/officeart/2005/8/layout/hierarchy3"/>
    <dgm:cxn modelId="{A65A4A53-E300-470B-8AD8-A166BEB9F98C}" type="presOf" srcId="{80107DB8-E276-43CB-97BB-1C4D67B1199B}" destId="{F51A47D8-D69E-4680-8BA0-0C17D67AC914}" srcOrd="0" destOrd="0" presId="urn:microsoft.com/office/officeart/2005/8/layout/hierarchy3"/>
    <dgm:cxn modelId="{220500B0-198B-4F93-A0B4-3B6FF94D4BFB}" srcId="{2802A402-0202-4B50-B5C0-1B2AEE4E3CD6}" destId="{F7D9735A-1155-46F0-B12F-99EB16D66D39}" srcOrd="2" destOrd="0" parTransId="{8827A672-A955-46D4-B741-81D2A801898F}" sibTransId="{D08A0EB2-B2DD-4DFD-B81B-55512F9BCC28}"/>
    <dgm:cxn modelId="{C8DA549F-2EB7-4C53-B9C6-52029E1375BD}" srcId="{F7D9735A-1155-46F0-B12F-99EB16D66D39}" destId="{C4D0745C-7751-4DC4-B888-68984ABD5768}" srcOrd="6" destOrd="0" parTransId="{3335189B-CFE5-4A9D-82DD-9C47C5A90A94}" sibTransId="{C2068229-B479-4322-A11C-BF3ABDB0B7C7}"/>
    <dgm:cxn modelId="{A1196BCA-78B5-44A6-8027-C1EF00A974B9}" srcId="{A92118B4-2EC4-4D6A-BEF9-D532EC1CA00D}" destId="{C7EC5DB7-86F1-47CE-B786-7CCEF3926AA6}" srcOrd="1" destOrd="0" parTransId="{A0D0ABDB-BFE6-4674-9B1D-832F97BC54D8}" sibTransId="{2A8AB045-3F39-403F-B5FD-D1EE7ED822E9}"/>
    <dgm:cxn modelId="{8A8F002D-6128-4B2E-8C70-220CA1492B71}" srcId="{F7D9735A-1155-46F0-B12F-99EB16D66D39}" destId="{AEBCC3A2-72FB-4A9F-BB0B-FE6587777B1B}" srcOrd="3" destOrd="0" parTransId="{AEB50066-FD1A-45F8-90E5-A22ECDE9F451}" sibTransId="{235F7DA9-E74B-4A5B-966F-91F480527DA0}"/>
    <dgm:cxn modelId="{D6ED7EA4-6899-42C8-8B78-B4996F7716B6}" srcId="{F7D9735A-1155-46F0-B12F-99EB16D66D39}" destId="{2C35A087-DFC9-4B22-B02F-648255D4CB3B}" srcOrd="1" destOrd="0" parTransId="{982E2549-CF0C-4F2C-952C-307B932DF609}" sibTransId="{1B09009F-C6A1-4F28-9FF3-EE350DE0AAA9}"/>
    <dgm:cxn modelId="{657D94AC-EA4B-4718-B37A-593601976248}" type="presOf" srcId="{678269A3-9978-4D07-A604-1FB3CB9AAB7E}" destId="{06FEC89D-6030-4C41-A2FD-ACA08C23DB0C}" srcOrd="0" destOrd="0" presId="urn:microsoft.com/office/officeart/2005/8/layout/hierarchy3"/>
    <dgm:cxn modelId="{23D63026-194A-4E19-A596-145EB411A645}" srcId="{D7FAC351-C2EE-4271-91F3-EEC69136E90D}" destId="{E1C8BFF3-D6E1-4B39-B6FA-D002AB54DCE4}" srcOrd="4" destOrd="0" parTransId="{130874D1-EA8A-4F1B-A140-9919100AC057}" sibTransId="{D44EAD79-DAF7-4925-8E22-FD9371C4F152}"/>
    <dgm:cxn modelId="{F557D763-A80A-427E-AA53-0F14F9C93320}" type="presOf" srcId="{FA1A8F0E-0BDC-4DA6-97B4-78B04DB6F074}" destId="{2305C399-2AEF-47A7-9E8E-EF82F026A519}" srcOrd="0" destOrd="0" presId="urn:microsoft.com/office/officeart/2005/8/layout/hierarchy3"/>
    <dgm:cxn modelId="{9DCCCB3F-1B2D-439B-84A6-FA6F3BC9B6D8}" type="presOf" srcId="{3749AF27-7F53-46DA-8111-8B03A92021A0}" destId="{E488A474-B425-4358-A4A3-5078FD497803}" srcOrd="0" destOrd="0" presId="urn:microsoft.com/office/officeart/2005/8/layout/hierarchy3"/>
    <dgm:cxn modelId="{7218CADA-5B97-426B-9243-5D7215234971}" type="presOf" srcId="{AEB50066-FD1A-45F8-90E5-A22ECDE9F451}" destId="{BB23D282-213D-4DB5-8BBE-A854DA77B87E}" srcOrd="0" destOrd="0" presId="urn:microsoft.com/office/officeart/2005/8/layout/hierarchy3"/>
    <dgm:cxn modelId="{7DEEA0ED-400F-41BA-881D-0E1B08CCBB31}" srcId="{D7FAC351-C2EE-4271-91F3-EEC69136E90D}" destId="{F1617FE3-4B60-4F1F-B108-7EED0344BE47}" srcOrd="0" destOrd="0" parTransId="{C03E2827-B60F-4AB5-AA3A-687EB2EA374C}" sibTransId="{2A11CA8D-843C-484E-8D65-0BAA8B75E806}"/>
    <dgm:cxn modelId="{978DE9E7-A0AA-411A-8780-BF61EB45385D}" type="presOf" srcId="{F7D9735A-1155-46F0-B12F-99EB16D66D39}" destId="{7C586B0B-AA84-45A6-8167-BD7AB0C80DCC}" srcOrd="0" destOrd="0" presId="urn:microsoft.com/office/officeart/2005/8/layout/hierarchy3"/>
    <dgm:cxn modelId="{C76EEF07-3F49-470A-A280-9C5C99885DE8}" type="presOf" srcId="{0E6E0305-7F4C-4FE2-ACCB-F81E5AEDFFFB}" destId="{D3715DD4-34A7-4930-9F83-E1690C686069}" srcOrd="0" destOrd="0" presId="urn:microsoft.com/office/officeart/2005/8/layout/hierarchy3"/>
    <dgm:cxn modelId="{B0713999-16D8-4BFD-A1E2-6808CA91F455}" type="presOf" srcId="{86C587A9-D2B6-467C-B732-B4CB4C478DD9}" destId="{797B51ED-0F36-4400-B944-460243FC3FA3}" srcOrd="0" destOrd="0" presId="urn:microsoft.com/office/officeart/2005/8/layout/hierarchy3"/>
    <dgm:cxn modelId="{15050DA8-7DD6-4D80-86D5-D26B172ADD06}" srcId="{2802A402-0202-4B50-B5C0-1B2AEE4E3CD6}" destId="{7480FD19-6E5E-4B47-920C-458425075699}" srcOrd="1" destOrd="0" parTransId="{FAE5F9B5-ACB8-44A9-BBE8-349535A918A2}" sibTransId="{8460A193-320F-4191-BFEF-1BB097EA90CE}"/>
    <dgm:cxn modelId="{354B5D57-69F5-4E4D-89F0-4C568EBAE0A8}" srcId="{D7FAC351-C2EE-4271-91F3-EEC69136E90D}" destId="{3749AF27-7F53-46DA-8111-8B03A92021A0}" srcOrd="6" destOrd="0" parTransId="{CBAC27EF-72D1-4339-93AB-883B54352F82}" sibTransId="{5D2F7F7D-D811-4EE2-AE90-09840E2D7BEC}"/>
    <dgm:cxn modelId="{FE84A701-58F7-44C7-B2B9-377B93CAE1C6}" srcId="{7480FD19-6E5E-4B47-920C-458425075699}" destId="{23A17FCD-CD4A-4E76-BE92-903688D076C0}" srcOrd="3" destOrd="0" parTransId="{40575B88-DF8A-4190-A966-D8E7EFD0112F}" sibTransId="{3B15D767-300F-45B4-B701-FEF85EEB3780}"/>
    <dgm:cxn modelId="{958F26A6-A621-4AA6-8292-8DA272CEAE7A}" type="presOf" srcId="{A0D0ABDB-BFE6-4674-9B1D-832F97BC54D8}" destId="{6B343988-37C4-4621-9694-6B26DC6A7653}" srcOrd="0" destOrd="0" presId="urn:microsoft.com/office/officeart/2005/8/layout/hierarchy3"/>
    <dgm:cxn modelId="{2FFFE845-DE00-496A-847D-BA92F0041174}" type="presOf" srcId="{D3687CD3-A39C-4CC5-92C4-6D82DAF6678C}" destId="{415E3137-B636-496C-8AE4-49ADF8096202}" srcOrd="0" destOrd="0" presId="urn:microsoft.com/office/officeart/2005/8/layout/hierarchy3"/>
    <dgm:cxn modelId="{CD8DB980-120C-433C-8990-42446EC89091}" type="presOf" srcId="{CFD46D6A-78A0-43B6-918D-A62C2D84C3E2}" destId="{B7CF0144-A909-444D-9134-B54C2DE7F9A6}" srcOrd="0" destOrd="0" presId="urn:microsoft.com/office/officeart/2005/8/layout/hierarchy3"/>
    <dgm:cxn modelId="{D74EB261-91F9-49D7-B165-9D73B3B2E546}" type="presOf" srcId="{BDD7E4AF-4B57-4F68-ABBD-BDDA58DCDE2C}" destId="{A341369A-156A-44F4-8F76-A6F3539A651E}" srcOrd="0" destOrd="0" presId="urn:microsoft.com/office/officeart/2005/8/layout/hierarchy3"/>
    <dgm:cxn modelId="{FBB0708C-B8DD-45B3-A23B-A680C8483C87}" type="presOf" srcId="{7BDC655B-FA9B-44EE-B2DD-0233A4F728FE}" destId="{69C3D5FA-B270-44A2-8636-4623DB17F7A6}" srcOrd="0" destOrd="0" presId="urn:microsoft.com/office/officeart/2005/8/layout/hierarchy3"/>
    <dgm:cxn modelId="{C69F6BBC-A93A-48C8-88B5-C3A8B9911AD5}" srcId="{2802A402-0202-4B50-B5C0-1B2AEE4E3CD6}" destId="{D7FAC351-C2EE-4271-91F3-EEC69136E90D}" srcOrd="0" destOrd="0" parTransId="{7D3526D5-8C2D-467D-B949-8D681B53CBF6}" sibTransId="{33213411-F903-4A26-9420-6A9F274056FB}"/>
    <dgm:cxn modelId="{E18481C5-8846-4E03-8D22-11AF67B448F9}" type="presOf" srcId="{87EEDBC8-651F-4799-8434-0869DC0706C6}" destId="{BF5C1544-3D26-4E94-B151-A4AF27E39B33}" srcOrd="0" destOrd="0" presId="urn:microsoft.com/office/officeart/2005/8/layout/hierarchy3"/>
    <dgm:cxn modelId="{E8BF2475-CBBD-433C-8803-9AB68D7B897E}" type="presOf" srcId="{7480FD19-6E5E-4B47-920C-458425075699}" destId="{C7BA4387-0D21-4C45-8050-E95C39449050}" srcOrd="1" destOrd="0" presId="urn:microsoft.com/office/officeart/2005/8/layout/hierarchy3"/>
    <dgm:cxn modelId="{2CD9A003-C164-4198-891F-CBED7676581B}" type="presOf" srcId="{2C35A087-DFC9-4B22-B02F-648255D4CB3B}" destId="{6F99EF95-F21E-41C9-AF55-2E6067D9CA23}" srcOrd="0" destOrd="0" presId="urn:microsoft.com/office/officeart/2005/8/layout/hierarchy3"/>
    <dgm:cxn modelId="{B86BE9DE-FFF0-4262-9E64-82FBACA2C138}" srcId="{D7FAC351-C2EE-4271-91F3-EEC69136E90D}" destId="{6419B8DA-8956-4313-925C-DE61BD035D96}" srcOrd="5" destOrd="0" parTransId="{40ECEBE3-1B75-4D01-A182-F1C5B57EE9CA}" sibTransId="{143712D1-BE93-4ECF-8BB0-ABA532DF260E}"/>
    <dgm:cxn modelId="{59EAF94E-2B21-421A-8D1C-328C6219BF2E}" type="presOf" srcId="{BD79B83A-57EE-4EFA-929A-E45447C47540}" destId="{4013CE41-7D86-420F-9B6D-4ABF2970F3AE}" srcOrd="0" destOrd="0" presId="urn:microsoft.com/office/officeart/2005/8/layout/hierarchy3"/>
    <dgm:cxn modelId="{8C992919-ECD2-46A0-A599-01CFC685FF49}" type="presOf" srcId="{E9033E46-D8C2-4D90-A899-14555C2CC1BA}" destId="{C832F85B-2215-4231-AD56-45572C222006}" srcOrd="0" destOrd="0" presId="urn:microsoft.com/office/officeart/2005/8/layout/hierarchy3"/>
    <dgm:cxn modelId="{E67DA938-4628-4D98-BAD9-80879CEFE675}" type="presOf" srcId="{2802A402-0202-4B50-B5C0-1B2AEE4E3CD6}" destId="{1EED04C4-BB71-44D1-AF3C-767DF5933FA6}" srcOrd="0" destOrd="0" presId="urn:microsoft.com/office/officeart/2005/8/layout/hierarchy3"/>
    <dgm:cxn modelId="{22DEA4FA-1E5A-46CD-9527-D82E6E1BAB1C}" srcId="{F7D9735A-1155-46F0-B12F-99EB16D66D39}" destId="{D3687CD3-A39C-4CC5-92C4-6D82DAF6678C}" srcOrd="5" destOrd="0" parTransId="{4F53A020-4CF6-4405-8736-C46132487EA7}" sibTransId="{B8E9E577-F1A1-49A1-A404-ECCCDAC7645B}"/>
    <dgm:cxn modelId="{AC0C3BA1-9673-47B1-A811-148B308EDF9B}" type="presOf" srcId="{7480FD19-6E5E-4B47-920C-458425075699}" destId="{65CE3158-CC02-4575-A29B-B32990C2F7A3}" srcOrd="0" destOrd="0" presId="urn:microsoft.com/office/officeart/2005/8/layout/hierarchy3"/>
    <dgm:cxn modelId="{8832CA4F-3D4A-4436-99A5-34A9DF2358E7}" srcId="{7480FD19-6E5E-4B47-920C-458425075699}" destId="{E9033E46-D8C2-4D90-A899-14555C2CC1BA}" srcOrd="2" destOrd="0" parTransId="{0E6E0305-7F4C-4FE2-ACCB-F81E5AEDFFFB}" sibTransId="{C82FC1E6-CB63-48DA-A394-2DC208BD26A5}"/>
    <dgm:cxn modelId="{C0B37189-98CE-4E40-B89F-5E154D1B8DAE}" type="presOf" srcId="{B17097A7-F9BF-428D-96F7-14B71A7BAFED}" destId="{9A898D39-C1CB-42E9-913F-671B5D74277F}" srcOrd="0" destOrd="0" presId="urn:microsoft.com/office/officeart/2005/8/layout/hierarchy3"/>
    <dgm:cxn modelId="{18919E80-E1F9-4F28-BD92-492B336D178F}" type="presOf" srcId="{838D93E2-D697-4B7A-832B-D0717168ED07}" destId="{ADB07620-5267-4190-A7D3-95782B3A1E5C}" srcOrd="0" destOrd="0" presId="urn:microsoft.com/office/officeart/2005/8/layout/hierarchy3"/>
    <dgm:cxn modelId="{043269A0-9A58-40F1-8A0A-2CE1C07A5BA4}" srcId="{2802A402-0202-4B50-B5C0-1B2AEE4E3CD6}" destId="{A92118B4-2EC4-4D6A-BEF9-D532EC1CA00D}" srcOrd="3" destOrd="0" parTransId="{84515750-1301-4DE7-8921-252EB6C5D3B9}" sibTransId="{9469B256-E617-4AB6-94DD-F8B163DBEAF7}"/>
    <dgm:cxn modelId="{784EA1F0-7F7E-46FA-A7BB-6AB55FD3946B}" srcId="{F7D9735A-1155-46F0-B12F-99EB16D66D39}" destId="{60351EA0-5CBE-4A19-B9B5-67A13A374452}" srcOrd="0" destOrd="0" parTransId="{B17097A7-F9BF-428D-96F7-14B71A7BAFED}" sibTransId="{96682F67-4511-457E-BDD5-455ED15E8CD4}"/>
    <dgm:cxn modelId="{3AFDB281-CA73-46C0-BE06-1C677CE5C3CE}" type="presOf" srcId="{40ECEBE3-1B75-4D01-A182-F1C5B57EE9CA}" destId="{7A7F1AF9-C68F-4168-AC08-C563802910F6}" srcOrd="0" destOrd="0" presId="urn:microsoft.com/office/officeart/2005/8/layout/hierarchy3"/>
    <dgm:cxn modelId="{06BCF0B3-0E0B-4A17-8429-2C84B4827C94}" srcId="{F7D9735A-1155-46F0-B12F-99EB16D66D39}" destId="{CFD46D6A-78A0-43B6-918D-A62C2D84C3E2}" srcOrd="2" destOrd="0" parTransId="{4EF0985E-7D23-42E6-BA6C-61767CC3A002}" sibTransId="{BE11513A-D538-4048-8FCA-18270230554F}"/>
    <dgm:cxn modelId="{55BF9CB7-D3CE-4202-BF0C-C05DD95E1D02}" type="presOf" srcId="{C4D0745C-7751-4DC4-B888-68984ABD5768}" destId="{D76093D0-D6FC-496B-8367-4C745C0F8CC4}" srcOrd="0" destOrd="0" presId="urn:microsoft.com/office/officeart/2005/8/layout/hierarchy3"/>
    <dgm:cxn modelId="{65A952E6-457C-47CC-A173-977A3D9E57B3}" type="presOf" srcId="{CBAC27EF-72D1-4339-93AB-883B54352F82}" destId="{429DCEAD-8D38-454A-8F98-FB2ACDDFB2F8}" srcOrd="0" destOrd="0" presId="urn:microsoft.com/office/officeart/2005/8/layout/hierarchy3"/>
    <dgm:cxn modelId="{C010FC68-D449-4FA2-ADD0-14A5C3760E4E}" srcId="{F7D9735A-1155-46F0-B12F-99EB16D66D39}" destId="{678269A3-9978-4D07-A604-1FB3CB9AAB7E}" srcOrd="4" destOrd="0" parTransId="{275B88EF-F4C7-4DDD-9B0D-A2E8FFF66257}" sibTransId="{7B8D8457-46AD-4AA4-A9C1-A04CF6C9928C}"/>
    <dgm:cxn modelId="{DA1AEAA0-47E3-4298-BBE4-629A8A984AD9}" srcId="{7480FD19-6E5E-4B47-920C-458425075699}" destId="{87EEDBC8-651F-4799-8434-0869DC0706C6}" srcOrd="0" destOrd="0" parTransId="{A94A4241-7A6A-4C15-BE03-A96EFAC25528}" sibTransId="{25F89ECD-0E08-4D52-BFA3-A5ABEBD3760E}"/>
    <dgm:cxn modelId="{487ACF53-307E-4275-88B9-2BC19109BC2A}" type="presOf" srcId="{E1C8BFF3-D6E1-4B39-B6FA-D002AB54DCE4}" destId="{0F6AFCF2-8BA5-4CB9-8A92-6D79654AFB1A}" srcOrd="0" destOrd="0" presId="urn:microsoft.com/office/officeart/2005/8/layout/hierarchy3"/>
    <dgm:cxn modelId="{0808A9DB-D2CC-4E62-A53A-ED03DE7B5C1B}" type="presOf" srcId="{F1617FE3-4B60-4F1F-B108-7EED0344BE47}" destId="{A1A14FB0-EF8D-48BA-968F-3B04E7427C75}" srcOrd="0" destOrd="0" presId="urn:microsoft.com/office/officeart/2005/8/layout/hierarchy3"/>
    <dgm:cxn modelId="{37401E09-783C-40DC-AD0B-E063B137BB50}" type="presOf" srcId="{A92118B4-2EC4-4D6A-BEF9-D532EC1CA00D}" destId="{582B9F5B-B726-4EB2-97B6-3E292824338D}" srcOrd="0" destOrd="0" presId="urn:microsoft.com/office/officeart/2005/8/layout/hierarchy3"/>
    <dgm:cxn modelId="{3EA51982-9C9A-47E7-8093-DDBCD728E723}" type="presOf" srcId="{6419B8DA-8956-4313-925C-DE61BD035D96}" destId="{A5BDBA53-840F-4841-A37A-E1EFB3765A69}" srcOrd="0" destOrd="0" presId="urn:microsoft.com/office/officeart/2005/8/layout/hierarchy3"/>
    <dgm:cxn modelId="{4DD5E3AF-31CD-4257-896F-6630717738DF}" type="presOf" srcId="{925F3B40-B59B-4DF1-9E3C-5A955195E032}" destId="{3FCF1031-884A-4746-AC3F-3A77698A2345}" srcOrd="0" destOrd="0" presId="urn:microsoft.com/office/officeart/2005/8/layout/hierarchy3"/>
    <dgm:cxn modelId="{DA0B1928-55E0-4A35-8673-D54D1A8BDA92}" type="presOf" srcId="{D7FAC351-C2EE-4271-91F3-EEC69136E90D}" destId="{E6F1E7BD-7AD0-44EA-8879-903206D9D9AC}" srcOrd="0" destOrd="0" presId="urn:microsoft.com/office/officeart/2005/8/layout/hierarchy3"/>
    <dgm:cxn modelId="{62C8EA34-ABE9-4B71-BAC3-17C1C27FD894}" type="presParOf" srcId="{1EED04C4-BB71-44D1-AF3C-767DF5933FA6}" destId="{FF5CAA02-B452-4657-9230-B86525BE1803}" srcOrd="0" destOrd="0" presId="urn:microsoft.com/office/officeart/2005/8/layout/hierarchy3"/>
    <dgm:cxn modelId="{C4A72EDF-9D04-4A73-BFB4-977B33E43837}" type="presParOf" srcId="{FF5CAA02-B452-4657-9230-B86525BE1803}" destId="{A99CB22C-F1FE-4641-A582-4AB208C40E29}" srcOrd="0" destOrd="0" presId="urn:microsoft.com/office/officeart/2005/8/layout/hierarchy3"/>
    <dgm:cxn modelId="{5E183D3A-82AB-4795-9EAB-C8C2BAAB1A49}" type="presParOf" srcId="{A99CB22C-F1FE-4641-A582-4AB208C40E29}" destId="{E6F1E7BD-7AD0-44EA-8879-903206D9D9AC}" srcOrd="0" destOrd="0" presId="urn:microsoft.com/office/officeart/2005/8/layout/hierarchy3"/>
    <dgm:cxn modelId="{1E597B4C-C17E-46A1-8BED-2A3409E6C6B6}" type="presParOf" srcId="{A99CB22C-F1FE-4641-A582-4AB208C40E29}" destId="{4BE20C77-A24E-4371-A1CE-7696A4E9D2A1}" srcOrd="1" destOrd="0" presId="urn:microsoft.com/office/officeart/2005/8/layout/hierarchy3"/>
    <dgm:cxn modelId="{C995D9FA-7F0F-4FED-BCDA-B638FC11F534}" type="presParOf" srcId="{FF5CAA02-B452-4657-9230-B86525BE1803}" destId="{8E17A54B-BA20-4E1D-9761-0F8FFFC6AF2E}" srcOrd="1" destOrd="0" presId="urn:microsoft.com/office/officeart/2005/8/layout/hierarchy3"/>
    <dgm:cxn modelId="{044EEDDE-F723-4C38-830C-AF54257636C5}" type="presParOf" srcId="{8E17A54B-BA20-4E1D-9761-0F8FFFC6AF2E}" destId="{1C4E6963-36F3-44DA-AC17-6E3A8310CA8D}" srcOrd="0" destOrd="0" presId="urn:microsoft.com/office/officeart/2005/8/layout/hierarchy3"/>
    <dgm:cxn modelId="{AA987CF3-0D4E-4589-B4BC-D9E4D2BDA61F}" type="presParOf" srcId="{8E17A54B-BA20-4E1D-9761-0F8FFFC6AF2E}" destId="{A1A14FB0-EF8D-48BA-968F-3B04E7427C75}" srcOrd="1" destOrd="0" presId="urn:microsoft.com/office/officeart/2005/8/layout/hierarchy3"/>
    <dgm:cxn modelId="{0A68E75E-E6E3-47F4-BE6B-EFCCB7056135}" type="presParOf" srcId="{8E17A54B-BA20-4E1D-9761-0F8FFFC6AF2E}" destId="{3FCF1031-884A-4746-AC3F-3A77698A2345}" srcOrd="2" destOrd="0" presId="urn:microsoft.com/office/officeart/2005/8/layout/hierarchy3"/>
    <dgm:cxn modelId="{8F7D85A9-452C-4253-9C8D-265642A89CCB}" type="presParOf" srcId="{8E17A54B-BA20-4E1D-9761-0F8FFFC6AF2E}" destId="{A341369A-156A-44F4-8F76-A6F3539A651E}" srcOrd="3" destOrd="0" presId="urn:microsoft.com/office/officeart/2005/8/layout/hierarchy3"/>
    <dgm:cxn modelId="{0E6D74F0-DCF4-402C-B6AE-1A5D5A5EE405}" type="presParOf" srcId="{8E17A54B-BA20-4E1D-9761-0F8FFFC6AF2E}" destId="{ADB07620-5267-4190-A7D3-95782B3A1E5C}" srcOrd="4" destOrd="0" presId="urn:microsoft.com/office/officeart/2005/8/layout/hierarchy3"/>
    <dgm:cxn modelId="{50228922-F1D1-4452-AD13-F7137C4C822C}" type="presParOf" srcId="{8E17A54B-BA20-4E1D-9761-0F8FFFC6AF2E}" destId="{84EC3D59-1B6A-4951-A0B3-E38A8657792C}" srcOrd="5" destOrd="0" presId="urn:microsoft.com/office/officeart/2005/8/layout/hierarchy3"/>
    <dgm:cxn modelId="{37A9C5A2-97BE-484C-B313-D2865EEA4B82}" type="presParOf" srcId="{8E17A54B-BA20-4E1D-9761-0F8FFFC6AF2E}" destId="{2D977F28-C361-4CBC-925B-9645A100054B}" srcOrd="6" destOrd="0" presId="urn:microsoft.com/office/officeart/2005/8/layout/hierarchy3"/>
    <dgm:cxn modelId="{244AF75E-EA6A-4998-9CC0-21F4766EE9E8}" type="presParOf" srcId="{8E17A54B-BA20-4E1D-9761-0F8FFFC6AF2E}" destId="{7B19ED6F-0BC2-4690-84E0-311BE8CE116F}" srcOrd="7" destOrd="0" presId="urn:microsoft.com/office/officeart/2005/8/layout/hierarchy3"/>
    <dgm:cxn modelId="{8DF1DA6F-1BB4-4888-925F-C6B8C750B3DF}" type="presParOf" srcId="{8E17A54B-BA20-4E1D-9761-0F8FFFC6AF2E}" destId="{307BE675-4C21-4548-8DB5-601E1FF70CC9}" srcOrd="8" destOrd="0" presId="urn:microsoft.com/office/officeart/2005/8/layout/hierarchy3"/>
    <dgm:cxn modelId="{A52AD8FB-7E6B-4661-B8FC-368685EE256B}" type="presParOf" srcId="{8E17A54B-BA20-4E1D-9761-0F8FFFC6AF2E}" destId="{0F6AFCF2-8BA5-4CB9-8A92-6D79654AFB1A}" srcOrd="9" destOrd="0" presId="urn:microsoft.com/office/officeart/2005/8/layout/hierarchy3"/>
    <dgm:cxn modelId="{22012F9A-BB87-4DA9-99C0-BC0874100EA7}" type="presParOf" srcId="{8E17A54B-BA20-4E1D-9761-0F8FFFC6AF2E}" destId="{7A7F1AF9-C68F-4168-AC08-C563802910F6}" srcOrd="10" destOrd="0" presId="urn:microsoft.com/office/officeart/2005/8/layout/hierarchy3"/>
    <dgm:cxn modelId="{CD8E04ED-32BB-44C2-AC0E-2B6952909E82}" type="presParOf" srcId="{8E17A54B-BA20-4E1D-9761-0F8FFFC6AF2E}" destId="{A5BDBA53-840F-4841-A37A-E1EFB3765A69}" srcOrd="11" destOrd="0" presId="urn:microsoft.com/office/officeart/2005/8/layout/hierarchy3"/>
    <dgm:cxn modelId="{99A3ADB1-E597-4F9A-ABA2-95F2D4EFFC9D}" type="presParOf" srcId="{8E17A54B-BA20-4E1D-9761-0F8FFFC6AF2E}" destId="{429DCEAD-8D38-454A-8F98-FB2ACDDFB2F8}" srcOrd="12" destOrd="0" presId="urn:microsoft.com/office/officeart/2005/8/layout/hierarchy3"/>
    <dgm:cxn modelId="{02B3C1C6-29C4-47A9-A4D2-90816E93B647}" type="presParOf" srcId="{8E17A54B-BA20-4E1D-9761-0F8FFFC6AF2E}" destId="{E488A474-B425-4358-A4A3-5078FD497803}" srcOrd="13" destOrd="0" presId="urn:microsoft.com/office/officeart/2005/8/layout/hierarchy3"/>
    <dgm:cxn modelId="{A95B2F6D-4A42-4E29-B679-961033A51298}" type="presParOf" srcId="{1EED04C4-BB71-44D1-AF3C-767DF5933FA6}" destId="{F4F486E1-0427-48AA-A525-E92E6DB58620}" srcOrd="1" destOrd="0" presId="urn:microsoft.com/office/officeart/2005/8/layout/hierarchy3"/>
    <dgm:cxn modelId="{21EF0EFD-8EE6-4ADB-9794-6675AED7D0D3}" type="presParOf" srcId="{F4F486E1-0427-48AA-A525-E92E6DB58620}" destId="{D76930E5-2BF0-4915-BD10-B0BF52069681}" srcOrd="0" destOrd="0" presId="urn:microsoft.com/office/officeart/2005/8/layout/hierarchy3"/>
    <dgm:cxn modelId="{4ABAF43B-7AE9-4806-9F27-FBC824A10EFC}" type="presParOf" srcId="{D76930E5-2BF0-4915-BD10-B0BF52069681}" destId="{65CE3158-CC02-4575-A29B-B32990C2F7A3}" srcOrd="0" destOrd="0" presId="urn:microsoft.com/office/officeart/2005/8/layout/hierarchy3"/>
    <dgm:cxn modelId="{9D31F7FF-F06C-4D56-ABC7-D116DCDD91A7}" type="presParOf" srcId="{D76930E5-2BF0-4915-BD10-B0BF52069681}" destId="{C7BA4387-0D21-4C45-8050-E95C39449050}" srcOrd="1" destOrd="0" presId="urn:microsoft.com/office/officeart/2005/8/layout/hierarchy3"/>
    <dgm:cxn modelId="{DD9C88A3-009A-4F9A-AC7F-8AC49FD3CD3C}" type="presParOf" srcId="{F4F486E1-0427-48AA-A525-E92E6DB58620}" destId="{ECC2BBA0-4F35-4BA1-999D-CC4C37169C32}" srcOrd="1" destOrd="0" presId="urn:microsoft.com/office/officeart/2005/8/layout/hierarchy3"/>
    <dgm:cxn modelId="{556532DC-760C-42E0-AA09-4FD5C416C2BD}" type="presParOf" srcId="{ECC2BBA0-4F35-4BA1-999D-CC4C37169C32}" destId="{1C264A52-C3FA-4F07-B969-DC2A83A89916}" srcOrd="0" destOrd="0" presId="urn:microsoft.com/office/officeart/2005/8/layout/hierarchy3"/>
    <dgm:cxn modelId="{1A231CD3-093A-40B2-8EF1-9F1C1B5E932B}" type="presParOf" srcId="{ECC2BBA0-4F35-4BA1-999D-CC4C37169C32}" destId="{BF5C1544-3D26-4E94-B151-A4AF27E39B33}" srcOrd="1" destOrd="0" presId="urn:microsoft.com/office/officeart/2005/8/layout/hierarchy3"/>
    <dgm:cxn modelId="{F386998D-00A7-42ED-B543-EBC7E55649CF}" type="presParOf" srcId="{ECC2BBA0-4F35-4BA1-999D-CC4C37169C32}" destId="{618765F2-601F-4C0F-BE84-CA99B86E8556}" srcOrd="2" destOrd="0" presId="urn:microsoft.com/office/officeart/2005/8/layout/hierarchy3"/>
    <dgm:cxn modelId="{F805EE1E-6BF7-4378-975F-AA4BEEC5F611}" type="presParOf" srcId="{ECC2BBA0-4F35-4BA1-999D-CC4C37169C32}" destId="{69C3D5FA-B270-44A2-8636-4623DB17F7A6}" srcOrd="3" destOrd="0" presId="urn:microsoft.com/office/officeart/2005/8/layout/hierarchy3"/>
    <dgm:cxn modelId="{B2F91037-B948-4141-A57E-816E5B7CB90E}" type="presParOf" srcId="{ECC2BBA0-4F35-4BA1-999D-CC4C37169C32}" destId="{D3715DD4-34A7-4930-9F83-E1690C686069}" srcOrd="4" destOrd="0" presId="urn:microsoft.com/office/officeart/2005/8/layout/hierarchy3"/>
    <dgm:cxn modelId="{6C78D956-2992-4C34-AFB6-E79BFD884B27}" type="presParOf" srcId="{ECC2BBA0-4F35-4BA1-999D-CC4C37169C32}" destId="{C832F85B-2215-4231-AD56-45572C222006}" srcOrd="5" destOrd="0" presId="urn:microsoft.com/office/officeart/2005/8/layout/hierarchy3"/>
    <dgm:cxn modelId="{F9DB5CF1-181C-4445-85C7-BE5D92694EC9}" type="presParOf" srcId="{ECC2BBA0-4F35-4BA1-999D-CC4C37169C32}" destId="{4CB18B4E-93D3-4385-BEB1-3A49BC141EAD}" srcOrd="6" destOrd="0" presId="urn:microsoft.com/office/officeart/2005/8/layout/hierarchy3"/>
    <dgm:cxn modelId="{DAD2E8C4-A22B-44B5-9D96-CD5CC062B3EA}" type="presParOf" srcId="{ECC2BBA0-4F35-4BA1-999D-CC4C37169C32}" destId="{316C77E6-47D5-4DD0-8754-F33F53D02D98}" srcOrd="7" destOrd="0" presId="urn:microsoft.com/office/officeart/2005/8/layout/hierarchy3"/>
    <dgm:cxn modelId="{C022B838-F7B1-4DF8-986C-27C6421DFE7B}" type="presParOf" srcId="{1EED04C4-BB71-44D1-AF3C-767DF5933FA6}" destId="{FF6B8B76-2CCA-4D7E-ACF9-4E85D0B7EFAB}" srcOrd="2" destOrd="0" presId="urn:microsoft.com/office/officeart/2005/8/layout/hierarchy3"/>
    <dgm:cxn modelId="{AF3A1261-B6F1-4DE1-B684-918828966839}" type="presParOf" srcId="{FF6B8B76-2CCA-4D7E-ACF9-4E85D0B7EFAB}" destId="{AAEF0C86-13AE-4602-A907-83BAA713CC44}" srcOrd="0" destOrd="0" presId="urn:microsoft.com/office/officeart/2005/8/layout/hierarchy3"/>
    <dgm:cxn modelId="{3F99EEC4-EB31-49BE-B201-ACE7EC4309C8}" type="presParOf" srcId="{AAEF0C86-13AE-4602-A907-83BAA713CC44}" destId="{7C586B0B-AA84-45A6-8167-BD7AB0C80DCC}" srcOrd="0" destOrd="0" presId="urn:microsoft.com/office/officeart/2005/8/layout/hierarchy3"/>
    <dgm:cxn modelId="{013A48D6-C465-4AE5-A202-79B7C0397991}" type="presParOf" srcId="{AAEF0C86-13AE-4602-A907-83BAA713CC44}" destId="{6ED03E56-A80B-4934-8803-3BAD73D262CB}" srcOrd="1" destOrd="0" presId="urn:microsoft.com/office/officeart/2005/8/layout/hierarchy3"/>
    <dgm:cxn modelId="{DE25E7E6-1D0D-4614-83EE-31E21B15B387}" type="presParOf" srcId="{FF6B8B76-2CCA-4D7E-ACF9-4E85D0B7EFAB}" destId="{A02137A8-8ED5-407D-98EB-25262F05C8E1}" srcOrd="1" destOrd="0" presId="urn:microsoft.com/office/officeart/2005/8/layout/hierarchy3"/>
    <dgm:cxn modelId="{1FB73B3E-4092-4A59-BCC7-A02C859EF352}" type="presParOf" srcId="{A02137A8-8ED5-407D-98EB-25262F05C8E1}" destId="{9A898D39-C1CB-42E9-913F-671B5D74277F}" srcOrd="0" destOrd="0" presId="urn:microsoft.com/office/officeart/2005/8/layout/hierarchy3"/>
    <dgm:cxn modelId="{200CE414-23E7-4235-9698-61B35A9E80B8}" type="presParOf" srcId="{A02137A8-8ED5-407D-98EB-25262F05C8E1}" destId="{135435B7-29C6-4ACF-B9E0-708E5C2B04C0}" srcOrd="1" destOrd="0" presId="urn:microsoft.com/office/officeart/2005/8/layout/hierarchy3"/>
    <dgm:cxn modelId="{20B70A9F-C7AB-40B7-8043-3FB177D7AE4A}" type="presParOf" srcId="{A02137A8-8ED5-407D-98EB-25262F05C8E1}" destId="{DB3204E1-8B76-4B46-BB19-AD311C136D05}" srcOrd="2" destOrd="0" presId="urn:microsoft.com/office/officeart/2005/8/layout/hierarchy3"/>
    <dgm:cxn modelId="{DD9995AF-56B2-4694-A0DF-B13305778D4B}" type="presParOf" srcId="{A02137A8-8ED5-407D-98EB-25262F05C8E1}" destId="{6F99EF95-F21E-41C9-AF55-2E6067D9CA23}" srcOrd="3" destOrd="0" presId="urn:microsoft.com/office/officeart/2005/8/layout/hierarchy3"/>
    <dgm:cxn modelId="{5895851F-C18A-4D8B-932F-DA3A61D24FC4}" type="presParOf" srcId="{A02137A8-8ED5-407D-98EB-25262F05C8E1}" destId="{69F95760-9E12-46C7-BBDD-00216BA06E66}" srcOrd="4" destOrd="0" presId="urn:microsoft.com/office/officeart/2005/8/layout/hierarchy3"/>
    <dgm:cxn modelId="{8DF526A4-53F2-4831-ACAF-1A85CB6B67B9}" type="presParOf" srcId="{A02137A8-8ED5-407D-98EB-25262F05C8E1}" destId="{B7CF0144-A909-444D-9134-B54C2DE7F9A6}" srcOrd="5" destOrd="0" presId="urn:microsoft.com/office/officeart/2005/8/layout/hierarchy3"/>
    <dgm:cxn modelId="{C0DCBF31-380A-46F4-9101-75C856B1EE88}" type="presParOf" srcId="{A02137A8-8ED5-407D-98EB-25262F05C8E1}" destId="{BB23D282-213D-4DB5-8BBE-A854DA77B87E}" srcOrd="6" destOrd="0" presId="urn:microsoft.com/office/officeart/2005/8/layout/hierarchy3"/>
    <dgm:cxn modelId="{111F320C-3589-4384-8C07-F34F016BDC23}" type="presParOf" srcId="{A02137A8-8ED5-407D-98EB-25262F05C8E1}" destId="{6CAE4100-2D9D-46D8-95A7-C69802C35583}" srcOrd="7" destOrd="0" presId="urn:microsoft.com/office/officeart/2005/8/layout/hierarchy3"/>
    <dgm:cxn modelId="{C39101C9-59A3-466A-826F-D023766284EA}" type="presParOf" srcId="{A02137A8-8ED5-407D-98EB-25262F05C8E1}" destId="{5E9A3674-615C-4D58-B748-AD95D2FC6616}" srcOrd="8" destOrd="0" presId="urn:microsoft.com/office/officeart/2005/8/layout/hierarchy3"/>
    <dgm:cxn modelId="{F5A1C086-4A40-40E1-A515-F2546D763F72}" type="presParOf" srcId="{A02137A8-8ED5-407D-98EB-25262F05C8E1}" destId="{06FEC89D-6030-4C41-A2FD-ACA08C23DB0C}" srcOrd="9" destOrd="0" presId="urn:microsoft.com/office/officeart/2005/8/layout/hierarchy3"/>
    <dgm:cxn modelId="{16DE0DE4-EBDF-42A9-83E1-D18E98FD8013}" type="presParOf" srcId="{A02137A8-8ED5-407D-98EB-25262F05C8E1}" destId="{75046D82-2529-483B-BA60-249A14ACCD29}" srcOrd="10" destOrd="0" presId="urn:microsoft.com/office/officeart/2005/8/layout/hierarchy3"/>
    <dgm:cxn modelId="{1BB5D4E4-A8C8-4BAA-95F9-0370D4700B5D}" type="presParOf" srcId="{A02137A8-8ED5-407D-98EB-25262F05C8E1}" destId="{415E3137-B636-496C-8AE4-49ADF8096202}" srcOrd="11" destOrd="0" presId="urn:microsoft.com/office/officeart/2005/8/layout/hierarchy3"/>
    <dgm:cxn modelId="{134A2DEB-0CE0-4779-85B9-6ECAE5307AAD}" type="presParOf" srcId="{A02137A8-8ED5-407D-98EB-25262F05C8E1}" destId="{858B7FE6-EAF4-44D2-8B50-CD2636FC591F}" srcOrd="12" destOrd="0" presId="urn:microsoft.com/office/officeart/2005/8/layout/hierarchy3"/>
    <dgm:cxn modelId="{F77FDD18-945D-4488-94A0-B0D9E0FF4117}" type="presParOf" srcId="{A02137A8-8ED5-407D-98EB-25262F05C8E1}" destId="{D76093D0-D6FC-496B-8367-4C745C0F8CC4}" srcOrd="13" destOrd="0" presId="urn:microsoft.com/office/officeart/2005/8/layout/hierarchy3"/>
    <dgm:cxn modelId="{EE669642-B13E-4C04-B4A5-69353819BF1A}" type="presParOf" srcId="{1EED04C4-BB71-44D1-AF3C-767DF5933FA6}" destId="{7AE68204-CED1-40BF-B8E6-A5E80BEB9034}" srcOrd="3" destOrd="0" presId="urn:microsoft.com/office/officeart/2005/8/layout/hierarchy3"/>
    <dgm:cxn modelId="{DD2B090C-278F-4200-878A-6C96FDA28205}" type="presParOf" srcId="{7AE68204-CED1-40BF-B8E6-A5E80BEB9034}" destId="{6786C0DC-F449-499F-9E33-9457A24B69E9}" srcOrd="0" destOrd="0" presId="urn:microsoft.com/office/officeart/2005/8/layout/hierarchy3"/>
    <dgm:cxn modelId="{5B70C4D3-7C1D-4EE8-8C41-7D32A5B1BA08}" type="presParOf" srcId="{6786C0DC-F449-499F-9E33-9457A24B69E9}" destId="{582B9F5B-B726-4EB2-97B6-3E292824338D}" srcOrd="0" destOrd="0" presId="urn:microsoft.com/office/officeart/2005/8/layout/hierarchy3"/>
    <dgm:cxn modelId="{B4692502-3548-430C-8AD6-BB94BFD8EDB9}" type="presParOf" srcId="{6786C0DC-F449-499F-9E33-9457A24B69E9}" destId="{626F0191-DC33-43D5-8DE8-30E4188AEE0D}" srcOrd="1" destOrd="0" presId="urn:microsoft.com/office/officeart/2005/8/layout/hierarchy3"/>
    <dgm:cxn modelId="{6D048B25-AFD0-49B4-A4BD-8CC07558C5B4}" type="presParOf" srcId="{7AE68204-CED1-40BF-B8E6-A5E80BEB9034}" destId="{DE4F22AE-D9FE-445D-9304-C79CA7526E6D}" srcOrd="1" destOrd="0" presId="urn:microsoft.com/office/officeart/2005/8/layout/hierarchy3"/>
    <dgm:cxn modelId="{F7FF4E69-4D43-45D7-9007-84F63DD27BED}" type="presParOf" srcId="{DE4F22AE-D9FE-445D-9304-C79CA7526E6D}" destId="{4013CE41-7D86-420F-9B6D-4ABF2970F3AE}" srcOrd="0" destOrd="0" presId="urn:microsoft.com/office/officeart/2005/8/layout/hierarchy3"/>
    <dgm:cxn modelId="{DCF60145-E744-4AB2-A24E-8B498F3CA9CA}" type="presParOf" srcId="{DE4F22AE-D9FE-445D-9304-C79CA7526E6D}" destId="{F51A47D8-D69E-4680-8BA0-0C17D67AC914}" srcOrd="1" destOrd="0" presId="urn:microsoft.com/office/officeart/2005/8/layout/hierarchy3"/>
    <dgm:cxn modelId="{BC4724E5-8FA0-4D09-9AA0-5E085E08962C}" type="presParOf" srcId="{DE4F22AE-D9FE-445D-9304-C79CA7526E6D}" destId="{6B343988-37C4-4621-9694-6B26DC6A7653}" srcOrd="2" destOrd="0" presId="urn:microsoft.com/office/officeart/2005/8/layout/hierarchy3"/>
    <dgm:cxn modelId="{7BF52AE1-2C19-4A5C-A3B5-E06AC8E58E5D}" type="presParOf" srcId="{DE4F22AE-D9FE-445D-9304-C79CA7526E6D}" destId="{A484F3E8-E805-48EB-91A5-1216BAE5E7C2}" srcOrd="3" destOrd="0" presId="urn:microsoft.com/office/officeart/2005/8/layout/hierarchy3"/>
    <dgm:cxn modelId="{8CC62E25-C10E-4D07-9555-AEED60B4A161}" type="presParOf" srcId="{DE4F22AE-D9FE-445D-9304-C79CA7526E6D}" destId="{81ADE090-7382-478C-B3C6-D7957C2D1480}" srcOrd="4" destOrd="0" presId="urn:microsoft.com/office/officeart/2005/8/layout/hierarchy3"/>
    <dgm:cxn modelId="{57AA6EE9-9C62-4DDD-B9A0-08DCD1BF12BB}" type="presParOf" srcId="{DE4F22AE-D9FE-445D-9304-C79CA7526E6D}" destId="{2305C399-2AEF-47A7-9E8E-EF82F026A519}" srcOrd="5" destOrd="0" presId="urn:microsoft.com/office/officeart/2005/8/layout/hierarchy3"/>
    <dgm:cxn modelId="{515C14DF-46D8-4F1C-9F66-2F0A9B56D45B}" type="presParOf" srcId="{DE4F22AE-D9FE-445D-9304-C79CA7526E6D}" destId="{797B51ED-0F36-4400-B944-460243FC3FA3}" srcOrd="6" destOrd="0" presId="urn:microsoft.com/office/officeart/2005/8/layout/hierarchy3"/>
    <dgm:cxn modelId="{F9CD4778-E9A0-4330-BBFC-906AD2558B5B}" type="presParOf" srcId="{DE4F22AE-D9FE-445D-9304-C79CA7526E6D}" destId="{53664EE3-64E5-4F3A-A257-D166666305E9}"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C6B3CC-F712-4EB0-9232-BDFA651B0E2C}" type="doc">
      <dgm:prSet loTypeId="urn:microsoft.com/office/officeart/2005/8/layout/chevronAccent+Icon" loCatId="process" qsTypeId="urn:microsoft.com/office/officeart/2005/8/quickstyle/simple1" qsCatId="simple" csTypeId="urn:microsoft.com/office/officeart/2005/8/colors/accent0_2" csCatId="mainScheme" phldr="1"/>
      <dgm:spPr/>
    </dgm:pt>
    <dgm:pt modelId="{C7D89B20-647A-4937-9A0E-4F44943CC666}">
      <dgm:prSet phldrT="[Text]"/>
      <dgm:spPr/>
      <dgm:t>
        <a:bodyPr/>
        <a:lstStyle/>
        <a:p>
          <a:r>
            <a:rPr lang="en-US" dirty="0" smtClean="0">
              <a:solidFill>
                <a:schemeClr val="tx1"/>
              </a:solidFill>
            </a:rPr>
            <a:t>Use of credit</a:t>
          </a:r>
          <a:endParaRPr lang="en-US" dirty="0">
            <a:solidFill>
              <a:schemeClr val="tx1"/>
            </a:solidFill>
          </a:endParaRPr>
        </a:p>
      </dgm:t>
    </dgm:pt>
    <dgm:pt modelId="{BB0F17D9-AA2A-4B1F-A579-2A2C3E2A1EB7}" type="parTrans" cxnId="{726172E3-3E58-4FD4-8E67-23C6000E52B6}">
      <dgm:prSet/>
      <dgm:spPr/>
      <dgm:t>
        <a:bodyPr/>
        <a:lstStyle/>
        <a:p>
          <a:endParaRPr lang="en-US"/>
        </a:p>
      </dgm:t>
    </dgm:pt>
    <dgm:pt modelId="{C26FA10E-E801-446E-AC03-655E94BFEDA1}" type="sibTrans" cxnId="{726172E3-3E58-4FD4-8E67-23C6000E52B6}">
      <dgm:prSet/>
      <dgm:spPr/>
      <dgm:t>
        <a:bodyPr/>
        <a:lstStyle/>
        <a:p>
          <a:endParaRPr lang="en-US"/>
        </a:p>
      </dgm:t>
    </dgm:pt>
    <dgm:pt modelId="{3A38CD15-BB7A-4B57-8DC2-8834CE61EA74}">
      <dgm:prSet phldrT="[Text]"/>
      <dgm:spPr/>
      <dgm:t>
        <a:bodyPr/>
        <a:lstStyle/>
        <a:p>
          <a:r>
            <a:rPr lang="en-US" dirty="0" smtClean="0">
              <a:solidFill>
                <a:schemeClr val="tx1"/>
              </a:solidFill>
            </a:rPr>
            <a:t>Creates credit history</a:t>
          </a:r>
          <a:endParaRPr lang="en-US" dirty="0">
            <a:solidFill>
              <a:schemeClr val="tx1"/>
            </a:solidFill>
          </a:endParaRPr>
        </a:p>
      </dgm:t>
    </dgm:pt>
    <dgm:pt modelId="{A77ACCD5-4B79-42A6-A9D2-F269679E6E89}" type="parTrans" cxnId="{45F34BA0-5F86-4852-B2BE-2743DC131CDF}">
      <dgm:prSet/>
      <dgm:spPr/>
      <dgm:t>
        <a:bodyPr/>
        <a:lstStyle/>
        <a:p>
          <a:endParaRPr lang="en-US"/>
        </a:p>
      </dgm:t>
    </dgm:pt>
    <dgm:pt modelId="{081682FF-AFAE-4D89-BD9A-BA6813C47687}" type="sibTrans" cxnId="{45F34BA0-5F86-4852-B2BE-2743DC131CDF}">
      <dgm:prSet/>
      <dgm:spPr/>
      <dgm:t>
        <a:bodyPr/>
        <a:lstStyle/>
        <a:p>
          <a:endParaRPr lang="en-US"/>
        </a:p>
      </dgm:t>
    </dgm:pt>
    <dgm:pt modelId="{7116FE11-70FC-498A-B20B-8798AD701B25}">
      <dgm:prSet phldrT="[Text]"/>
      <dgm:spPr/>
      <dgm:t>
        <a:bodyPr/>
        <a:lstStyle/>
        <a:p>
          <a:r>
            <a:rPr lang="en-US" dirty="0" smtClean="0">
              <a:solidFill>
                <a:schemeClr val="tx1"/>
              </a:solidFill>
            </a:rPr>
            <a:t>Compiled into credit reports</a:t>
          </a:r>
          <a:endParaRPr lang="en-US" dirty="0">
            <a:solidFill>
              <a:schemeClr val="tx1"/>
            </a:solidFill>
          </a:endParaRPr>
        </a:p>
      </dgm:t>
    </dgm:pt>
    <dgm:pt modelId="{EE35E32A-DB93-488A-96B9-E135F3049C52}" type="parTrans" cxnId="{86808E8E-A38B-4E59-9D74-9AC3CA3A02D9}">
      <dgm:prSet/>
      <dgm:spPr/>
      <dgm:t>
        <a:bodyPr/>
        <a:lstStyle/>
        <a:p>
          <a:endParaRPr lang="en-US"/>
        </a:p>
      </dgm:t>
    </dgm:pt>
    <dgm:pt modelId="{C6509175-DBC5-410E-838F-1BFAEAF87AF4}" type="sibTrans" cxnId="{86808E8E-A38B-4E59-9D74-9AC3CA3A02D9}">
      <dgm:prSet/>
      <dgm:spPr/>
      <dgm:t>
        <a:bodyPr/>
        <a:lstStyle/>
        <a:p>
          <a:endParaRPr lang="en-US"/>
        </a:p>
      </dgm:t>
    </dgm:pt>
    <dgm:pt modelId="{300746E3-C91E-42EC-96BA-B90637ED51BF}">
      <dgm:prSet phldrT="[Text]"/>
      <dgm:spPr/>
      <dgm:t>
        <a:bodyPr/>
        <a:lstStyle/>
        <a:p>
          <a:r>
            <a:rPr lang="en-US" dirty="0" smtClean="0">
              <a:solidFill>
                <a:schemeClr val="tx1"/>
              </a:solidFill>
            </a:rPr>
            <a:t>Used to calculate credit scores</a:t>
          </a:r>
          <a:endParaRPr lang="en-US" dirty="0">
            <a:solidFill>
              <a:schemeClr val="tx1"/>
            </a:solidFill>
          </a:endParaRPr>
        </a:p>
      </dgm:t>
    </dgm:pt>
    <dgm:pt modelId="{81782B8C-5306-43F5-BB5C-FD126B9B2742}" type="parTrans" cxnId="{39F2305C-49A2-40A5-B521-7ECF35E7F2B1}">
      <dgm:prSet/>
      <dgm:spPr/>
      <dgm:t>
        <a:bodyPr/>
        <a:lstStyle/>
        <a:p>
          <a:endParaRPr lang="en-US"/>
        </a:p>
      </dgm:t>
    </dgm:pt>
    <dgm:pt modelId="{A2223AFE-E6B1-4C7A-B5FC-5ADB6DD229B6}" type="sibTrans" cxnId="{39F2305C-49A2-40A5-B521-7ECF35E7F2B1}">
      <dgm:prSet/>
      <dgm:spPr/>
      <dgm:t>
        <a:bodyPr/>
        <a:lstStyle/>
        <a:p>
          <a:endParaRPr lang="en-US"/>
        </a:p>
      </dgm:t>
    </dgm:pt>
    <dgm:pt modelId="{15FC2DA4-CAE5-4694-A407-71B6C3A4A22D}" type="pres">
      <dgm:prSet presAssocID="{22C6B3CC-F712-4EB0-9232-BDFA651B0E2C}" presName="Name0" presStyleCnt="0">
        <dgm:presLayoutVars>
          <dgm:dir/>
          <dgm:resizeHandles val="exact"/>
        </dgm:presLayoutVars>
      </dgm:prSet>
      <dgm:spPr/>
    </dgm:pt>
    <dgm:pt modelId="{1618939E-6E74-40D9-AA16-1D3BA3AA1C59}" type="pres">
      <dgm:prSet presAssocID="{C7D89B20-647A-4937-9A0E-4F44943CC666}" presName="composite" presStyleCnt="0"/>
      <dgm:spPr/>
    </dgm:pt>
    <dgm:pt modelId="{654EE63D-3B1D-4279-A33C-5ADBF64AB897}" type="pres">
      <dgm:prSet presAssocID="{C7D89B20-647A-4937-9A0E-4F44943CC666}" presName="bgChev" presStyleLbl="node1" presStyleIdx="0" presStyleCnt="4"/>
      <dgm:spPr/>
    </dgm:pt>
    <dgm:pt modelId="{F57B22F5-3F85-4102-9195-06A8E994BCB1}" type="pres">
      <dgm:prSet presAssocID="{C7D89B20-647A-4937-9A0E-4F44943CC666}" presName="txNode" presStyleLbl="fgAcc1" presStyleIdx="0" presStyleCnt="4">
        <dgm:presLayoutVars>
          <dgm:bulletEnabled val="1"/>
        </dgm:presLayoutVars>
      </dgm:prSet>
      <dgm:spPr/>
      <dgm:t>
        <a:bodyPr/>
        <a:lstStyle/>
        <a:p>
          <a:endParaRPr lang="en-US"/>
        </a:p>
      </dgm:t>
    </dgm:pt>
    <dgm:pt modelId="{18ABBFC7-C49D-4B1B-8B4F-7FA851CBE327}" type="pres">
      <dgm:prSet presAssocID="{C26FA10E-E801-446E-AC03-655E94BFEDA1}" presName="compositeSpace" presStyleCnt="0"/>
      <dgm:spPr/>
    </dgm:pt>
    <dgm:pt modelId="{D496E391-8380-4D14-B457-6CDE72B593DE}" type="pres">
      <dgm:prSet presAssocID="{3A38CD15-BB7A-4B57-8DC2-8834CE61EA74}" presName="composite" presStyleCnt="0"/>
      <dgm:spPr/>
    </dgm:pt>
    <dgm:pt modelId="{BAB9A991-2E03-42F1-B94E-6313B18E6C7E}" type="pres">
      <dgm:prSet presAssocID="{3A38CD15-BB7A-4B57-8DC2-8834CE61EA74}" presName="bgChev" presStyleLbl="node1" presStyleIdx="1" presStyleCnt="4"/>
      <dgm:spPr/>
    </dgm:pt>
    <dgm:pt modelId="{D4E2B2AE-109E-46D7-B351-CB7E828F0E26}" type="pres">
      <dgm:prSet presAssocID="{3A38CD15-BB7A-4B57-8DC2-8834CE61EA74}" presName="txNode" presStyleLbl="fgAcc1" presStyleIdx="1" presStyleCnt="4">
        <dgm:presLayoutVars>
          <dgm:bulletEnabled val="1"/>
        </dgm:presLayoutVars>
      </dgm:prSet>
      <dgm:spPr/>
      <dgm:t>
        <a:bodyPr/>
        <a:lstStyle/>
        <a:p>
          <a:endParaRPr lang="en-US"/>
        </a:p>
      </dgm:t>
    </dgm:pt>
    <dgm:pt modelId="{9FA33116-9A21-4D3E-AFE7-2301EE4103D6}" type="pres">
      <dgm:prSet presAssocID="{081682FF-AFAE-4D89-BD9A-BA6813C47687}" presName="compositeSpace" presStyleCnt="0"/>
      <dgm:spPr/>
    </dgm:pt>
    <dgm:pt modelId="{9645E7C7-AEAB-4934-B9A5-035D77D8B0B6}" type="pres">
      <dgm:prSet presAssocID="{7116FE11-70FC-498A-B20B-8798AD701B25}" presName="composite" presStyleCnt="0"/>
      <dgm:spPr/>
    </dgm:pt>
    <dgm:pt modelId="{B2328DB7-F1FA-4956-BA7B-7FA57A07ABB0}" type="pres">
      <dgm:prSet presAssocID="{7116FE11-70FC-498A-B20B-8798AD701B25}" presName="bgChev" presStyleLbl="node1" presStyleIdx="2" presStyleCnt="4"/>
      <dgm:spPr/>
    </dgm:pt>
    <dgm:pt modelId="{E4666DD5-09E2-49F7-91A4-1D572943A737}" type="pres">
      <dgm:prSet presAssocID="{7116FE11-70FC-498A-B20B-8798AD701B25}" presName="txNode" presStyleLbl="fgAcc1" presStyleIdx="2" presStyleCnt="4">
        <dgm:presLayoutVars>
          <dgm:bulletEnabled val="1"/>
        </dgm:presLayoutVars>
      </dgm:prSet>
      <dgm:spPr/>
      <dgm:t>
        <a:bodyPr/>
        <a:lstStyle/>
        <a:p>
          <a:endParaRPr lang="en-US"/>
        </a:p>
      </dgm:t>
    </dgm:pt>
    <dgm:pt modelId="{801AE56B-E166-4978-9BDD-822C065E2676}" type="pres">
      <dgm:prSet presAssocID="{C6509175-DBC5-410E-838F-1BFAEAF87AF4}" presName="compositeSpace" presStyleCnt="0"/>
      <dgm:spPr/>
    </dgm:pt>
    <dgm:pt modelId="{40496D97-3874-43D0-B7DB-99C882A6C25B}" type="pres">
      <dgm:prSet presAssocID="{300746E3-C91E-42EC-96BA-B90637ED51BF}" presName="composite" presStyleCnt="0"/>
      <dgm:spPr/>
    </dgm:pt>
    <dgm:pt modelId="{44029AF7-1651-44F1-8805-0C823976728B}" type="pres">
      <dgm:prSet presAssocID="{300746E3-C91E-42EC-96BA-B90637ED51BF}" presName="bgChev" presStyleLbl="node1" presStyleIdx="3" presStyleCnt="4"/>
      <dgm:spPr/>
    </dgm:pt>
    <dgm:pt modelId="{159C7673-BF86-41BF-A9FA-4267AE4F1A66}" type="pres">
      <dgm:prSet presAssocID="{300746E3-C91E-42EC-96BA-B90637ED51BF}" presName="txNode" presStyleLbl="fgAcc1" presStyleIdx="3" presStyleCnt="4">
        <dgm:presLayoutVars>
          <dgm:bulletEnabled val="1"/>
        </dgm:presLayoutVars>
      </dgm:prSet>
      <dgm:spPr/>
      <dgm:t>
        <a:bodyPr/>
        <a:lstStyle/>
        <a:p>
          <a:endParaRPr lang="en-US"/>
        </a:p>
      </dgm:t>
    </dgm:pt>
  </dgm:ptLst>
  <dgm:cxnLst>
    <dgm:cxn modelId="{45F34BA0-5F86-4852-B2BE-2743DC131CDF}" srcId="{22C6B3CC-F712-4EB0-9232-BDFA651B0E2C}" destId="{3A38CD15-BB7A-4B57-8DC2-8834CE61EA74}" srcOrd="1" destOrd="0" parTransId="{A77ACCD5-4B79-42A6-A9D2-F269679E6E89}" sibTransId="{081682FF-AFAE-4D89-BD9A-BA6813C47687}"/>
    <dgm:cxn modelId="{335E8FE9-A31F-4910-9CE2-C85C8A7CF9C7}" type="presOf" srcId="{C7D89B20-647A-4937-9A0E-4F44943CC666}" destId="{F57B22F5-3F85-4102-9195-06A8E994BCB1}" srcOrd="0" destOrd="0" presId="urn:microsoft.com/office/officeart/2005/8/layout/chevronAccent+Icon"/>
    <dgm:cxn modelId="{A2BDB58D-084F-446D-B218-5EB74AC1369B}" type="presOf" srcId="{300746E3-C91E-42EC-96BA-B90637ED51BF}" destId="{159C7673-BF86-41BF-A9FA-4267AE4F1A66}" srcOrd="0" destOrd="0" presId="urn:microsoft.com/office/officeart/2005/8/layout/chevronAccent+Icon"/>
    <dgm:cxn modelId="{024F7BB5-0D04-46E5-86BB-B9505592E559}" type="presOf" srcId="{7116FE11-70FC-498A-B20B-8798AD701B25}" destId="{E4666DD5-09E2-49F7-91A4-1D572943A737}" srcOrd="0" destOrd="0" presId="urn:microsoft.com/office/officeart/2005/8/layout/chevronAccent+Icon"/>
    <dgm:cxn modelId="{458F369A-8B7F-483A-9294-7A6AE120CCA2}" type="presOf" srcId="{3A38CD15-BB7A-4B57-8DC2-8834CE61EA74}" destId="{D4E2B2AE-109E-46D7-B351-CB7E828F0E26}" srcOrd="0" destOrd="0" presId="urn:microsoft.com/office/officeart/2005/8/layout/chevronAccent+Icon"/>
    <dgm:cxn modelId="{86808E8E-A38B-4E59-9D74-9AC3CA3A02D9}" srcId="{22C6B3CC-F712-4EB0-9232-BDFA651B0E2C}" destId="{7116FE11-70FC-498A-B20B-8798AD701B25}" srcOrd="2" destOrd="0" parTransId="{EE35E32A-DB93-488A-96B9-E135F3049C52}" sibTransId="{C6509175-DBC5-410E-838F-1BFAEAF87AF4}"/>
    <dgm:cxn modelId="{726172E3-3E58-4FD4-8E67-23C6000E52B6}" srcId="{22C6B3CC-F712-4EB0-9232-BDFA651B0E2C}" destId="{C7D89B20-647A-4937-9A0E-4F44943CC666}" srcOrd="0" destOrd="0" parTransId="{BB0F17D9-AA2A-4B1F-A579-2A2C3E2A1EB7}" sibTransId="{C26FA10E-E801-446E-AC03-655E94BFEDA1}"/>
    <dgm:cxn modelId="{39F2305C-49A2-40A5-B521-7ECF35E7F2B1}" srcId="{22C6B3CC-F712-4EB0-9232-BDFA651B0E2C}" destId="{300746E3-C91E-42EC-96BA-B90637ED51BF}" srcOrd="3" destOrd="0" parTransId="{81782B8C-5306-43F5-BB5C-FD126B9B2742}" sibTransId="{A2223AFE-E6B1-4C7A-B5FC-5ADB6DD229B6}"/>
    <dgm:cxn modelId="{88A70AB4-7D4E-4F7F-B9BC-F2E328E823A4}" type="presOf" srcId="{22C6B3CC-F712-4EB0-9232-BDFA651B0E2C}" destId="{15FC2DA4-CAE5-4694-A407-71B6C3A4A22D}" srcOrd="0" destOrd="0" presId="urn:microsoft.com/office/officeart/2005/8/layout/chevronAccent+Icon"/>
    <dgm:cxn modelId="{26A59D6C-F376-4453-A194-0A60378979C7}" type="presParOf" srcId="{15FC2DA4-CAE5-4694-A407-71B6C3A4A22D}" destId="{1618939E-6E74-40D9-AA16-1D3BA3AA1C59}" srcOrd="0" destOrd="0" presId="urn:microsoft.com/office/officeart/2005/8/layout/chevronAccent+Icon"/>
    <dgm:cxn modelId="{7FE41D31-B382-4128-B216-9F6AD67CE785}" type="presParOf" srcId="{1618939E-6E74-40D9-AA16-1D3BA3AA1C59}" destId="{654EE63D-3B1D-4279-A33C-5ADBF64AB897}" srcOrd="0" destOrd="0" presId="urn:microsoft.com/office/officeart/2005/8/layout/chevronAccent+Icon"/>
    <dgm:cxn modelId="{BF0FB69B-D61A-4880-9254-2CB144CDE7FE}" type="presParOf" srcId="{1618939E-6E74-40D9-AA16-1D3BA3AA1C59}" destId="{F57B22F5-3F85-4102-9195-06A8E994BCB1}" srcOrd="1" destOrd="0" presId="urn:microsoft.com/office/officeart/2005/8/layout/chevronAccent+Icon"/>
    <dgm:cxn modelId="{4CAB517A-CD19-4734-A547-4B8A84E929EF}" type="presParOf" srcId="{15FC2DA4-CAE5-4694-A407-71B6C3A4A22D}" destId="{18ABBFC7-C49D-4B1B-8B4F-7FA851CBE327}" srcOrd="1" destOrd="0" presId="urn:microsoft.com/office/officeart/2005/8/layout/chevronAccent+Icon"/>
    <dgm:cxn modelId="{01E3F577-153A-4E38-A57F-313709C7C6A4}" type="presParOf" srcId="{15FC2DA4-CAE5-4694-A407-71B6C3A4A22D}" destId="{D496E391-8380-4D14-B457-6CDE72B593DE}" srcOrd="2" destOrd="0" presId="urn:microsoft.com/office/officeart/2005/8/layout/chevronAccent+Icon"/>
    <dgm:cxn modelId="{E70CD376-EBA6-4308-A51F-2F7088162C84}" type="presParOf" srcId="{D496E391-8380-4D14-B457-6CDE72B593DE}" destId="{BAB9A991-2E03-42F1-B94E-6313B18E6C7E}" srcOrd="0" destOrd="0" presId="urn:microsoft.com/office/officeart/2005/8/layout/chevronAccent+Icon"/>
    <dgm:cxn modelId="{FA887FDF-27C1-45D4-BB5B-96B411C215B7}" type="presParOf" srcId="{D496E391-8380-4D14-B457-6CDE72B593DE}" destId="{D4E2B2AE-109E-46D7-B351-CB7E828F0E26}" srcOrd="1" destOrd="0" presId="urn:microsoft.com/office/officeart/2005/8/layout/chevronAccent+Icon"/>
    <dgm:cxn modelId="{542345EC-0B72-4560-8ACE-A5F9C6E1A8D1}" type="presParOf" srcId="{15FC2DA4-CAE5-4694-A407-71B6C3A4A22D}" destId="{9FA33116-9A21-4D3E-AFE7-2301EE4103D6}" srcOrd="3" destOrd="0" presId="urn:microsoft.com/office/officeart/2005/8/layout/chevronAccent+Icon"/>
    <dgm:cxn modelId="{A5612BC8-94AF-44BA-8C7C-104C44320517}" type="presParOf" srcId="{15FC2DA4-CAE5-4694-A407-71B6C3A4A22D}" destId="{9645E7C7-AEAB-4934-B9A5-035D77D8B0B6}" srcOrd="4" destOrd="0" presId="urn:microsoft.com/office/officeart/2005/8/layout/chevronAccent+Icon"/>
    <dgm:cxn modelId="{FB69AC20-18CC-4386-887C-92A37F75DB8B}" type="presParOf" srcId="{9645E7C7-AEAB-4934-B9A5-035D77D8B0B6}" destId="{B2328DB7-F1FA-4956-BA7B-7FA57A07ABB0}" srcOrd="0" destOrd="0" presId="urn:microsoft.com/office/officeart/2005/8/layout/chevronAccent+Icon"/>
    <dgm:cxn modelId="{AC7DF018-59CC-4D68-BF15-296303A9D159}" type="presParOf" srcId="{9645E7C7-AEAB-4934-B9A5-035D77D8B0B6}" destId="{E4666DD5-09E2-49F7-91A4-1D572943A737}" srcOrd="1" destOrd="0" presId="urn:microsoft.com/office/officeart/2005/8/layout/chevronAccent+Icon"/>
    <dgm:cxn modelId="{411919F7-749A-4D46-B439-395CABC06C4E}" type="presParOf" srcId="{15FC2DA4-CAE5-4694-A407-71B6C3A4A22D}" destId="{801AE56B-E166-4978-9BDD-822C065E2676}" srcOrd="5" destOrd="0" presId="urn:microsoft.com/office/officeart/2005/8/layout/chevronAccent+Icon"/>
    <dgm:cxn modelId="{49BD1623-EC06-4CAE-A374-2209CE849401}" type="presParOf" srcId="{15FC2DA4-CAE5-4694-A407-71B6C3A4A22D}" destId="{40496D97-3874-43D0-B7DB-99C882A6C25B}" srcOrd="6" destOrd="0" presId="urn:microsoft.com/office/officeart/2005/8/layout/chevronAccent+Icon"/>
    <dgm:cxn modelId="{7A1F54A2-DE6B-4D1C-81B0-EC8C8F7C12CB}" type="presParOf" srcId="{40496D97-3874-43D0-B7DB-99C882A6C25B}" destId="{44029AF7-1651-44F1-8805-0C823976728B}" srcOrd="0" destOrd="0" presId="urn:microsoft.com/office/officeart/2005/8/layout/chevronAccent+Icon"/>
    <dgm:cxn modelId="{69E1E8E6-3D29-4927-A936-F90223BA860D}" type="presParOf" srcId="{40496D97-3874-43D0-B7DB-99C882A6C25B}" destId="{159C7673-BF86-41BF-A9FA-4267AE4F1A66}"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FC19D-0782-4614-AE60-F6AC009CE666}">
      <dsp:nvSpPr>
        <dsp:cNvPr id="0" name=""/>
        <dsp:cNvSpPr/>
      </dsp:nvSpPr>
      <dsp:spPr>
        <a:xfrm>
          <a:off x="7340" y="510380"/>
          <a:ext cx="1182852" cy="591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Introduction</a:t>
          </a:r>
          <a:endParaRPr lang="en-US" sz="1100" kern="1200" dirty="0">
            <a:solidFill>
              <a:schemeClr val="tx1"/>
            </a:solidFill>
          </a:endParaRPr>
        </a:p>
      </dsp:txBody>
      <dsp:txXfrm>
        <a:off x="24662" y="527702"/>
        <a:ext cx="1148208" cy="556782"/>
      </dsp:txXfrm>
    </dsp:sp>
    <dsp:sp modelId="{4B859801-94A5-4F7B-B796-9D616B5C94DF}">
      <dsp:nvSpPr>
        <dsp:cNvPr id="0" name=""/>
        <dsp:cNvSpPr/>
      </dsp:nvSpPr>
      <dsp:spPr>
        <a:xfrm>
          <a:off x="125625" y="1101807"/>
          <a:ext cx="118285" cy="443569"/>
        </a:xfrm>
        <a:custGeom>
          <a:avLst/>
          <a:gdLst/>
          <a:ahLst/>
          <a:cxnLst/>
          <a:rect l="0" t="0" r="0" b="0"/>
          <a:pathLst>
            <a:path>
              <a:moveTo>
                <a:pt x="0" y="0"/>
              </a:moveTo>
              <a:lnTo>
                <a:pt x="0" y="443569"/>
              </a:lnTo>
              <a:lnTo>
                <a:pt x="118285" y="443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1BCA9D-65FA-47D6-9439-C86C94215130}">
      <dsp:nvSpPr>
        <dsp:cNvPr id="0" name=""/>
        <dsp:cNvSpPr/>
      </dsp:nvSpPr>
      <dsp:spPr>
        <a:xfrm>
          <a:off x="243910" y="1249663"/>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Tool: Financial empowerment self-assessment</a:t>
          </a:r>
          <a:endParaRPr lang="en-US" sz="1000" kern="1200" dirty="0"/>
        </a:p>
      </dsp:txBody>
      <dsp:txXfrm>
        <a:off x="261232" y="1266985"/>
        <a:ext cx="911637" cy="556782"/>
      </dsp:txXfrm>
    </dsp:sp>
    <dsp:sp modelId="{D95454D1-1C13-4F2D-8CA1-BC351DDCAC96}">
      <dsp:nvSpPr>
        <dsp:cNvPr id="0" name=""/>
        <dsp:cNvSpPr/>
      </dsp:nvSpPr>
      <dsp:spPr>
        <a:xfrm>
          <a:off x="125625" y="1101807"/>
          <a:ext cx="118285" cy="1182852"/>
        </a:xfrm>
        <a:custGeom>
          <a:avLst/>
          <a:gdLst/>
          <a:ahLst/>
          <a:cxnLst/>
          <a:rect l="0" t="0" r="0" b="0"/>
          <a:pathLst>
            <a:path>
              <a:moveTo>
                <a:pt x="0" y="0"/>
              </a:moveTo>
              <a:lnTo>
                <a:pt x="0" y="1182852"/>
              </a:lnTo>
              <a:lnTo>
                <a:pt x="118285" y="1182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735DFF-50A3-45FC-A5C7-E7D750C2AA56}">
      <dsp:nvSpPr>
        <dsp:cNvPr id="0" name=""/>
        <dsp:cNvSpPr/>
      </dsp:nvSpPr>
      <dsp:spPr>
        <a:xfrm>
          <a:off x="243910" y="1988946"/>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Tool: My money picture</a:t>
          </a:r>
          <a:endParaRPr lang="en-US" sz="1000" kern="1200" dirty="0"/>
        </a:p>
      </dsp:txBody>
      <dsp:txXfrm>
        <a:off x="261232" y="2006268"/>
        <a:ext cx="911637" cy="556782"/>
      </dsp:txXfrm>
    </dsp:sp>
    <dsp:sp modelId="{1C81E2CD-440D-4FBD-B5A2-A6176648A259}">
      <dsp:nvSpPr>
        <dsp:cNvPr id="0" name=""/>
        <dsp:cNvSpPr/>
      </dsp:nvSpPr>
      <dsp:spPr>
        <a:xfrm>
          <a:off x="1485905" y="510380"/>
          <a:ext cx="1182852" cy="591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Module 1: Setting Goals</a:t>
          </a:r>
          <a:endParaRPr lang="en-US" sz="1100" kern="1200" dirty="0">
            <a:solidFill>
              <a:schemeClr val="tx1"/>
            </a:solidFill>
          </a:endParaRPr>
        </a:p>
      </dsp:txBody>
      <dsp:txXfrm>
        <a:off x="1503227" y="527702"/>
        <a:ext cx="1148208" cy="556782"/>
      </dsp:txXfrm>
    </dsp:sp>
    <dsp:sp modelId="{B85AA716-CC49-4F30-95A6-8C66951E98AD}">
      <dsp:nvSpPr>
        <dsp:cNvPr id="0" name=""/>
        <dsp:cNvSpPr/>
      </dsp:nvSpPr>
      <dsp:spPr>
        <a:xfrm>
          <a:off x="1604190" y="1101807"/>
          <a:ext cx="118285" cy="443569"/>
        </a:xfrm>
        <a:custGeom>
          <a:avLst/>
          <a:gdLst/>
          <a:ahLst/>
          <a:cxnLst/>
          <a:rect l="0" t="0" r="0" b="0"/>
          <a:pathLst>
            <a:path>
              <a:moveTo>
                <a:pt x="0" y="0"/>
              </a:moveTo>
              <a:lnTo>
                <a:pt x="0" y="443569"/>
              </a:lnTo>
              <a:lnTo>
                <a:pt x="118285" y="443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482827-F5D9-47FF-9A67-64D2101676ED}">
      <dsp:nvSpPr>
        <dsp:cNvPr id="0" name=""/>
        <dsp:cNvSpPr/>
      </dsp:nvSpPr>
      <dsp:spPr>
        <a:xfrm>
          <a:off x="1722476" y="1249663"/>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Tool: Setting SMART goals</a:t>
          </a:r>
          <a:endParaRPr lang="en-US" sz="1000" kern="1200" dirty="0"/>
        </a:p>
      </dsp:txBody>
      <dsp:txXfrm>
        <a:off x="1739798" y="1266985"/>
        <a:ext cx="911637" cy="556782"/>
      </dsp:txXfrm>
    </dsp:sp>
    <dsp:sp modelId="{21D66201-712D-46CD-B623-F02878755884}">
      <dsp:nvSpPr>
        <dsp:cNvPr id="0" name=""/>
        <dsp:cNvSpPr/>
      </dsp:nvSpPr>
      <dsp:spPr>
        <a:xfrm>
          <a:off x="1604190" y="1101807"/>
          <a:ext cx="118285" cy="1182852"/>
        </a:xfrm>
        <a:custGeom>
          <a:avLst/>
          <a:gdLst/>
          <a:ahLst/>
          <a:cxnLst/>
          <a:rect l="0" t="0" r="0" b="0"/>
          <a:pathLst>
            <a:path>
              <a:moveTo>
                <a:pt x="0" y="0"/>
              </a:moveTo>
              <a:lnTo>
                <a:pt x="0" y="1182852"/>
              </a:lnTo>
              <a:lnTo>
                <a:pt x="118285" y="1182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273E0F-5D22-4602-AAF4-41614C10B0AA}">
      <dsp:nvSpPr>
        <dsp:cNvPr id="0" name=""/>
        <dsp:cNvSpPr/>
      </dsp:nvSpPr>
      <dsp:spPr>
        <a:xfrm>
          <a:off x="1722476" y="1988946"/>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smtClean="0"/>
            <a:t>Tool: Putting goals into action</a:t>
          </a:r>
          <a:endParaRPr lang="en-US" sz="1000" kern="1200"/>
        </a:p>
      </dsp:txBody>
      <dsp:txXfrm>
        <a:off x="1739798" y="2006268"/>
        <a:ext cx="911637" cy="556782"/>
      </dsp:txXfrm>
    </dsp:sp>
    <dsp:sp modelId="{3300D371-9991-49B2-ACEF-5C77AA99AE33}">
      <dsp:nvSpPr>
        <dsp:cNvPr id="0" name=""/>
        <dsp:cNvSpPr/>
      </dsp:nvSpPr>
      <dsp:spPr>
        <a:xfrm>
          <a:off x="1604190" y="1101807"/>
          <a:ext cx="118285" cy="1922134"/>
        </a:xfrm>
        <a:custGeom>
          <a:avLst/>
          <a:gdLst/>
          <a:ahLst/>
          <a:cxnLst/>
          <a:rect l="0" t="0" r="0" b="0"/>
          <a:pathLst>
            <a:path>
              <a:moveTo>
                <a:pt x="0" y="0"/>
              </a:moveTo>
              <a:lnTo>
                <a:pt x="0" y="1922134"/>
              </a:lnTo>
              <a:lnTo>
                <a:pt x="118285" y="19221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4A5930-524E-41AB-AE11-D23474E2328F}">
      <dsp:nvSpPr>
        <dsp:cNvPr id="0" name=""/>
        <dsp:cNvSpPr/>
      </dsp:nvSpPr>
      <dsp:spPr>
        <a:xfrm>
          <a:off x="1722476" y="2728228"/>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smtClean="0"/>
            <a:t>Tool: Planning for life events and large purchases</a:t>
          </a:r>
          <a:endParaRPr lang="en-US" sz="1000" kern="1200"/>
        </a:p>
      </dsp:txBody>
      <dsp:txXfrm>
        <a:off x="1739798" y="2745550"/>
        <a:ext cx="911637" cy="556782"/>
      </dsp:txXfrm>
    </dsp:sp>
    <dsp:sp modelId="{A00D07BA-A5C1-4A9F-B936-9D2E138F9F18}">
      <dsp:nvSpPr>
        <dsp:cNvPr id="0" name=""/>
        <dsp:cNvSpPr/>
      </dsp:nvSpPr>
      <dsp:spPr>
        <a:xfrm>
          <a:off x="1604190" y="1101807"/>
          <a:ext cx="118285" cy="2661417"/>
        </a:xfrm>
        <a:custGeom>
          <a:avLst/>
          <a:gdLst/>
          <a:ahLst/>
          <a:cxnLst/>
          <a:rect l="0" t="0" r="0" b="0"/>
          <a:pathLst>
            <a:path>
              <a:moveTo>
                <a:pt x="0" y="0"/>
              </a:moveTo>
              <a:lnTo>
                <a:pt x="0" y="2661417"/>
              </a:lnTo>
              <a:lnTo>
                <a:pt x="118285" y="26614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A98246-DE96-4587-BA54-21CB905BCE75}">
      <dsp:nvSpPr>
        <dsp:cNvPr id="0" name=""/>
        <dsp:cNvSpPr/>
      </dsp:nvSpPr>
      <dsp:spPr>
        <a:xfrm>
          <a:off x="1722476" y="3467511"/>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smtClean="0"/>
            <a:t>Handout: Revising goals</a:t>
          </a:r>
          <a:endParaRPr lang="en-US" sz="1000" kern="1200"/>
        </a:p>
      </dsp:txBody>
      <dsp:txXfrm>
        <a:off x="1739798" y="3484833"/>
        <a:ext cx="911637" cy="556782"/>
      </dsp:txXfrm>
    </dsp:sp>
    <dsp:sp modelId="{245AA557-F415-40D6-B646-6D50C00B9DC2}">
      <dsp:nvSpPr>
        <dsp:cNvPr id="0" name=""/>
        <dsp:cNvSpPr/>
      </dsp:nvSpPr>
      <dsp:spPr>
        <a:xfrm>
          <a:off x="3020750" y="510380"/>
          <a:ext cx="1182852" cy="591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smtClean="0">
              <a:solidFill>
                <a:schemeClr val="tx1"/>
              </a:solidFill>
            </a:rPr>
            <a:t>Module 2: Saving</a:t>
          </a:r>
          <a:endParaRPr lang="en-US" sz="1100" kern="1200">
            <a:solidFill>
              <a:schemeClr val="tx1"/>
            </a:solidFill>
          </a:endParaRPr>
        </a:p>
      </dsp:txBody>
      <dsp:txXfrm>
        <a:off x="3038072" y="527702"/>
        <a:ext cx="1148208" cy="556782"/>
      </dsp:txXfrm>
    </dsp:sp>
    <dsp:sp modelId="{D3FD19C3-B1A2-41D9-B7C4-3025C837F541}">
      <dsp:nvSpPr>
        <dsp:cNvPr id="0" name=""/>
        <dsp:cNvSpPr/>
      </dsp:nvSpPr>
      <dsp:spPr>
        <a:xfrm>
          <a:off x="3093316" y="1101807"/>
          <a:ext cx="91440" cy="443569"/>
        </a:xfrm>
        <a:custGeom>
          <a:avLst/>
          <a:gdLst/>
          <a:ahLst/>
          <a:cxnLst/>
          <a:rect l="0" t="0" r="0" b="0"/>
          <a:pathLst>
            <a:path>
              <a:moveTo>
                <a:pt x="45720" y="0"/>
              </a:moveTo>
              <a:lnTo>
                <a:pt x="45720" y="443569"/>
              </a:lnTo>
              <a:lnTo>
                <a:pt x="107725" y="443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350A8F-B76C-444A-888F-6C3D6A90A2E0}">
      <dsp:nvSpPr>
        <dsp:cNvPr id="0" name=""/>
        <dsp:cNvSpPr/>
      </dsp:nvSpPr>
      <dsp:spPr>
        <a:xfrm>
          <a:off x="3201041" y="1249663"/>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smtClean="0"/>
            <a:t>Tool: Savings plan</a:t>
          </a:r>
          <a:endParaRPr lang="en-US" sz="1000" kern="1200"/>
        </a:p>
      </dsp:txBody>
      <dsp:txXfrm>
        <a:off x="3218363" y="1266985"/>
        <a:ext cx="911637" cy="556782"/>
      </dsp:txXfrm>
    </dsp:sp>
    <dsp:sp modelId="{D7FADC55-5D92-4D5B-9A93-65D3AF60AB50}">
      <dsp:nvSpPr>
        <dsp:cNvPr id="0" name=""/>
        <dsp:cNvSpPr/>
      </dsp:nvSpPr>
      <dsp:spPr>
        <a:xfrm>
          <a:off x="3093316" y="1101807"/>
          <a:ext cx="91440" cy="1182852"/>
        </a:xfrm>
        <a:custGeom>
          <a:avLst/>
          <a:gdLst/>
          <a:ahLst/>
          <a:cxnLst/>
          <a:rect l="0" t="0" r="0" b="0"/>
          <a:pathLst>
            <a:path>
              <a:moveTo>
                <a:pt x="45720" y="0"/>
              </a:moveTo>
              <a:lnTo>
                <a:pt x="45720" y="1182852"/>
              </a:lnTo>
              <a:lnTo>
                <a:pt x="107725" y="1182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3013DC-EB8B-4E2C-A71E-7DCE15618268}">
      <dsp:nvSpPr>
        <dsp:cNvPr id="0" name=""/>
        <dsp:cNvSpPr/>
      </dsp:nvSpPr>
      <dsp:spPr>
        <a:xfrm>
          <a:off x="3201041" y="1988946"/>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smtClean="0"/>
            <a:t>Tool: Saving and asset limits</a:t>
          </a:r>
          <a:endParaRPr lang="en-US" sz="1000" kern="1200"/>
        </a:p>
      </dsp:txBody>
      <dsp:txXfrm>
        <a:off x="3218363" y="2006268"/>
        <a:ext cx="911637" cy="556782"/>
      </dsp:txXfrm>
    </dsp:sp>
    <dsp:sp modelId="{66394170-3B6C-4458-A774-E6975D5B8D74}">
      <dsp:nvSpPr>
        <dsp:cNvPr id="0" name=""/>
        <dsp:cNvSpPr/>
      </dsp:nvSpPr>
      <dsp:spPr>
        <a:xfrm>
          <a:off x="3093316" y="1101807"/>
          <a:ext cx="91440" cy="1922134"/>
        </a:xfrm>
        <a:custGeom>
          <a:avLst/>
          <a:gdLst/>
          <a:ahLst/>
          <a:cxnLst/>
          <a:rect l="0" t="0" r="0" b="0"/>
          <a:pathLst>
            <a:path>
              <a:moveTo>
                <a:pt x="45720" y="0"/>
              </a:moveTo>
              <a:lnTo>
                <a:pt x="45720" y="1922134"/>
              </a:lnTo>
              <a:lnTo>
                <a:pt x="107725" y="19221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47A6EF-0B60-43E4-BBE3-13682B251AAB}">
      <dsp:nvSpPr>
        <dsp:cNvPr id="0" name=""/>
        <dsp:cNvSpPr/>
      </dsp:nvSpPr>
      <dsp:spPr>
        <a:xfrm>
          <a:off x="3201041" y="2728228"/>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smtClean="0"/>
            <a:t>Tool: Finding a place for savings</a:t>
          </a:r>
          <a:endParaRPr lang="en-US" sz="1000" kern="1200"/>
        </a:p>
      </dsp:txBody>
      <dsp:txXfrm>
        <a:off x="3218363" y="2745550"/>
        <a:ext cx="911637" cy="556782"/>
      </dsp:txXfrm>
    </dsp:sp>
    <dsp:sp modelId="{A2598061-5028-465D-931C-FD2E1D63485D}">
      <dsp:nvSpPr>
        <dsp:cNvPr id="0" name=""/>
        <dsp:cNvSpPr/>
      </dsp:nvSpPr>
      <dsp:spPr>
        <a:xfrm>
          <a:off x="3093316" y="1101807"/>
          <a:ext cx="91440" cy="2661417"/>
        </a:xfrm>
        <a:custGeom>
          <a:avLst/>
          <a:gdLst/>
          <a:ahLst/>
          <a:cxnLst/>
          <a:rect l="0" t="0" r="0" b="0"/>
          <a:pathLst>
            <a:path>
              <a:moveTo>
                <a:pt x="45720" y="0"/>
              </a:moveTo>
              <a:lnTo>
                <a:pt x="45720" y="2661417"/>
              </a:lnTo>
              <a:lnTo>
                <a:pt x="107725" y="26614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5D31E8-5894-4810-A402-E0E7AFCA5DFB}">
      <dsp:nvSpPr>
        <dsp:cNvPr id="0" name=""/>
        <dsp:cNvSpPr/>
      </dsp:nvSpPr>
      <dsp:spPr>
        <a:xfrm>
          <a:off x="3201041" y="3467511"/>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smtClean="0"/>
            <a:t>Handout: Saving at tax time</a:t>
          </a:r>
          <a:endParaRPr lang="en-US" sz="1000" kern="1200"/>
        </a:p>
      </dsp:txBody>
      <dsp:txXfrm>
        <a:off x="3218363" y="3484833"/>
        <a:ext cx="911637" cy="556782"/>
      </dsp:txXfrm>
    </dsp:sp>
    <dsp:sp modelId="{B9BD7C08-5A2A-4A84-80D1-59AB07E2CCB4}">
      <dsp:nvSpPr>
        <dsp:cNvPr id="0" name=""/>
        <dsp:cNvSpPr/>
      </dsp:nvSpPr>
      <dsp:spPr>
        <a:xfrm>
          <a:off x="4499316" y="510380"/>
          <a:ext cx="1182852" cy="591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smtClean="0">
              <a:solidFill>
                <a:schemeClr val="tx1"/>
              </a:solidFill>
            </a:rPr>
            <a:t>Module 3: Tracking Income and Benefits</a:t>
          </a:r>
          <a:endParaRPr lang="en-US" sz="1100" kern="1200">
            <a:solidFill>
              <a:schemeClr val="tx1"/>
            </a:solidFill>
          </a:endParaRPr>
        </a:p>
      </dsp:txBody>
      <dsp:txXfrm>
        <a:off x="4516638" y="527702"/>
        <a:ext cx="1148208" cy="556782"/>
      </dsp:txXfrm>
    </dsp:sp>
    <dsp:sp modelId="{037D2CD2-7C96-4464-9E08-58EA89D62A79}">
      <dsp:nvSpPr>
        <dsp:cNvPr id="0" name=""/>
        <dsp:cNvSpPr/>
      </dsp:nvSpPr>
      <dsp:spPr>
        <a:xfrm>
          <a:off x="4571881" y="1101807"/>
          <a:ext cx="91440" cy="443569"/>
        </a:xfrm>
        <a:custGeom>
          <a:avLst/>
          <a:gdLst/>
          <a:ahLst/>
          <a:cxnLst/>
          <a:rect l="0" t="0" r="0" b="0"/>
          <a:pathLst>
            <a:path>
              <a:moveTo>
                <a:pt x="45720" y="0"/>
              </a:moveTo>
              <a:lnTo>
                <a:pt x="45720" y="443569"/>
              </a:lnTo>
              <a:lnTo>
                <a:pt x="107725" y="443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6E0807-7C54-4179-9D50-0254FEDE9443}">
      <dsp:nvSpPr>
        <dsp:cNvPr id="0" name=""/>
        <dsp:cNvSpPr/>
      </dsp:nvSpPr>
      <dsp:spPr>
        <a:xfrm>
          <a:off x="4679606" y="1249663"/>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smtClean="0"/>
            <a:t>Tool: Income and benefits tracker</a:t>
          </a:r>
          <a:endParaRPr lang="en-US" sz="1000" kern="1200"/>
        </a:p>
      </dsp:txBody>
      <dsp:txXfrm>
        <a:off x="4696928" y="1266985"/>
        <a:ext cx="911637" cy="556782"/>
      </dsp:txXfrm>
    </dsp:sp>
    <dsp:sp modelId="{43A8A052-F6B4-4EC7-9F34-01D332E75824}">
      <dsp:nvSpPr>
        <dsp:cNvPr id="0" name=""/>
        <dsp:cNvSpPr/>
      </dsp:nvSpPr>
      <dsp:spPr>
        <a:xfrm>
          <a:off x="4571881" y="1101807"/>
          <a:ext cx="91440" cy="1182852"/>
        </a:xfrm>
        <a:custGeom>
          <a:avLst/>
          <a:gdLst/>
          <a:ahLst/>
          <a:cxnLst/>
          <a:rect l="0" t="0" r="0" b="0"/>
          <a:pathLst>
            <a:path>
              <a:moveTo>
                <a:pt x="45720" y="0"/>
              </a:moveTo>
              <a:lnTo>
                <a:pt x="45720" y="1182852"/>
              </a:lnTo>
              <a:lnTo>
                <a:pt x="107725" y="1182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A60707-A51F-46A6-9BDD-C4E8CCA85EF6}">
      <dsp:nvSpPr>
        <dsp:cNvPr id="0" name=""/>
        <dsp:cNvSpPr/>
      </dsp:nvSpPr>
      <dsp:spPr>
        <a:xfrm>
          <a:off x="4679606" y="1988946"/>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smtClean="0"/>
            <a:t>Tool: Choosing how to get paid</a:t>
          </a:r>
          <a:endParaRPr lang="en-US" sz="1000" kern="1200"/>
        </a:p>
      </dsp:txBody>
      <dsp:txXfrm>
        <a:off x="4696928" y="2006268"/>
        <a:ext cx="911637" cy="556782"/>
      </dsp:txXfrm>
    </dsp:sp>
    <dsp:sp modelId="{B8D31EDE-814E-4E75-BE49-51AEA264A8A4}">
      <dsp:nvSpPr>
        <dsp:cNvPr id="0" name=""/>
        <dsp:cNvSpPr/>
      </dsp:nvSpPr>
      <dsp:spPr>
        <a:xfrm>
          <a:off x="4571881" y="1101807"/>
          <a:ext cx="91440" cy="1922134"/>
        </a:xfrm>
        <a:custGeom>
          <a:avLst/>
          <a:gdLst/>
          <a:ahLst/>
          <a:cxnLst/>
          <a:rect l="0" t="0" r="0" b="0"/>
          <a:pathLst>
            <a:path>
              <a:moveTo>
                <a:pt x="45720" y="0"/>
              </a:moveTo>
              <a:lnTo>
                <a:pt x="45720" y="1922134"/>
              </a:lnTo>
              <a:lnTo>
                <a:pt x="107725" y="19221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31AB1F-ABD7-4CD3-8975-7DFF1EF63D4B}">
      <dsp:nvSpPr>
        <dsp:cNvPr id="0" name=""/>
        <dsp:cNvSpPr/>
      </dsp:nvSpPr>
      <dsp:spPr>
        <a:xfrm>
          <a:off x="4679606" y="2728228"/>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smtClean="0"/>
            <a:t>Tool: Increasing income and benefits</a:t>
          </a:r>
          <a:endParaRPr lang="en-US" sz="1000" kern="1200"/>
        </a:p>
      </dsp:txBody>
      <dsp:txXfrm>
        <a:off x="4696928" y="2745550"/>
        <a:ext cx="911637" cy="556782"/>
      </dsp:txXfrm>
    </dsp:sp>
    <dsp:sp modelId="{9560967F-2D52-4402-8536-0D4BBB3CA3BE}">
      <dsp:nvSpPr>
        <dsp:cNvPr id="0" name=""/>
        <dsp:cNvSpPr/>
      </dsp:nvSpPr>
      <dsp:spPr>
        <a:xfrm>
          <a:off x="5977881" y="510380"/>
          <a:ext cx="1182852" cy="591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smtClean="0">
              <a:solidFill>
                <a:schemeClr val="tx1"/>
              </a:solidFill>
            </a:rPr>
            <a:t>Module 4: Paying Bills</a:t>
          </a:r>
          <a:endParaRPr lang="en-US" sz="1100" kern="1200">
            <a:solidFill>
              <a:schemeClr val="tx1"/>
            </a:solidFill>
          </a:endParaRPr>
        </a:p>
      </dsp:txBody>
      <dsp:txXfrm>
        <a:off x="5995203" y="527702"/>
        <a:ext cx="1148208" cy="556782"/>
      </dsp:txXfrm>
    </dsp:sp>
    <dsp:sp modelId="{6E11E5CD-CF8D-4F1A-B9F5-3FDF9F0E0780}">
      <dsp:nvSpPr>
        <dsp:cNvPr id="0" name=""/>
        <dsp:cNvSpPr/>
      </dsp:nvSpPr>
      <dsp:spPr>
        <a:xfrm>
          <a:off x="6050446" y="1101807"/>
          <a:ext cx="91440" cy="443569"/>
        </a:xfrm>
        <a:custGeom>
          <a:avLst/>
          <a:gdLst/>
          <a:ahLst/>
          <a:cxnLst/>
          <a:rect l="0" t="0" r="0" b="0"/>
          <a:pathLst>
            <a:path>
              <a:moveTo>
                <a:pt x="45720" y="0"/>
              </a:moveTo>
              <a:lnTo>
                <a:pt x="45720" y="443569"/>
              </a:lnTo>
              <a:lnTo>
                <a:pt x="107725" y="443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E3C6D8-20B7-43B6-BE82-8B519D814B38}">
      <dsp:nvSpPr>
        <dsp:cNvPr id="0" name=""/>
        <dsp:cNvSpPr/>
      </dsp:nvSpPr>
      <dsp:spPr>
        <a:xfrm>
          <a:off x="6158171" y="1249663"/>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smtClean="0"/>
            <a:t>Tool: Spending tracker</a:t>
          </a:r>
          <a:endParaRPr lang="en-US" sz="1000" kern="1200"/>
        </a:p>
      </dsp:txBody>
      <dsp:txXfrm>
        <a:off x="6175493" y="1266985"/>
        <a:ext cx="911637" cy="556782"/>
      </dsp:txXfrm>
    </dsp:sp>
    <dsp:sp modelId="{9BDE1221-BE0A-4410-911B-5587985ACBB5}">
      <dsp:nvSpPr>
        <dsp:cNvPr id="0" name=""/>
        <dsp:cNvSpPr/>
      </dsp:nvSpPr>
      <dsp:spPr>
        <a:xfrm>
          <a:off x="6050446" y="1101807"/>
          <a:ext cx="91440" cy="1182852"/>
        </a:xfrm>
        <a:custGeom>
          <a:avLst/>
          <a:gdLst/>
          <a:ahLst/>
          <a:cxnLst/>
          <a:rect l="0" t="0" r="0" b="0"/>
          <a:pathLst>
            <a:path>
              <a:moveTo>
                <a:pt x="45720" y="0"/>
              </a:moveTo>
              <a:lnTo>
                <a:pt x="45720" y="1182852"/>
              </a:lnTo>
              <a:lnTo>
                <a:pt x="107725" y="1182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89FFD9-CE98-4A73-91EF-24FEDED59B8C}">
      <dsp:nvSpPr>
        <dsp:cNvPr id="0" name=""/>
        <dsp:cNvSpPr/>
      </dsp:nvSpPr>
      <dsp:spPr>
        <a:xfrm>
          <a:off x="6158171" y="1988946"/>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smtClean="0"/>
            <a:t>Tool: Bill calendar</a:t>
          </a:r>
          <a:endParaRPr lang="en-US" sz="1000" kern="1200"/>
        </a:p>
      </dsp:txBody>
      <dsp:txXfrm>
        <a:off x="6175493" y="2006268"/>
        <a:ext cx="911637" cy="556782"/>
      </dsp:txXfrm>
    </dsp:sp>
    <dsp:sp modelId="{EE7AC211-435C-43D1-BFE1-9EC1AF2F75BB}">
      <dsp:nvSpPr>
        <dsp:cNvPr id="0" name=""/>
        <dsp:cNvSpPr/>
      </dsp:nvSpPr>
      <dsp:spPr>
        <a:xfrm>
          <a:off x="6050446" y="1101807"/>
          <a:ext cx="91440" cy="1922134"/>
        </a:xfrm>
        <a:custGeom>
          <a:avLst/>
          <a:gdLst/>
          <a:ahLst/>
          <a:cxnLst/>
          <a:rect l="0" t="0" r="0" b="0"/>
          <a:pathLst>
            <a:path>
              <a:moveTo>
                <a:pt x="45720" y="0"/>
              </a:moveTo>
              <a:lnTo>
                <a:pt x="45720" y="1922134"/>
              </a:lnTo>
              <a:lnTo>
                <a:pt x="107725" y="19221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E6AF9D-F039-4933-BD39-E4CDD685510E}">
      <dsp:nvSpPr>
        <dsp:cNvPr id="0" name=""/>
        <dsp:cNvSpPr/>
      </dsp:nvSpPr>
      <dsp:spPr>
        <a:xfrm>
          <a:off x="6158171" y="2728228"/>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smtClean="0"/>
            <a:t>Tool: Choosing how to pay bills</a:t>
          </a:r>
          <a:endParaRPr lang="en-US" sz="1000" kern="1200"/>
        </a:p>
      </dsp:txBody>
      <dsp:txXfrm>
        <a:off x="6175493" y="2745550"/>
        <a:ext cx="911637" cy="556782"/>
      </dsp:txXfrm>
    </dsp:sp>
    <dsp:sp modelId="{577F2ECC-459E-4B43-AAB0-7BD1F96EDB77}">
      <dsp:nvSpPr>
        <dsp:cNvPr id="0" name=""/>
        <dsp:cNvSpPr/>
      </dsp:nvSpPr>
      <dsp:spPr>
        <a:xfrm>
          <a:off x="6050446" y="1101807"/>
          <a:ext cx="91440" cy="2661417"/>
        </a:xfrm>
        <a:custGeom>
          <a:avLst/>
          <a:gdLst/>
          <a:ahLst/>
          <a:cxnLst/>
          <a:rect l="0" t="0" r="0" b="0"/>
          <a:pathLst>
            <a:path>
              <a:moveTo>
                <a:pt x="45720" y="0"/>
              </a:moveTo>
              <a:lnTo>
                <a:pt x="45720" y="2661417"/>
              </a:lnTo>
              <a:lnTo>
                <a:pt x="107725" y="26614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502857-37E4-48CC-97FF-C1200981E2F9}">
      <dsp:nvSpPr>
        <dsp:cNvPr id="0" name=""/>
        <dsp:cNvSpPr/>
      </dsp:nvSpPr>
      <dsp:spPr>
        <a:xfrm>
          <a:off x="6158171" y="3467511"/>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smtClean="0"/>
            <a:t>Tool: Cutting expenses</a:t>
          </a:r>
          <a:endParaRPr lang="en-US" sz="1000" kern="1200"/>
        </a:p>
      </dsp:txBody>
      <dsp:txXfrm>
        <a:off x="6175493" y="3484833"/>
        <a:ext cx="911637" cy="556782"/>
      </dsp:txXfrm>
    </dsp:sp>
    <dsp:sp modelId="{AA495149-80A5-4F88-82C5-385471E88D78}">
      <dsp:nvSpPr>
        <dsp:cNvPr id="0" name=""/>
        <dsp:cNvSpPr/>
      </dsp:nvSpPr>
      <dsp:spPr>
        <a:xfrm>
          <a:off x="6050446" y="1101807"/>
          <a:ext cx="91440" cy="3400699"/>
        </a:xfrm>
        <a:custGeom>
          <a:avLst/>
          <a:gdLst/>
          <a:ahLst/>
          <a:cxnLst/>
          <a:rect l="0" t="0" r="0" b="0"/>
          <a:pathLst>
            <a:path>
              <a:moveTo>
                <a:pt x="45720" y="0"/>
              </a:moveTo>
              <a:lnTo>
                <a:pt x="45720" y="3400699"/>
              </a:lnTo>
              <a:lnTo>
                <a:pt x="107725" y="34006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0E6DD2-872E-4634-B4B0-32D548A99262}">
      <dsp:nvSpPr>
        <dsp:cNvPr id="0" name=""/>
        <dsp:cNvSpPr/>
      </dsp:nvSpPr>
      <dsp:spPr>
        <a:xfrm>
          <a:off x="6158171" y="4206793"/>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smtClean="0"/>
            <a:t>Tool: Prioritizing bills</a:t>
          </a:r>
          <a:endParaRPr lang="en-US" sz="1000" kern="1200"/>
        </a:p>
      </dsp:txBody>
      <dsp:txXfrm>
        <a:off x="6175493" y="4224115"/>
        <a:ext cx="911637" cy="556782"/>
      </dsp:txXfrm>
    </dsp:sp>
    <dsp:sp modelId="{2178DDAE-43F8-446E-9D55-1D1225B9752A}">
      <dsp:nvSpPr>
        <dsp:cNvPr id="0" name=""/>
        <dsp:cNvSpPr/>
      </dsp:nvSpPr>
      <dsp:spPr>
        <a:xfrm>
          <a:off x="7400166" y="510380"/>
          <a:ext cx="1182852" cy="591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smtClean="0">
              <a:solidFill>
                <a:schemeClr val="tx1"/>
              </a:solidFill>
            </a:rPr>
            <a:t>Module 5: Getting through the Month</a:t>
          </a:r>
          <a:endParaRPr lang="en-US" sz="1100" kern="1200">
            <a:solidFill>
              <a:schemeClr val="tx1"/>
            </a:solidFill>
          </a:endParaRPr>
        </a:p>
      </dsp:txBody>
      <dsp:txXfrm>
        <a:off x="7417488" y="527702"/>
        <a:ext cx="1148208" cy="556782"/>
      </dsp:txXfrm>
    </dsp:sp>
    <dsp:sp modelId="{FF3FD51C-CE77-4607-82C1-48AFFAE2DC70}">
      <dsp:nvSpPr>
        <dsp:cNvPr id="0" name=""/>
        <dsp:cNvSpPr/>
      </dsp:nvSpPr>
      <dsp:spPr>
        <a:xfrm>
          <a:off x="7518451" y="1101807"/>
          <a:ext cx="118285" cy="443569"/>
        </a:xfrm>
        <a:custGeom>
          <a:avLst/>
          <a:gdLst/>
          <a:ahLst/>
          <a:cxnLst/>
          <a:rect l="0" t="0" r="0" b="0"/>
          <a:pathLst>
            <a:path>
              <a:moveTo>
                <a:pt x="0" y="0"/>
              </a:moveTo>
              <a:lnTo>
                <a:pt x="0" y="443569"/>
              </a:lnTo>
              <a:lnTo>
                <a:pt x="118285" y="443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5E5F36-A00F-4FA6-9FC5-1B369872EACA}">
      <dsp:nvSpPr>
        <dsp:cNvPr id="0" name=""/>
        <dsp:cNvSpPr/>
      </dsp:nvSpPr>
      <dsp:spPr>
        <a:xfrm>
          <a:off x="7636736" y="1249663"/>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smtClean="0"/>
            <a:t>Tool: Creating a cash flow budget</a:t>
          </a:r>
          <a:endParaRPr lang="en-US" sz="1000" kern="1200"/>
        </a:p>
      </dsp:txBody>
      <dsp:txXfrm>
        <a:off x="7654058" y="1266985"/>
        <a:ext cx="911637" cy="556782"/>
      </dsp:txXfrm>
    </dsp:sp>
    <dsp:sp modelId="{838280FE-D340-4BF4-A8B9-2C7EE481F23D}">
      <dsp:nvSpPr>
        <dsp:cNvPr id="0" name=""/>
        <dsp:cNvSpPr/>
      </dsp:nvSpPr>
      <dsp:spPr>
        <a:xfrm>
          <a:off x="7518451" y="1101807"/>
          <a:ext cx="118285" cy="1182852"/>
        </a:xfrm>
        <a:custGeom>
          <a:avLst/>
          <a:gdLst/>
          <a:ahLst/>
          <a:cxnLst/>
          <a:rect l="0" t="0" r="0" b="0"/>
          <a:pathLst>
            <a:path>
              <a:moveTo>
                <a:pt x="0" y="0"/>
              </a:moveTo>
              <a:lnTo>
                <a:pt x="0" y="1182852"/>
              </a:lnTo>
              <a:lnTo>
                <a:pt x="118285" y="1182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DA9434-F796-43DE-9601-67D527125991}">
      <dsp:nvSpPr>
        <dsp:cNvPr id="0" name=""/>
        <dsp:cNvSpPr/>
      </dsp:nvSpPr>
      <dsp:spPr>
        <a:xfrm>
          <a:off x="7636736" y="1988946"/>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smtClean="0"/>
            <a:t>Tool: Improving cash flow</a:t>
          </a:r>
          <a:endParaRPr lang="en-US" sz="1000" kern="1200"/>
        </a:p>
      </dsp:txBody>
      <dsp:txXfrm>
        <a:off x="7654058" y="2006268"/>
        <a:ext cx="911637" cy="556782"/>
      </dsp:txXfrm>
    </dsp:sp>
    <dsp:sp modelId="{A918F66B-7804-4569-B5DA-1574DC6E1ABB}">
      <dsp:nvSpPr>
        <dsp:cNvPr id="0" name=""/>
        <dsp:cNvSpPr/>
      </dsp:nvSpPr>
      <dsp:spPr>
        <a:xfrm>
          <a:off x="7518451" y="1101807"/>
          <a:ext cx="118285" cy="1922134"/>
        </a:xfrm>
        <a:custGeom>
          <a:avLst/>
          <a:gdLst/>
          <a:ahLst/>
          <a:cxnLst/>
          <a:rect l="0" t="0" r="0" b="0"/>
          <a:pathLst>
            <a:path>
              <a:moveTo>
                <a:pt x="0" y="0"/>
              </a:moveTo>
              <a:lnTo>
                <a:pt x="0" y="1922134"/>
              </a:lnTo>
              <a:lnTo>
                <a:pt x="118285" y="19221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422C2A-93B5-4DCD-B67D-F60D2DDB1561}">
      <dsp:nvSpPr>
        <dsp:cNvPr id="0" name=""/>
        <dsp:cNvSpPr/>
      </dsp:nvSpPr>
      <dsp:spPr>
        <a:xfrm>
          <a:off x="7636736" y="2728228"/>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Tool: Adjusting your cash flow</a:t>
          </a:r>
          <a:endParaRPr lang="en-US" sz="1000" kern="1200" dirty="0"/>
        </a:p>
      </dsp:txBody>
      <dsp:txXfrm>
        <a:off x="7654058" y="2745550"/>
        <a:ext cx="911637" cy="556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1E7BD-7AD0-44EA-8879-903206D9D9AC}">
      <dsp:nvSpPr>
        <dsp:cNvPr id="0" name=""/>
        <dsp:cNvSpPr/>
      </dsp:nvSpPr>
      <dsp:spPr>
        <a:xfrm>
          <a:off x="1042989" y="3330"/>
          <a:ext cx="1092043" cy="5460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rPr>
            <a:t>Module 6: Dealing with Debt</a:t>
          </a:r>
          <a:endParaRPr lang="en-US" sz="900" kern="1200" dirty="0">
            <a:solidFill>
              <a:schemeClr val="tx1"/>
            </a:solidFill>
          </a:endParaRPr>
        </a:p>
      </dsp:txBody>
      <dsp:txXfrm>
        <a:off x="1058981" y="19322"/>
        <a:ext cx="1060059" cy="514037"/>
      </dsp:txXfrm>
    </dsp:sp>
    <dsp:sp modelId="{1C4E6963-36F3-44DA-AC17-6E3A8310CA8D}">
      <dsp:nvSpPr>
        <dsp:cNvPr id="0" name=""/>
        <dsp:cNvSpPr/>
      </dsp:nvSpPr>
      <dsp:spPr>
        <a:xfrm>
          <a:off x="1152194" y="549352"/>
          <a:ext cx="109204" cy="409516"/>
        </a:xfrm>
        <a:custGeom>
          <a:avLst/>
          <a:gdLst/>
          <a:ahLst/>
          <a:cxnLst/>
          <a:rect l="0" t="0" r="0" b="0"/>
          <a:pathLst>
            <a:path>
              <a:moveTo>
                <a:pt x="0" y="0"/>
              </a:moveTo>
              <a:lnTo>
                <a:pt x="0" y="409516"/>
              </a:lnTo>
              <a:lnTo>
                <a:pt x="109204" y="409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A14FB0-EF8D-48BA-968F-3B04E7427C75}">
      <dsp:nvSpPr>
        <dsp:cNvPr id="0" name=""/>
        <dsp:cNvSpPr/>
      </dsp:nvSpPr>
      <dsp:spPr>
        <a:xfrm>
          <a:off x="1261398" y="685857"/>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Tool: Debt log</a:t>
          </a:r>
          <a:endParaRPr lang="en-US" sz="800" kern="1200" dirty="0"/>
        </a:p>
      </dsp:txBody>
      <dsp:txXfrm>
        <a:off x="1277390" y="701849"/>
        <a:ext cx="841650" cy="514037"/>
      </dsp:txXfrm>
    </dsp:sp>
    <dsp:sp modelId="{3FCF1031-884A-4746-AC3F-3A77698A2345}">
      <dsp:nvSpPr>
        <dsp:cNvPr id="0" name=""/>
        <dsp:cNvSpPr/>
      </dsp:nvSpPr>
      <dsp:spPr>
        <a:xfrm>
          <a:off x="1152194" y="549352"/>
          <a:ext cx="109204" cy="1092043"/>
        </a:xfrm>
        <a:custGeom>
          <a:avLst/>
          <a:gdLst/>
          <a:ahLst/>
          <a:cxnLst/>
          <a:rect l="0" t="0" r="0" b="0"/>
          <a:pathLst>
            <a:path>
              <a:moveTo>
                <a:pt x="0" y="0"/>
              </a:moveTo>
              <a:lnTo>
                <a:pt x="0" y="1092043"/>
              </a:lnTo>
              <a:lnTo>
                <a:pt x="109204" y="10920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41369A-156A-44F4-8F76-A6F3539A651E}">
      <dsp:nvSpPr>
        <dsp:cNvPr id="0" name=""/>
        <dsp:cNvSpPr/>
      </dsp:nvSpPr>
      <dsp:spPr>
        <a:xfrm>
          <a:off x="1261398" y="1368384"/>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Tool: Debt-to-income calculator</a:t>
          </a:r>
          <a:endParaRPr lang="en-US" sz="800" kern="1200" dirty="0"/>
        </a:p>
      </dsp:txBody>
      <dsp:txXfrm>
        <a:off x="1277390" y="1384376"/>
        <a:ext cx="841650" cy="514037"/>
      </dsp:txXfrm>
    </dsp:sp>
    <dsp:sp modelId="{ADB07620-5267-4190-A7D3-95782B3A1E5C}">
      <dsp:nvSpPr>
        <dsp:cNvPr id="0" name=""/>
        <dsp:cNvSpPr/>
      </dsp:nvSpPr>
      <dsp:spPr>
        <a:xfrm>
          <a:off x="1152194" y="549352"/>
          <a:ext cx="109204" cy="1774569"/>
        </a:xfrm>
        <a:custGeom>
          <a:avLst/>
          <a:gdLst/>
          <a:ahLst/>
          <a:cxnLst/>
          <a:rect l="0" t="0" r="0" b="0"/>
          <a:pathLst>
            <a:path>
              <a:moveTo>
                <a:pt x="0" y="0"/>
              </a:moveTo>
              <a:lnTo>
                <a:pt x="0" y="1774569"/>
              </a:lnTo>
              <a:lnTo>
                <a:pt x="109204" y="1774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EC3D59-1B6A-4951-A0B3-E38A8657792C}">
      <dsp:nvSpPr>
        <dsp:cNvPr id="0" name=""/>
        <dsp:cNvSpPr/>
      </dsp:nvSpPr>
      <dsp:spPr>
        <a:xfrm>
          <a:off x="1261398" y="2050911"/>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Tool: Debt action plan</a:t>
          </a:r>
          <a:endParaRPr lang="en-US" sz="800" kern="1200" dirty="0"/>
        </a:p>
      </dsp:txBody>
      <dsp:txXfrm>
        <a:off x="1277390" y="2066903"/>
        <a:ext cx="841650" cy="514037"/>
      </dsp:txXfrm>
    </dsp:sp>
    <dsp:sp modelId="{2D977F28-C361-4CBC-925B-9645A100054B}">
      <dsp:nvSpPr>
        <dsp:cNvPr id="0" name=""/>
        <dsp:cNvSpPr/>
      </dsp:nvSpPr>
      <dsp:spPr>
        <a:xfrm>
          <a:off x="1152194" y="549352"/>
          <a:ext cx="109204" cy="2457096"/>
        </a:xfrm>
        <a:custGeom>
          <a:avLst/>
          <a:gdLst/>
          <a:ahLst/>
          <a:cxnLst/>
          <a:rect l="0" t="0" r="0" b="0"/>
          <a:pathLst>
            <a:path>
              <a:moveTo>
                <a:pt x="0" y="0"/>
              </a:moveTo>
              <a:lnTo>
                <a:pt x="0" y="2457096"/>
              </a:lnTo>
              <a:lnTo>
                <a:pt x="109204" y="24570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19ED6F-0BC2-4690-84E0-311BE8CE116F}">
      <dsp:nvSpPr>
        <dsp:cNvPr id="0" name=""/>
        <dsp:cNvSpPr/>
      </dsp:nvSpPr>
      <dsp:spPr>
        <a:xfrm>
          <a:off x="1261398" y="2733438"/>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Tool: Comparing auto loans</a:t>
          </a:r>
          <a:endParaRPr lang="en-US" sz="800" kern="1200" dirty="0"/>
        </a:p>
      </dsp:txBody>
      <dsp:txXfrm>
        <a:off x="1277390" y="2749430"/>
        <a:ext cx="841650" cy="514037"/>
      </dsp:txXfrm>
    </dsp:sp>
    <dsp:sp modelId="{307BE675-4C21-4548-8DB5-601E1FF70CC9}">
      <dsp:nvSpPr>
        <dsp:cNvPr id="0" name=""/>
        <dsp:cNvSpPr/>
      </dsp:nvSpPr>
      <dsp:spPr>
        <a:xfrm>
          <a:off x="1152194" y="549352"/>
          <a:ext cx="109204" cy="3139623"/>
        </a:xfrm>
        <a:custGeom>
          <a:avLst/>
          <a:gdLst/>
          <a:ahLst/>
          <a:cxnLst/>
          <a:rect l="0" t="0" r="0" b="0"/>
          <a:pathLst>
            <a:path>
              <a:moveTo>
                <a:pt x="0" y="0"/>
              </a:moveTo>
              <a:lnTo>
                <a:pt x="0" y="3139623"/>
              </a:lnTo>
              <a:lnTo>
                <a:pt x="109204" y="31396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6AFCF2-8BA5-4CB9-8A92-6D79654AFB1A}">
      <dsp:nvSpPr>
        <dsp:cNvPr id="0" name=""/>
        <dsp:cNvSpPr/>
      </dsp:nvSpPr>
      <dsp:spPr>
        <a:xfrm>
          <a:off x="1261398" y="3415965"/>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Tool: Repaying student loans</a:t>
          </a:r>
          <a:endParaRPr lang="en-US" sz="800" kern="1200" dirty="0"/>
        </a:p>
      </dsp:txBody>
      <dsp:txXfrm>
        <a:off x="1277390" y="3431957"/>
        <a:ext cx="841650" cy="514037"/>
      </dsp:txXfrm>
    </dsp:sp>
    <dsp:sp modelId="{7A7F1AF9-C68F-4168-AC08-C563802910F6}">
      <dsp:nvSpPr>
        <dsp:cNvPr id="0" name=""/>
        <dsp:cNvSpPr/>
      </dsp:nvSpPr>
      <dsp:spPr>
        <a:xfrm>
          <a:off x="1152194" y="549352"/>
          <a:ext cx="109204" cy="3822150"/>
        </a:xfrm>
        <a:custGeom>
          <a:avLst/>
          <a:gdLst/>
          <a:ahLst/>
          <a:cxnLst/>
          <a:rect l="0" t="0" r="0" b="0"/>
          <a:pathLst>
            <a:path>
              <a:moveTo>
                <a:pt x="0" y="0"/>
              </a:moveTo>
              <a:lnTo>
                <a:pt x="0" y="3822150"/>
              </a:lnTo>
              <a:lnTo>
                <a:pt x="109204" y="38221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BDBA53-840F-4841-A37A-E1EFB3765A69}">
      <dsp:nvSpPr>
        <dsp:cNvPr id="0" name=""/>
        <dsp:cNvSpPr/>
      </dsp:nvSpPr>
      <dsp:spPr>
        <a:xfrm>
          <a:off x="1261398" y="4098491"/>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smtClean="0"/>
            <a:t>Tool: When debt collectors call</a:t>
          </a:r>
          <a:endParaRPr lang="en-US" sz="800" kern="1200"/>
        </a:p>
      </dsp:txBody>
      <dsp:txXfrm>
        <a:off x="1277390" y="4114483"/>
        <a:ext cx="841650" cy="514037"/>
      </dsp:txXfrm>
    </dsp:sp>
    <dsp:sp modelId="{429DCEAD-8D38-454A-8F98-FB2ACDDFB2F8}">
      <dsp:nvSpPr>
        <dsp:cNvPr id="0" name=""/>
        <dsp:cNvSpPr/>
      </dsp:nvSpPr>
      <dsp:spPr>
        <a:xfrm>
          <a:off x="1152194" y="549352"/>
          <a:ext cx="109204" cy="4504677"/>
        </a:xfrm>
        <a:custGeom>
          <a:avLst/>
          <a:gdLst/>
          <a:ahLst/>
          <a:cxnLst/>
          <a:rect l="0" t="0" r="0" b="0"/>
          <a:pathLst>
            <a:path>
              <a:moveTo>
                <a:pt x="0" y="0"/>
              </a:moveTo>
              <a:lnTo>
                <a:pt x="0" y="4504677"/>
              </a:lnTo>
              <a:lnTo>
                <a:pt x="109204" y="45046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88A474-B425-4358-A4A3-5078FD497803}">
      <dsp:nvSpPr>
        <dsp:cNvPr id="0" name=""/>
        <dsp:cNvSpPr/>
      </dsp:nvSpPr>
      <dsp:spPr>
        <a:xfrm>
          <a:off x="1261398" y="4781018"/>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Handout: Avoiding medical debt</a:t>
          </a:r>
          <a:endParaRPr lang="en-US" sz="800" kern="1200" dirty="0"/>
        </a:p>
      </dsp:txBody>
      <dsp:txXfrm>
        <a:off x="1277390" y="4797010"/>
        <a:ext cx="841650" cy="514037"/>
      </dsp:txXfrm>
    </dsp:sp>
    <dsp:sp modelId="{65CE3158-CC02-4575-A29B-B32990C2F7A3}">
      <dsp:nvSpPr>
        <dsp:cNvPr id="0" name=""/>
        <dsp:cNvSpPr/>
      </dsp:nvSpPr>
      <dsp:spPr>
        <a:xfrm>
          <a:off x="2408043" y="3330"/>
          <a:ext cx="1092043" cy="5460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rPr>
            <a:t>Module 7: Understanding Credit Reports and Scores</a:t>
          </a:r>
          <a:endParaRPr lang="en-US" sz="900" kern="1200" dirty="0">
            <a:solidFill>
              <a:schemeClr val="tx1"/>
            </a:solidFill>
          </a:endParaRPr>
        </a:p>
      </dsp:txBody>
      <dsp:txXfrm>
        <a:off x="2424035" y="19322"/>
        <a:ext cx="1060059" cy="514037"/>
      </dsp:txXfrm>
    </dsp:sp>
    <dsp:sp modelId="{1C264A52-C3FA-4F07-B969-DC2A83A89916}">
      <dsp:nvSpPr>
        <dsp:cNvPr id="0" name=""/>
        <dsp:cNvSpPr/>
      </dsp:nvSpPr>
      <dsp:spPr>
        <a:xfrm>
          <a:off x="2517247" y="549352"/>
          <a:ext cx="109204" cy="409516"/>
        </a:xfrm>
        <a:custGeom>
          <a:avLst/>
          <a:gdLst/>
          <a:ahLst/>
          <a:cxnLst/>
          <a:rect l="0" t="0" r="0" b="0"/>
          <a:pathLst>
            <a:path>
              <a:moveTo>
                <a:pt x="0" y="0"/>
              </a:moveTo>
              <a:lnTo>
                <a:pt x="0" y="409516"/>
              </a:lnTo>
              <a:lnTo>
                <a:pt x="109204" y="409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5C1544-3D26-4E94-B151-A4AF27E39B33}">
      <dsp:nvSpPr>
        <dsp:cNvPr id="0" name=""/>
        <dsp:cNvSpPr/>
      </dsp:nvSpPr>
      <dsp:spPr>
        <a:xfrm>
          <a:off x="2626452" y="685857"/>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smtClean="0"/>
            <a:t>Tool: Requesting your free credit reports</a:t>
          </a:r>
          <a:endParaRPr lang="en-US" sz="800" kern="1200"/>
        </a:p>
      </dsp:txBody>
      <dsp:txXfrm>
        <a:off x="2642444" y="701849"/>
        <a:ext cx="841650" cy="514037"/>
      </dsp:txXfrm>
    </dsp:sp>
    <dsp:sp modelId="{618765F2-601F-4C0F-BE84-CA99B86E8556}">
      <dsp:nvSpPr>
        <dsp:cNvPr id="0" name=""/>
        <dsp:cNvSpPr/>
      </dsp:nvSpPr>
      <dsp:spPr>
        <a:xfrm>
          <a:off x="2517247" y="549352"/>
          <a:ext cx="109204" cy="1092043"/>
        </a:xfrm>
        <a:custGeom>
          <a:avLst/>
          <a:gdLst/>
          <a:ahLst/>
          <a:cxnLst/>
          <a:rect l="0" t="0" r="0" b="0"/>
          <a:pathLst>
            <a:path>
              <a:moveTo>
                <a:pt x="0" y="0"/>
              </a:moveTo>
              <a:lnTo>
                <a:pt x="0" y="1092043"/>
              </a:lnTo>
              <a:lnTo>
                <a:pt x="109204" y="10920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C3D5FA-B270-44A2-8636-4623DB17F7A6}">
      <dsp:nvSpPr>
        <dsp:cNvPr id="0" name=""/>
        <dsp:cNvSpPr/>
      </dsp:nvSpPr>
      <dsp:spPr>
        <a:xfrm>
          <a:off x="2626452" y="1368384"/>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smtClean="0"/>
            <a:t>Tool: Reviewing your credit reports</a:t>
          </a:r>
          <a:endParaRPr lang="en-US" sz="800" kern="1200"/>
        </a:p>
      </dsp:txBody>
      <dsp:txXfrm>
        <a:off x="2642444" y="1384376"/>
        <a:ext cx="841650" cy="514037"/>
      </dsp:txXfrm>
    </dsp:sp>
    <dsp:sp modelId="{D3715DD4-34A7-4930-9F83-E1690C686069}">
      <dsp:nvSpPr>
        <dsp:cNvPr id="0" name=""/>
        <dsp:cNvSpPr/>
      </dsp:nvSpPr>
      <dsp:spPr>
        <a:xfrm>
          <a:off x="2517247" y="549352"/>
          <a:ext cx="109204" cy="1774569"/>
        </a:xfrm>
        <a:custGeom>
          <a:avLst/>
          <a:gdLst/>
          <a:ahLst/>
          <a:cxnLst/>
          <a:rect l="0" t="0" r="0" b="0"/>
          <a:pathLst>
            <a:path>
              <a:moveTo>
                <a:pt x="0" y="0"/>
              </a:moveTo>
              <a:lnTo>
                <a:pt x="0" y="1774569"/>
              </a:lnTo>
              <a:lnTo>
                <a:pt x="109204" y="1774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32F85B-2215-4231-AD56-45572C222006}">
      <dsp:nvSpPr>
        <dsp:cNvPr id="0" name=""/>
        <dsp:cNvSpPr/>
      </dsp:nvSpPr>
      <dsp:spPr>
        <a:xfrm>
          <a:off x="2626452" y="2050911"/>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smtClean="0"/>
            <a:t>Handout: Disputing errors on your credit reports</a:t>
          </a:r>
          <a:endParaRPr lang="en-US" sz="800" kern="1200"/>
        </a:p>
      </dsp:txBody>
      <dsp:txXfrm>
        <a:off x="2642444" y="2066903"/>
        <a:ext cx="841650" cy="514037"/>
      </dsp:txXfrm>
    </dsp:sp>
    <dsp:sp modelId="{4CB18B4E-93D3-4385-BEB1-3A49BC141EAD}">
      <dsp:nvSpPr>
        <dsp:cNvPr id="0" name=""/>
        <dsp:cNvSpPr/>
      </dsp:nvSpPr>
      <dsp:spPr>
        <a:xfrm>
          <a:off x="2517247" y="549352"/>
          <a:ext cx="109204" cy="2457096"/>
        </a:xfrm>
        <a:custGeom>
          <a:avLst/>
          <a:gdLst/>
          <a:ahLst/>
          <a:cxnLst/>
          <a:rect l="0" t="0" r="0" b="0"/>
          <a:pathLst>
            <a:path>
              <a:moveTo>
                <a:pt x="0" y="0"/>
              </a:moveTo>
              <a:lnTo>
                <a:pt x="0" y="2457096"/>
              </a:lnTo>
              <a:lnTo>
                <a:pt x="109204" y="24570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6C77E6-47D5-4DD0-8754-F33F53D02D98}">
      <dsp:nvSpPr>
        <dsp:cNvPr id="0" name=""/>
        <dsp:cNvSpPr/>
      </dsp:nvSpPr>
      <dsp:spPr>
        <a:xfrm>
          <a:off x="2626452" y="2733438"/>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smtClean="0"/>
            <a:t>Tool: Getting and keeping a good credit history</a:t>
          </a:r>
          <a:endParaRPr lang="en-US" sz="800" kern="1200"/>
        </a:p>
      </dsp:txBody>
      <dsp:txXfrm>
        <a:off x="2642444" y="2749430"/>
        <a:ext cx="841650" cy="514037"/>
      </dsp:txXfrm>
    </dsp:sp>
    <dsp:sp modelId="{7C586B0B-AA84-45A6-8167-BD7AB0C80DCC}">
      <dsp:nvSpPr>
        <dsp:cNvPr id="0" name=""/>
        <dsp:cNvSpPr/>
      </dsp:nvSpPr>
      <dsp:spPr>
        <a:xfrm>
          <a:off x="3773097" y="3330"/>
          <a:ext cx="1092043" cy="5460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solidFill>
                <a:schemeClr val="tx1"/>
              </a:solidFill>
            </a:rPr>
            <a:t>Module 8: Choosing Financial Products and Services</a:t>
          </a:r>
          <a:endParaRPr lang="en-US" sz="900" kern="1200">
            <a:solidFill>
              <a:schemeClr val="tx1"/>
            </a:solidFill>
          </a:endParaRPr>
        </a:p>
      </dsp:txBody>
      <dsp:txXfrm>
        <a:off x="3789089" y="19322"/>
        <a:ext cx="1060059" cy="514037"/>
      </dsp:txXfrm>
    </dsp:sp>
    <dsp:sp modelId="{9A898D39-C1CB-42E9-913F-671B5D74277F}">
      <dsp:nvSpPr>
        <dsp:cNvPr id="0" name=""/>
        <dsp:cNvSpPr/>
      </dsp:nvSpPr>
      <dsp:spPr>
        <a:xfrm>
          <a:off x="3882301" y="549352"/>
          <a:ext cx="109204" cy="409516"/>
        </a:xfrm>
        <a:custGeom>
          <a:avLst/>
          <a:gdLst/>
          <a:ahLst/>
          <a:cxnLst/>
          <a:rect l="0" t="0" r="0" b="0"/>
          <a:pathLst>
            <a:path>
              <a:moveTo>
                <a:pt x="0" y="0"/>
              </a:moveTo>
              <a:lnTo>
                <a:pt x="0" y="409516"/>
              </a:lnTo>
              <a:lnTo>
                <a:pt x="109204" y="409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5435B7-29C6-4ACF-B9E0-708E5C2B04C0}">
      <dsp:nvSpPr>
        <dsp:cNvPr id="0" name=""/>
        <dsp:cNvSpPr/>
      </dsp:nvSpPr>
      <dsp:spPr>
        <a:xfrm>
          <a:off x="3991505" y="685857"/>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smtClean="0"/>
            <a:t>Tool: Finding financial products and services</a:t>
          </a:r>
          <a:endParaRPr lang="en-US" sz="800" kern="1200"/>
        </a:p>
      </dsp:txBody>
      <dsp:txXfrm>
        <a:off x="4007497" y="701849"/>
        <a:ext cx="841650" cy="514037"/>
      </dsp:txXfrm>
    </dsp:sp>
    <dsp:sp modelId="{DB3204E1-8B76-4B46-BB19-AD311C136D05}">
      <dsp:nvSpPr>
        <dsp:cNvPr id="0" name=""/>
        <dsp:cNvSpPr/>
      </dsp:nvSpPr>
      <dsp:spPr>
        <a:xfrm>
          <a:off x="3882301" y="549352"/>
          <a:ext cx="109204" cy="1092043"/>
        </a:xfrm>
        <a:custGeom>
          <a:avLst/>
          <a:gdLst/>
          <a:ahLst/>
          <a:cxnLst/>
          <a:rect l="0" t="0" r="0" b="0"/>
          <a:pathLst>
            <a:path>
              <a:moveTo>
                <a:pt x="0" y="0"/>
              </a:moveTo>
              <a:lnTo>
                <a:pt x="0" y="1092043"/>
              </a:lnTo>
              <a:lnTo>
                <a:pt x="109204" y="10920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99EF95-F21E-41C9-AF55-2E6067D9CA23}">
      <dsp:nvSpPr>
        <dsp:cNvPr id="0" name=""/>
        <dsp:cNvSpPr/>
      </dsp:nvSpPr>
      <dsp:spPr>
        <a:xfrm>
          <a:off x="3991505" y="1368384"/>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smtClean="0"/>
            <a:t>Tool: Comparing financial service providers</a:t>
          </a:r>
          <a:endParaRPr lang="en-US" sz="800" kern="1200"/>
        </a:p>
      </dsp:txBody>
      <dsp:txXfrm>
        <a:off x="4007497" y="1384376"/>
        <a:ext cx="841650" cy="514037"/>
      </dsp:txXfrm>
    </dsp:sp>
    <dsp:sp modelId="{69F95760-9E12-46C7-BBDD-00216BA06E66}">
      <dsp:nvSpPr>
        <dsp:cNvPr id="0" name=""/>
        <dsp:cNvSpPr/>
      </dsp:nvSpPr>
      <dsp:spPr>
        <a:xfrm>
          <a:off x="3882301" y="549352"/>
          <a:ext cx="109204" cy="1774569"/>
        </a:xfrm>
        <a:custGeom>
          <a:avLst/>
          <a:gdLst/>
          <a:ahLst/>
          <a:cxnLst/>
          <a:rect l="0" t="0" r="0" b="0"/>
          <a:pathLst>
            <a:path>
              <a:moveTo>
                <a:pt x="0" y="0"/>
              </a:moveTo>
              <a:lnTo>
                <a:pt x="0" y="1774569"/>
              </a:lnTo>
              <a:lnTo>
                <a:pt x="109204" y="1774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CF0144-A909-444D-9134-B54C2DE7F9A6}">
      <dsp:nvSpPr>
        <dsp:cNvPr id="0" name=""/>
        <dsp:cNvSpPr/>
      </dsp:nvSpPr>
      <dsp:spPr>
        <a:xfrm>
          <a:off x="3991505" y="2050911"/>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smtClean="0"/>
            <a:t>Tool: Opening a checking or savings account</a:t>
          </a:r>
          <a:endParaRPr lang="en-US" sz="800" kern="1200"/>
        </a:p>
      </dsp:txBody>
      <dsp:txXfrm>
        <a:off x="4007497" y="2066903"/>
        <a:ext cx="841650" cy="514037"/>
      </dsp:txXfrm>
    </dsp:sp>
    <dsp:sp modelId="{BB23D282-213D-4DB5-8BBE-A854DA77B87E}">
      <dsp:nvSpPr>
        <dsp:cNvPr id="0" name=""/>
        <dsp:cNvSpPr/>
      </dsp:nvSpPr>
      <dsp:spPr>
        <a:xfrm>
          <a:off x="3882301" y="549352"/>
          <a:ext cx="109204" cy="2457096"/>
        </a:xfrm>
        <a:custGeom>
          <a:avLst/>
          <a:gdLst/>
          <a:ahLst/>
          <a:cxnLst/>
          <a:rect l="0" t="0" r="0" b="0"/>
          <a:pathLst>
            <a:path>
              <a:moveTo>
                <a:pt x="0" y="0"/>
              </a:moveTo>
              <a:lnTo>
                <a:pt x="0" y="2457096"/>
              </a:lnTo>
              <a:lnTo>
                <a:pt x="109204" y="24570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AE4100-2D9D-46D8-95A7-C69802C35583}">
      <dsp:nvSpPr>
        <dsp:cNvPr id="0" name=""/>
        <dsp:cNvSpPr/>
      </dsp:nvSpPr>
      <dsp:spPr>
        <a:xfrm>
          <a:off x="3991505" y="2733438"/>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smtClean="0"/>
            <a:t>Tool: Avoiding checking account fees</a:t>
          </a:r>
          <a:endParaRPr lang="en-US" sz="800" kern="1200"/>
        </a:p>
      </dsp:txBody>
      <dsp:txXfrm>
        <a:off x="4007497" y="2749430"/>
        <a:ext cx="841650" cy="514037"/>
      </dsp:txXfrm>
    </dsp:sp>
    <dsp:sp modelId="{5E9A3674-615C-4D58-B748-AD95D2FC6616}">
      <dsp:nvSpPr>
        <dsp:cNvPr id="0" name=""/>
        <dsp:cNvSpPr/>
      </dsp:nvSpPr>
      <dsp:spPr>
        <a:xfrm>
          <a:off x="3882301" y="549352"/>
          <a:ext cx="109204" cy="3139623"/>
        </a:xfrm>
        <a:custGeom>
          <a:avLst/>
          <a:gdLst/>
          <a:ahLst/>
          <a:cxnLst/>
          <a:rect l="0" t="0" r="0" b="0"/>
          <a:pathLst>
            <a:path>
              <a:moveTo>
                <a:pt x="0" y="0"/>
              </a:moveTo>
              <a:lnTo>
                <a:pt x="0" y="3139623"/>
              </a:lnTo>
              <a:lnTo>
                <a:pt x="109204" y="31396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FEC89D-6030-4C41-A2FD-ACA08C23DB0C}">
      <dsp:nvSpPr>
        <dsp:cNvPr id="0" name=""/>
        <dsp:cNvSpPr/>
      </dsp:nvSpPr>
      <dsp:spPr>
        <a:xfrm>
          <a:off x="3991505" y="3415965"/>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smtClean="0"/>
            <a:t>Tool: Evaluating your prepaid or payroll card</a:t>
          </a:r>
          <a:endParaRPr lang="en-US" sz="800" kern="1200"/>
        </a:p>
      </dsp:txBody>
      <dsp:txXfrm>
        <a:off x="4007497" y="3431957"/>
        <a:ext cx="841650" cy="514037"/>
      </dsp:txXfrm>
    </dsp:sp>
    <dsp:sp modelId="{75046D82-2529-483B-BA60-249A14ACCD29}">
      <dsp:nvSpPr>
        <dsp:cNvPr id="0" name=""/>
        <dsp:cNvSpPr/>
      </dsp:nvSpPr>
      <dsp:spPr>
        <a:xfrm>
          <a:off x="3882301" y="549352"/>
          <a:ext cx="109204" cy="3822150"/>
        </a:xfrm>
        <a:custGeom>
          <a:avLst/>
          <a:gdLst/>
          <a:ahLst/>
          <a:cxnLst/>
          <a:rect l="0" t="0" r="0" b="0"/>
          <a:pathLst>
            <a:path>
              <a:moveTo>
                <a:pt x="0" y="0"/>
              </a:moveTo>
              <a:lnTo>
                <a:pt x="0" y="3822150"/>
              </a:lnTo>
              <a:lnTo>
                <a:pt x="109204" y="38221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5E3137-B636-496C-8AE4-49ADF8096202}">
      <dsp:nvSpPr>
        <dsp:cNvPr id="0" name=""/>
        <dsp:cNvSpPr/>
      </dsp:nvSpPr>
      <dsp:spPr>
        <a:xfrm>
          <a:off x="3991505" y="4098491"/>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smtClean="0"/>
            <a:t>Handout: Knowing your prepaid card rights</a:t>
          </a:r>
          <a:endParaRPr lang="en-US" sz="800" kern="1200"/>
        </a:p>
      </dsp:txBody>
      <dsp:txXfrm>
        <a:off x="4007497" y="4114483"/>
        <a:ext cx="841650" cy="514037"/>
      </dsp:txXfrm>
    </dsp:sp>
    <dsp:sp modelId="{858B7FE6-EAF4-44D2-8B50-CD2636FC591F}">
      <dsp:nvSpPr>
        <dsp:cNvPr id="0" name=""/>
        <dsp:cNvSpPr/>
      </dsp:nvSpPr>
      <dsp:spPr>
        <a:xfrm>
          <a:off x="3882301" y="549352"/>
          <a:ext cx="109204" cy="4504677"/>
        </a:xfrm>
        <a:custGeom>
          <a:avLst/>
          <a:gdLst/>
          <a:ahLst/>
          <a:cxnLst/>
          <a:rect l="0" t="0" r="0" b="0"/>
          <a:pathLst>
            <a:path>
              <a:moveTo>
                <a:pt x="0" y="0"/>
              </a:moveTo>
              <a:lnTo>
                <a:pt x="0" y="4504677"/>
              </a:lnTo>
              <a:lnTo>
                <a:pt x="109204" y="45046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6093D0-D6FC-496B-8367-4C745C0F8CC4}">
      <dsp:nvSpPr>
        <dsp:cNvPr id="0" name=""/>
        <dsp:cNvSpPr/>
      </dsp:nvSpPr>
      <dsp:spPr>
        <a:xfrm>
          <a:off x="3991505" y="4781018"/>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smtClean="0"/>
            <a:t>Handout: Sending money abroad</a:t>
          </a:r>
          <a:endParaRPr lang="en-US" sz="800" kern="1200"/>
        </a:p>
      </dsp:txBody>
      <dsp:txXfrm>
        <a:off x="4007497" y="4797010"/>
        <a:ext cx="841650" cy="514037"/>
      </dsp:txXfrm>
    </dsp:sp>
    <dsp:sp modelId="{582B9F5B-B726-4EB2-97B6-3E292824338D}">
      <dsp:nvSpPr>
        <dsp:cNvPr id="0" name=""/>
        <dsp:cNvSpPr/>
      </dsp:nvSpPr>
      <dsp:spPr>
        <a:xfrm>
          <a:off x="5138151" y="3330"/>
          <a:ext cx="1092043" cy="5460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solidFill>
                <a:schemeClr val="tx1"/>
              </a:solidFill>
            </a:rPr>
            <a:t>Module 9: Protecting your Money</a:t>
          </a:r>
          <a:endParaRPr lang="en-US" sz="900" kern="1200">
            <a:solidFill>
              <a:schemeClr val="tx1"/>
            </a:solidFill>
          </a:endParaRPr>
        </a:p>
      </dsp:txBody>
      <dsp:txXfrm>
        <a:off x="5154143" y="19322"/>
        <a:ext cx="1060059" cy="514037"/>
      </dsp:txXfrm>
    </dsp:sp>
    <dsp:sp modelId="{4013CE41-7D86-420F-9B6D-4ABF2970F3AE}">
      <dsp:nvSpPr>
        <dsp:cNvPr id="0" name=""/>
        <dsp:cNvSpPr/>
      </dsp:nvSpPr>
      <dsp:spPr>
        <a:xfrm>
          <a:off x="5247355" y="549352"/>
          <a:ext cx="109204" cy="409516"/>
        </a:xfrm>
        <a:custGeom>
          <a:avLst/>
          <a:gdLst/>
          <a:ahLst/>
          <a:cxnLst/>
          <a:rect l="0" t="0" r="0" b="0"/>
          <a:pathLst>
            <a:path>
              <a:moveTo>
                <a:pt x="0" y="0"/>
              </a:moveTo>
              <a:lnTo>
                <a:pt x="0" y="409516"/>
              </a:lnTo>
              <a:lnTo>
                <a:pt x="109204" y="409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1A47D8-D69E-4680-8BA0-0C17D67AC914}">
      <dsp:nvSpPr>
        <dsp:cNvPr id="0" name=""/>
        <dsp:cNvSpPr/>
      </dsp:nvSpPr>
      <dsp:spPr>
        <a:xfrm>
          <a:off x="5356559" y="685857"/>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smtClean="0"/>
            <a:t>Handout: Protecting your identity</a:t>
          </a:r>
          <a:endParaRPr lang="en-US" sz="800" kern="1200"/>
        </a:p>
      </dsp:txBody>
      <dsp:txXfrm>
        <a:off x="5372551" y="701849"/>
        <a:ext cx="841650" cy="514037"/>
      </dsp:txXfrm>
    </dsp:sp>
    <dsp:sp modelId="{6B343988-37C4-4621-9694-6B26DC6A7653}">
      <dsp:nvSpPr>
        <dsp:cNvPr id="0" name=""/>
        <dsp:cNvSpPr/>
      </dsp:nvSpPr>
      <dsp:spPr>
        <a:xfrm>
          <a:off x="5247355" y="549352"/>
          <a:ext cx="109204" cy="1092043"/>
        </a:xfrm>
        <a:custGeom>
          <a:avLst/>
          <a:gdLst/>
          <a:ahLst/>
          <a:cxnLst/>
          <a:rect l="0" t="0" r="0" b="0"/>
          <a:pathLst>
            <a:path>
              <a:moveTo>
                <a:pt x="0" y="0"/>
              </a:moveTo>
              <a:lnTo>
                <a:pt x="0" y="1092043"/>
              </a:lnTo>
              <a:lnTo>
                <a:pt x="109204" y="10920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84F3E8-E805-48EB-91A5-1216BAE5E7C2}">
      <dsp:nvSpPr>
        <dsp:cNvPr id="0" name=""/>
        <dsp:cNvSpPr/>
      </dsp:nvSpPr>
      <dsp:spPr>
        <a:xfrm>
          <a:off x="5356559" y="1368384"/>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smtClean="0"/>
            <a:t>Handout: How to handle identity theft</a:t>
          </a:r>
          <a:endParaRPr lang="en-US" sz="800" kern="1200"/>
        </a:p>
      </dsp:txBody>
      <dsp:txXfrm>
        <a:off x="5372551" y="1384376"/>
        <a:ext cx="841650" cy="514037"/>
      </dsp:txXfrm>
    </dsp:sp>
    <dsp:sp modelId="{81ADE090-7382-478C-B3C6-D7957C2D1480}">
      <dsp:nvSpPr>
        <dsp:cNvPr id="0" name=""/>
        <dsp:cNvSpPr/>
      </dsp:nvSpPr>
      <dsp:spPr>
        <a:xfrm>
          <a:off x="5247355" y="549352"/>
          <a:ext cx="109204" cy="1774569"/>
        </a:xfrm>
        <a:custGeom>
          <a:avLst/>
          <a:gdLst/>
          <a:ahLst/>
          <a:cxnLst/>
          <a:rect l="0" t="0" r="0" b="0"/>
          <a:pathLst>
            <a:path>
              <a:moveTo>
                <a:pt x="0" y="0"/>
              </a:moveTo>
              <a:lnTo>
                <a:pt x="0" y="1774569"/>
              </a:lnTo>
              <a:lnTo>
                <a:pt x="109204" y="1774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05C399-2AEF-47A7-9E8E-EF82F026A519}">
      <dsp:nvSpPr>
        <dsp:cNvPr id="0" name=""/>
        <dsp:cNvSpPr/>
      </dsp:nvSpPr>
      <dsp:spPr>
        <a:xfrm>
          <a:off x="5356559" y="2050911"/>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smtClean="0"/>
            <a:t>Handout: Spotting red flags</a:t>
          </a:r>
          <a:endParaRPr lang="en-US" sz="800" kern="1200"/>
        </a:p>
      </dsp:txBody>
      <dsp:txXfrm>
        <a:off x="5372551" y="2066903"/>
        <a:ext cx="841650" cy="514037"/>
      </dsp:txXfrm>
    </dsp:sp>
    <dsp:sp modelId="{797B51ED-0F36-4400-B944-460243FC3FA3}">
      <dsp:nvSpPr>
        <dsp:cNvPr id="0" name=""/>
        <dsp:cNvSpPr/>
      </dsp:nvSpPr>
      <dsp:spPr>
        <a:xfrm>
          <a:off x="5247355" y="549352"/>
          <a:ext cx="109204" cy="2457096"/>
        </a:xfrm>
        <a:custGeom>
          <a:avLst/>
          <a:gdLst/>
          <a:ahLst/>
          <a:cxnLst/>
          <a:rect l="0" t="0" r="0" b="0"/>
          <a:pathLst>
            <a:path>
              <a:moveTo>
                <a:pt x="0" y="0"/>
              </a:moveTo>
              <a:lnTo>
                <a:pt x="0" y="2457096"/>
              </a:lnTo>
              <a:lnTo>
                <a:pt x="109204" y="24570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664EE3-64E5-4F3A-A257-D166666305E9}">
      <dsp:nvSpPr>
        <dsp:cNvPr id="0" name=""/>
        <dsp:cNvSpPr/>
      </dsp:nvSpPr>
      <dsp:spPr>
        <a:xfrm>
          <a:off x="5356559" y="2733438"/>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Handout: </a:t>
          </a:r>
          <a:r>
            <a:rPr lang="en-US" sz="800" kern="1200" dirty="0" err="1" smtClean="0"/>
            <a:t>Submitt</a:t>
          </a:r>
          <a:r>
            <a:rPr lang="en-US" sz="800" kern="1200" dirty="0" smtClean="0"/>
            <a:t> a complaint</a:t>
          </a:r>
          <a:endParaRPr lang="en-US" sz="800" kern="1200" dirty="0"/>
        </a:p>
      </dsp:txBody>
      <dsp:txXfrm>
        <a:off x="5372551" y="2749430"/>
        <a:ext cx="841650" cy="5140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EE63D-3B1D-4279-A33C-5ADBF64AB897}">
      <dsp:nvSpPr>
        <dsp:cNvPr id="0" name=""/>
        <dsp:cNvSpPr/>
      </dsp:nvSpPr>
      <dsp:spPr>
        <a:xfrm>
          <a:off x="4085" y="2458339"/>
          <a:ext cx="1922837" cy="742215"/>
        </a:xfrm>
        <a:prstGeom prst="chevron">
          <a:avLst>
            <a:gd name="adj" fmla="val 4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7B22F5-3F85-4102-9195-06A8E994BCB1}">
      <dsp:nvSpPr>
        <dsp:cNvPr id="0" name=""/>
        <dsp:cNvSpPr/>
      </dsp:nvSpPr>
      <dsp:spPr>
        <a:xfrm>
          <a:off x="516842" y="2643893"/>
          <a:ext cx="1623729" cy="742215"/>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Use of credit</a:t>
          </a:r>
          <a:endParaRPr lang="en-US" sz="1400" kern="1200" dirty="0">
            <a:solidFill>
              <a:schemeClr val="tx1"/>
            </a:solidFill>
          </a:endParaRPr>
        </a:p>
      </dsp:txBody>
      <dsp:txXfrm>
        <a:off x="538581" y="2665632"/>
        <a:ext cx="1580251" cy="698737"/>
      </dsp:txXfrm>
    </dsp:sp>
    <dsp:sp modelId="{BAB9A991-2E03-42F1-B94E-6313B18E6C7E}">
      <dsp:nvSpPr>
        <dsp:cNvPr id="0" name=""/>
        <dsp:cNvSpPr/>
      </dsp:nvSpPr>
      <dsp:spPr>
        <a:xfrm>
          <a:off x="2200393" y="2458339"/>
          <a:ext cx="1922837" cy="742215"/>
        </a:xfrm>
        <a:prstGeom prst="chevron">
          <a:avLst>
            <a:gd name="adj" fmla="val 4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E2B2AE-109E-46D7-B351-CB7E828F0E26}">
      <dsp:nvSpPr>
        <dsp:cNvPr id="0" name=""/>
        <dsp:cNvSpPr/>
      </dsp:nvSpPr>
      <dsp:spPr>
        <a:xfrm>
          <a:off x="2713150" y="2643893"/>
          <a:ext cx="1623729" cy="742215"/>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Creates credit history</a:t>
          </a:r>
          <a:endParaRPr lang="en-US" sz="1400" kern="1200" dirty="0">
            <a:solidFill>
              <a:schemeClr val="tx1"/>
            </a:solidFill>
          </a:endParaRPr>
        </a:p>
      </dsp:txBody>
      <dsp:txXfrm>
        <a:off x="2734889" y="2665632"/>
        <a:ext cx="1580251" cy="698737"/>
      </dsp:txXfrm>
    </dsp:sp>
    <dsp:sp modelId="{B2328DB7-F1FA-4956-BA7B-7FA57A07ABB0}">
      <dsp:nvSpPr>
        <dsp:cNvPr id="0" name=""/>
        <dsp:cNvSpPr/>
      </dsp:nvSpPr>
      <dsp:spPr>
        <a:xfrm>
          <a:off x="4396701" y="2458339"/>
          <a:ext cx="1922837" cy="742215"/>
        </a:xfrm>
        <a:prstGeom prst="chevron">
          <a:avLst>
            <a:gd name="adj" fmla="val 4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666DD5-09E2-49F7-91A4-1D572943A737}">
      <dsp:nvSpPr>
        <dsp:cNvPr id="0" name=""/>
        <dsp:cNvSpPr/>
      </dsp:nvSpPr>
      <dsp:spPr>
        <a:xfrm>
          <a:off x="4909458" y="2643893"/>
          <a:ext cx="1623729" cy="742215"/>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Compiled into credit reports</a:t>
          </a:r>
          <a:endParaRPr lang="en-US" sz="1400" kern="1200" dirty="0">
            <a:solidFill>
              <a:schemeClr val="tx1"/>
            </a:solidFill>
          </a:endParaRPr>
        </a:p>
      </dsp:txBody>
      <dsp:txXfrm>
        <a:off x="4931197" y="2665632"/>
        <a:ext cx="1580251" cy="698737"/>
      </dsp:txXfrm>
    </dsp:sp>
    <dsp:sp modelId="{44029AF7-1651-44F1-8805-0C823976728B}">
      <dsp:nvSpPr>
        <dsp:cNvPr id="0" name=""/>
        <dsp:cNvSpPr/>
      </dsp:nvSpPr>
      <dsp:spPr>
        <a:xfrm>
          <a:off x="6593010" y="2458339"/>
          <a:ext cx="1922837" cy="742215"/>
        </a:xfrm>
        <a:prstGeom prst="chevron">
          <a:avLst>
            <a:gd name="adj" fmla="val 4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9C7673-BF86-41BF-A9FA-4267AE4F1A66}">
      <dsp:nvSpPr>
        <dsp:cNvPr id="0" name=""/>
        <dsp:cNvSpPr/>
      </dsp:nvSpPr>
      <dsp:spPr>
        <a:xfrm>
          <a:off x="7105766" y="2643893"/>
          <a:ext cx="1623729" cy="742215"/>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Used to calculate credit scores</a:t>
          </a:r>
          <a:endParaRPr lang="en-US" sz="1400" kern="1200" dirty="0">
            <a:solidFill>
              <a:schemeClr val="tx1"/>
            </a:solidFill>
          </a:endParaRPr>
        </a:p>
      </dsp:txBody>
      <dsp:txXfrm>
        <a:off x="7127505" y="2665632"/>
        <a:ext cx="1580251" cy="6987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93150" tIns="46576" rIns="93150" bIns="46576"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wrap="square" lIns="93150" tIns="46576" rIns="93150" bIns="46576"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C6D9C212-F6A2-45CA-A2F5-B2AC78CB7370}" type="datetimeFigureOut">
              <a:rPr lang="en-US" altLang="en-US"/>
              <a:pPr>
                <a:defRPr/>
              </a:pPr>
              <a:t>8/2/2019</a:t>
            </a:fld>
            <a:endParaRPr lang="en-US" altLang="en-US" dirty="0"/>
          </a:p>
        </p:txBody>
      </p:sp>
      <p:sp>
        <p:nvSpPr>
          <p:cNvPr id="4" name="Footer Placeholder 3"/>
          <p:cNvSpPr>
            <a:spLocks noGrp="1"/>
          </p:cNvSpPr>
          <p:nvPr>
            <p:ph type="ftr" sz="quarter" idx="2"/>
          </p:nvPr>
        </p:nvSpPr>
        <p:spPr>
          <a:xfrm>
            <a:off x="0" y="8829121"/>
            <a:ext cx="3038145" cy="465743"/>
          </a:xfrm>
          <a:prstGeom prst="rect">
            <a:avLst/>
          </a:prstGeom>
        </p:spPr>
        <p:txBody>
          <a:bodyPr vert="horz" lIns="93150" tIns="46576" rIns="93150" bIns="46576"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734" y="8829121"/>
            <a:ext cx="3038145" cy="465743"/>
          </a:xfrm>
          <a:prstGeom prst="rect">
            <a:avLst/>
          </a:prstGeom>
        </p:spPr>
        <p:txBody>
          <a:bodyPr vert="horz" wrap="square" lIns="93150" tIns="46576" rIns="93150" bIns="46576"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77E9C1F7-5A72-4937-8F2A-DABCDF53A949}" type="slidenum">
              <a:rPr lang="en-US" altLang="en-US"/>
              <a:pPr>
                <a:defRPr/>
              </a:pPr>
              <a:t>‹#›</a:t>
            </a:fld>
            <a:endParaRPr lang="en-US" altLang="en-US" dirty="0"/>
          </a:p>
        </p:txBody>
      </p:sp>
    </p:spTree>
    <p:extLst>
      <p:ext uri="{BB962C8B-B14F-4D97-AF65-F5344CB8AC3E}">
        <p14:creationId xmlns:p14="http://schemas.microsoft.com/office/powerpoint/2010/main" val="3166741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93150" tIns="46576" rIns="93150" bIns="46576"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734" y="0"/>
            <a:ext cx="3038145" cy="465743"/>
          </a:xfrm>
          <a:prstGeom prst="rect">
            <a:avLst/>
          </a:prstGeom>
        </p:spPr>
        <p:txBody>
          <a:bodyPr vert="horz" wrap="square" lIns="93150" tIns="46576" rIns="93150" bIns="46576"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BACDB33F-3418-436E-9591-EFD4DEA5B561}" type="datetimeFigureOut">
              <a:rPr lang="en-US" altLang="en-US"/>
              <a:pPr>
                <a:defRPr/>
              </a:pPr>
              <a:t>8/2/2019</a:t>
            </a:fld>
            <a:endParaRPr lang="en-US" alt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0" tIns="46576" rIns="93150" bIns="46576" rtlCol="0" anchor="ctr"/>
          <a:lstStyle/>
          <a:p>
            <a:pPr lvl="0"/>
            <a:endParaRPr lang="en-US" noProof="0" dirty="0"/>
          </a:p>
        </p:txBody>
      </p:sp>
      <p:sp>
        <p:nvSpPr>
          <p:cNvPr id="5" name="Notes Placeholder 4"/>
          <p:cNvSpPr>
            <a:spLocks noGrp="1"/>
          </p:cNvSpPr>
          <p:nvPr>
            <p:ph type="body" sz="quarter" idx="3"/>
          </p:nvPr>
        </p:nvSpPr>
        <p:spPr>
          <a:xfrm>
            <a:off x="701345" y="4416098"/>
            <a:ext cx="5607711" cy="4183995"/>
          </a:xfrm>
          <a:prstGeom prst="rect">
            <a:avLst/>
          </a:prstGeom>
        </p:spPr>
        <p:txBody>
          <a:bodyPr vert="horz" lIns="93150" tIns="46576" rIns="93150" bIns="4657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121"/>
            <a:ext cx="3038145" cy="465743"/>
          </a:xfrm>
          <a:prstGeom prst="rect">
            <a:avLst/>
          </a:prstGeom>
        </p:spPr>
        <p:txBody>
          <a:bodyPr vert="horz" lIns="93150" tIns="46576" rIns="93150" bIns="46576"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734" y="8829121"/>
            <a:ext cx="3038145" cy="465743"/>
          </a:xfrm>
          <a:prstGeom prst="rect">
            <a:avLst/>
          </a:prstGeom>
        </p:spPr>
        <p:txBody>
          <a:bodyPr vert="horz" wrap="square" lIns="93150" tIns="46576" rIns="93150" bIns="46576"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55C1E816-09E7-47FA-A6FB-DF0A42BF6DDF}" type="slidenum">
              <a:rPr lang="en-US" altLang="en-US"/>
              <a:pPr>
                <a:defRPr/>
              </a:pPr>
              <a:t>‹#›</a:t>
            </a:fld>
            <a:endParaRPr lang="en-US" altLang="en-US" dirty="0"/>
          </a:p>
        </p:txBody>
      </p:sp>
    </p:spTree>
    <p:extLst>
      <p:ext uri="{BB962C8B-B14F-4D97-AF65-F5344CB8AC3E}">
        <p14:creationId xmlns:p14="http://schemas.microsoft.com/office/powerpoint/2010/main" val="356833343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www.annualcreditreport.com/"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b="0" dirty="0" smtClean="0">
                <a:solidFill>
                  <a:srgbClr val="000000"/>
                </a:solidFill>
                <a:latin typeface="Calibri" charset="0"/>
                <a:ea typeface="MS PGothic" charset="0"/>
              </a:rPr>
              <a:t>This PowerPoint</a:t>
            </a:r>
            <a:r>
              <a:rPr lang="en-US" b="0" baseline="0" dirty="0" smtClean="0">
                <a:solidFill>
                  <a:srgbClr val="000000"/>
                </a:solidFill>
                <a:latin typeface="Calibri" charset="0"/>
                <a:ea typeface="MS PGothic" charset="0"/>
              </a:rPr>
              <a:t> presentation is designed to help you train frontline staff and volunteers on using </a:t>
            </a:r>
            <a:r>
              <a:rPr lang="en-US" b="0" i="1" baseline="0" dirty="0" smtClean="0">
                <a:solidFill>
                  <a:srgbClr val="000000"/>
                </a:solidFill>
                <a:latin typeface="Calibri" charset="0"/>
                <a:ea typeface="MS PGothic" charset="0"/>
              </a:rPr>
              <a:t>Focus on Native Communities </a:t>
            </a:r>
            <a:r>
              <a:rPr lang="en-US" b="0" i="0" baseline="0" dirty="0" smtClean="0">
                <a:solidFill>
                  <a:srgbClr val="000000"/>
                </a:solidFill>
                <a:latin typeface="Calibri" charset="0"/>
                <a:ea typeface="MS PGothic" charset="0"/>
              </a:rPr>
              <a:t>with the people they serve.  </a:t>
            </a:r>
          </a:p>
          <a:p>
            <a:pPr eaLnBrk="1" hangingPunct="1">
              <a:spcBef>
                <a:spcPct val="0"/>
              </a:spcBef>
              <a:defRPr/>
            </a:pPr>
            <a:endParaRPr lang="en-US" b="0" i="0" baseline="0" dirty="0" smtClean="0">
              <a:solidFill>
                <a:srgbClr val="000000"/>
              </a:solidFill>
              <a:latin typeface="Calibri" charset="0"/>
              <a:ea typeface="MS PGothic" charset="0"/>
            </a:endParaRPr>
          </a:p>
          <a:p>
            <a:pPr eaLnBrk="1" hangingPunct="1">
              <a:spcBef>
                <a:spcPct val="0"/>
              </a:spcBef>
              <a:defRPr/>
            </a:pPr>
            <a:r>
              <a:rPr lang="en-US" b="0" i="0" baseline="0" dirty="0" smtClean="0">
                <a:solidFill>
                  <a:srgbClr val="000000"/>
                </a:solidFill>
                <a:latin typeface="Calibri" charset="0"/>
                <a:ea typeface="MS PGothic" charset="0"/>
              </a:rPr>
              <a:t>Because </a:t>
            </a:r>
            <a:r>
              <a:rPr lang="en-US" b="0" i="1" baseline="0" dirty="0" smtClean="0">
                <a:solidFill>
                  <a:srgbClr val="000000"/>
                </a:solidFill>
                <a:latin typeface="Calibri" charset="0"/>
                <a:ea typeface="MS PGothic" charset="0"/>
              </a:rPr>
              <a:t>Focus on Native Communities</a:t>
            </a:r>
            <a:r>
              <a:rPr lang="en-US" b="0" i="0" baseline="0" dirty="0" smtClean="0">
                <a:solidFill>
                  <a:srgbClr val="000000"/>
                </a:solidFill>
                <a:latin typeface="Calibri" charset="0"/>
                <a:ea typeface="MS PGothic" charset="0"/>
              </a:rPr>
              <a:t> is a resource that is designed to be used in combination with the </a:t>
            </a:r>
            <a:r>
              <a:rPr lang="en-US" b="0" i="1" baseline="0" dirty="0" smtClean="0">
                <a:solidFill>
                  <a:srgbClr val="000000"/>
                </a:solidFill>
                <a:latin typeface="Calibri" charset="0"/>
                <a:ea typeface="MS PGothic" charset="0"/>
              </a:rPr>
              <a:t>Your Money, Your Goals </a:t>
            </a:r>
            <a:r>
              <a:rPr lang="en-US" b="0" i="0" baseline="0" dirty="0" smtClean="0">
                <a:solidFill>
                  <a:srgbClr val="000000"/>
                </a:solidFill>
                <a:latin typeface="Calibri" charset="0"/>
                <a:ea typeface="MS PGothic" charset="0"/>
              </a:rPr>
              <a:t>toolkit, </a:t>
            </a:r>
            <a:r>
              <a:rPr lang="en-US" b="1" i="0" baseline="0" dirty="0" smtClean="0">
                <a:solidFill>
                  <a:srgbClr val="000000"/>
                </a:solidFill>
                <a:latin typeface="Calibri" charset="0"/>
                <a:ea typeface="MS PGothic" charset="0"/>
              </a:rPr>
              <a:t>we recommend combining this presentation with selected slides from the main </a:t>
            </a:r>
            <a:r>
              <a:rPr lang="en-US" b="1" i="1" baseline="0" dirty="0" smtClean="0">
                <a:solidFill>
                  <a:srgbClr val="000000"/>
                </a:solidFill>
                <a:latin typeface="Calibri" charset="0"/>
                <a:ea typeface="MS PGothic" charset="0"/>
              </a:rPr>
              <a:t>Your Money, Your Goals </a:t>
            </a:r>
            <a:r>
              <a:rPr lang="en-US" b="1" i="0" baseline="0" dirty="0" smtClean="0">
                <a:solidFill>
                  <a:srgbClr val="000000"/>
                </a:solidFill>
                <a:latin typeface="Calibri" charset="0"/>
                <a:ea typeface="MS PGothic" charset="0"/>
              </a:rPr>
              <a:t>presentation</a:t>
            </a:r>
            <a:r>
              <a:rPr lang="en-US" b="0" i="0" baseline="0" dirty="0" smtClean="0">
                <a:solidFill>
                  <a:srgbClr val="000000"/>
                </a:solidFill>
                <a:latin typeface="Calibri" charset="0"/>
                <a:ea typeface="MS PGothic" charset="0"/>
              </a:rPr>
              <a:t> found at a link on the </a:t>
            </a:r>
            <a:r>
              <a:rPr lang="en-US" b="0" i="1" baseline="0" dirty="0" smtClean="0">
                <a:solidFill>
                  <a:srgbClr val="000000"/>
                </a:solidFill>
                <a:latin typeface="Calibri" charset="0"/>
                <a:ea typeface="MS PGothic" charset="0"/>
              </a:rPr>
              <a:t>Your Money, Your Goals </a:t>
            </a:r>
            <a:r>
              <a:rPr lang="en-US" b="0" i="0" baseline="0" dirty="0" smtClean="0">
                <a:solidFill>
                  <a:srgbClr val="000000"/>
                </a:solidFill>
                <a:latin typeface="Calibri" charset="0"/>
                <a:ea typeface="MS PGothic" charset="0"/>
              </a:rPr>
              <a:t>training and implementation web page: https://www.consumerfinance.gov/documents/6667/cfpb_your-money-goals_core-modules_train-trainer-slide-deck_032019.pptx .</a:t>
            </a:r>
          </a:p>
          <a:p>
            <a:pPr eaLnBrk="1" hangingPunct="1">
              <a:spcBef>
                <a:spcPct val="0"/>
              </a:spcBef>
              <a:defRPr/>
            </a:pPr>
            <a:endParaRPr lang="en-US" b="0" i="0" baseline="0" dirty="0" smtClean="0">
              <a:solidFill>
                <a:srgbClr val="000000"/>
              </a:solidFill>
              <a:latin typeface="Calibri" charset="0"/>
              <a:ea typeface="MS PGothic" charset="0"/>
            </a:endParaRPr>
          </a:p>
          <a:p>
            <a:pPr eaLnBrk="1" hangingPunct="1">
              <a:spcBef>
                <a:spcPct val="0"/>
              </a:spcBef>
              <a:defRPr/>
            </a:pPr>
            <a:r>
              <a:rPr lang="en-US" b="0" i="0" baseline="0" dirty="0" smtClean="0">
                <a:solidFill>
                  <a:srgbClr val="000000"/>
                </a:solidFill>
                <a:latin typeface="Calibri" charset="0"/>
                <a:ea typeface="MS PGothic" charset="0"/>
              </a:rPr>
              <a:t>To do so:</a:t>
            </a:r>
          </a:p>
          <a:p>
            <a:pPr marL="220348" indent="-220348" eaLnBrk="1" hangingPunct="1">
              <a:spcBef>
                <a:spcPct val="0"/>
              </a:spcBef>
              <a:buFont typeface="+mj-lt"/>
              <a:buAutoNum type="arabicPeriod"/>
              <a:defRPr/>
            </a:pPr>
            <a:r>
              <a:rPr lang="en-US" b="0" i="0" baseline="0" dirty="0" smtClean="0">
                <a:solidFill>
                  <a:srgbClr val="000000"/>
                </a:solidFill>
                <a:latin typeface="Calibri" charset="0"/>
                <a:ea typeface="MS PGothic" charset="0"/>
              </a:rPr>
              <a:t>Review the </a:t>
            </a:r>
            <a:r>
              <a:rPr lang="en-US" b="0" i="1" baseline="0" dirty="0" smtClean="0">
                <a:solidFill>
                  <a:srgbClr val="000000"/>
                </a:solidFill>
                <a:latin typeface="Calibri" charset="0"/>
                <a:ea typeface="MS PGothic" charset="0"/>
              </a:rPr>
              <a:t>Your Money, Your Goals </a:t>
            </a:r>
            <a:r>
              <a:rPr lang="en-US" b="0" i="0" baseline="0" dirty="0" smtClean="0">
                <a:solidFill>
                  <a:srgbClr val="000000"/>
                </a:solidFill>
                <a:latin typeface="Calibri" charset="0"/>
                <a:ea typeface="MS PGothic" charset="0"/>
              </a:rPr>
              <a:t>toolkit for tools and information that you would like to cover in your training. </a:t>
            </a:r>
          </a:p>
          <a:p>
            <a:pPr marL="220348" indent="-220348" eaLnBrk="1" hangingPunct="1">
              <a:spcBef>
                <a:spcPct val="0"/>
              </a:spcBef>
              <a:buFont typeface="+mj-lt"/>
              <a:buAutoNum type="arabicPeriod"/>
              <a:defRPr/>
            </a:pPr>
            <a:r>
              <a:rPr lang="en-US" b="0" i="0" baseline="0" dirty="0" smtClean="0">
                <a:solidFill>
                  <a:srgbClr val="000000"/>
                </a:solidFill>
                <a:latin typeface="Calibri" charset="0"/>
                <a:ea typeface="MS PGothic" charset="0"/>
              </a:rPr>
              <a:t>Review the main </a:t>
            </a:r>
            <a:r>
              <a:rPr lang="en-US" b="0" i="1" baseline="0" dirty="0" smtClean="0">
                <a:solidFill>
                  <a:srgbClr val="000000"/>
                </a:solidFill>
                <a:latin typeface="Calibri" charset="0"/>
                <a:ea typeface="MS PGothic" charset="0"/>
              </a:rPr>
              <a:t>Your Money, Your Goals </a:t>
            </a:r>
            <a:r>
              <a:rPr lang="en-US" b="0" i="0" baseline="0" dirty="0" smtClean="0">
                <a:solidFill>
                  <a:srgbClr val="000000"/>
                </a:solidFill>
                <a:latin typeface="Calibri" charset="0"/>
                <a:ea typeface="MS PGothic" charset="0"/>
              </a:rPr>
              <a:t>presentation for activities that will make your training interactive and help you achieve your objectives for the training.</a:t>
            </a:r>
          </a:p>
          <a:p>
            <a:pPr marL="220348" indent="-220348" eaLnBrk="1" hangingPunct="1">
              <a:spcBef>
                <a:spcPct val="0"/>
              </a:spcBef>
              <a:buFont typeface="+mj-lt"/>
              <a:buAutoNum type="arabicPeriod"/>
              <a:defRPr/>
            </a:pPr>
            <a:r>
              <a:rPr lang="en-US" b="0" i="0" baseline="0" dirty="0" smtClean="0">
                <a:solidFill>
                  <a:srgbClr val="000000"/>
                </a:solidFill>
                <a:latin typeface="Calibri" charset="0"/>
                <a:ea typeface="MS PGothic" charset="0"/>
              </a:rPr>
              <a:t>Copy and paste the relevant slides from Steps 1 and 2 from the main </a:t>
            </a:r>
            <a:r>
              <a:rPr lang="en-US" b="0" i="1" baseline="0" dirty="0" smtClean="0">
                <a:solidFill>
                  <a:srgbClr val="000000"/>
                </a:solidFill>
                <a:latin typeface="Calibri" charset="0"/>
                <a:ea typeface="MS PGothic" charset="0"/>
              </a:rPr>
              <a:t>Your Money, Your Goals </a:t>
            </a:r>
            <a:r>
              <a:rPr lang="en-US" b="0" i="0" baseline="0" dirty="0" smtClean="0">
                <a:solidFill>
                  <a:srgbClr val="000000"/>
                </a:solidFill>
                <a:latin typeface="Calibri" charset="0"/>
                <a:ea typeface="MS PGothic" charset="0"/>
              </a:rPr>
              <a:t>presentation into this presentation, placing them where they fit best given the other topics you are covering.</a:t>
            </a:r>
          </a:p>
          <a:p>
            <a:pPr marL="220348" indent="-220348" eaLnBrk="1" hangingPunct="1">
              <a:spcBef>
                <a:spcPct val="0"/>
              </a:spcBef>
              <a:buFont typeface="+mj-lt"/>
              <a:buAutoNum type="arabicPeriod"/>
              <a:defRPr/>
            </a:pPr>
            <a:endParaRPr lang="en-US" b="0" i="0" baseline="0" dirty="0" smtClean="0">
              <a:solidFill>
                <a:srgbClr val="000000"/>
              </a:solidFill>
              <a:latin typeface="Calibri" charset="0"/>
              <a:ea typeface="MS PGothic" charset="0"/>
            </a:endParaRPr>
          </a:p>
          <a:p>
            <a:pPr eaLnBrk="1" hangingPunct="1">
              <a:spcBef>
                <a:spcPct val="0"/>
              </a:spcBef>
              <a:defRPr/>
            </a:pPr>
            <a:r>
              <a:rPr lang="en-US" b="0" i="0" baseline="0" dirty="0" smtClean="0">
                <a:solidFill>
                  <a:srgbClr val="000000"/>
                </a:solidFill>
                <a:latin typeface="Calibri" charset="0"/>
                <a:ea typeface="MS PGothic" charset="0"/>
              </a:rPr>
              <a:t>The resulting presentation will allow you to cover tools and information from both </a:t>
            </a:r>
            <a:r>
              <a:rPr lang="en-US" b="0" i="1" baseline="0" dirty="0" smtClean="0">
                <a:solidFill>
                  <a:srgbClr val="000000"/>
                </a:solidFill>
                <a:latin typeface="Calibri" charset="0"/>
                <a:ea typeface="MS PGothic" charset="0"/>
              </a:rPr>
              <a:t>Focus on Native Communities</a:t>
            </a:r>
            <a:r>
              <a:rPr lang="en-US" b="0" i="0" baseline="0" dirty="0" smtClean="0">
                <a:solidFill>
                  <a:srgbClr val="000000"/>
                </a:solidFill>
                <a:latin typeface="Calibri" charset="0"/>
                <a:ea typeface="MS PGothic" charset="0"/>
              </a:rPr>
              <a:t> and the </a:t>
            </a:r>
            <a:r>
              <a:rPr lang="en-US" b="0" i="1" baseline="0" dirty="0" smtClean="0">
                <a:solidFill>
                  <a:srgbClr val="000000"/>
                </a:solidFill>
                <a:latin typeface="Calibri" charset="0"/>
                <a:ea typeface="MS PGothic" charset="0"/>
              </a:rPr>
              <a:t>Your Money, Your Goals </a:t>
            </a:r>
            <a:r>
              <a:rPr lang="en-US" b="0" i="0" baseline="0" dirty="0" smtClean="0">
                <a:solidFill>
                  <a:srgbClr val="000000"/>
                </a:solidFill>
                <a:latin typeface="Calibri" charset="0"/>
                <a:ea typeface="MS PGothic" charset="0"/>
              </a:rPr>
              <a:t>toolkit. </a:t>
            </a:r>
          </a:p>
          <a:p>
            <a:pPr eaLnBrk="1" hangingPunct="1">
              <a:spcBef>
                <a:spcPct val="0"/>
              </a:spcBef>
              <a:defRPr/>
            </a:pPr>
            <a:endParaRPr lang="en-US" b="0" i="0" baseline="0" dirty="0" smtClean="0">
              <a:solidFill>
                <a:srgbClr val="000000"/>
              </a:solidFill>
              <a:latin typeface="Calibri" charset="0"/>
              <a:ea typeface="MS PGothic" charset="0"/>
            </a:endParaRPr>
          </a:p>
          <a:p>
            <a:pPr eaLnBrk="1" hangingPunct="1">
              <a:spcBef>
                <a:spcPct val="0"/>
              </a:spcBef>
              <a:defRPr/>
            </a:pPr>
            <a:r>
              <a:rPr lang="en-US" b="0" i="0" baseline="0" dirty="0" smtClean="0">
                <a:solidFill>
                  <a:srgbClr val="000000"/>
                </a:solidFill>
                <a:latin typeface="Calibri" charset="0"/>
                <a:ea typeface="MS PGothic" charset="0"/>
              </a:rPr>
              <a:t>Be sure to distribute hard copies of both </a:t>
            </a:r>
            <a:r>
              <a:rPr lang="en-US" b="0" i="1" baseline="0" dirty="0" smtClean="0">
                <a:solidFill>
                  <a:srgbClr val="000000"/>
                </a:solidFill>
                <a:latin typeface="Calibri" charset="0"/>
                <a:ea typeface="MS PGothic" charset="0"/>
              </a:rPr>
              <a:t>Focus on Native Communities</a:t>
            </a:r>
            <a:r>
              <a:rPr lang="en-US" b="0" i="0" baseline="0" dirty="0" smtClean="0">
                <a:solidFill>
                  <a:srgbClr val="000000"/>
                </a:solidFill>
                <a:latin typeface="Calibri" charset="0"/>
                <a:ea typeface="MS PGothic" charset="0"/>
              </a:rPr>
              <a:t> and the </a:t>
            </a:r>
            <a:r>
              <a:rPr lang="en-US" b="0" i="1" baseline="0" dirty="0" smtClean="0">
                <a:solidFill>
                  <a:srgbClr val="000000"/>
                </a:solidFill>
                <a:latin typeface="Calibri" charset="0"/>
                <a:ea typeface="MS PGothic" charset="0"/>
              </a:rPr>
              <a:t>Your Money, Your Goals </a:t>
            </a:r>
            <a:r>
              <a:rPr lang="en-US" b="0" i="0" baseline="0" dirty="0" smtClean="0">
                <a:solidFill>
                  <a:srgbClr val="000000"/>
                </a:solidFill>
                <a:latin typeface="Calibri" charset="0"/>
                <a:ea typeface="MS PGothic" charset="0"/>
              </a:rPr>
              <a:t>toolkit. You can distribute complete copies or excerpts based on your objectives for the training.  The full suite of Your Money, Your Goals materials is available at https://www.consumerfinance.gov/your-money-your-goals. You can place orders for the materials using links on the toolkit, booklets, and companion guides pages.</a:t>
            </a:r>
          </a:p>
          <a:p>
            <a:pPr eaLnBrk="1" hangingPunct="1">
              <a:spcBef>
                <a:spcPct val="0"/>
              </a:spcBef>
              <a:defRPr/>
            </a:pPr>
            <a:endParaRPr lang="en-US" b="0" i="0" baseline="0" dirty="0" smtClean="0">
              <a:solidFill>
                <a:srgbClr val="000000"/>
              </a:solidFill>
              <a:latin typeface="Calibri" charset="0"/>
              <a:ea typeface="MS PGothic" charset="0"/>
            </a:endParaRPr>
          </a:p>
          <a:p>
            <a:pPr eaLnBrk="1" hangingPunct="1">
              <a:spcBef>
                <a:spcPct val="0"/>
              </a:spcBef>
              <a:defRPr/>
            </a:pPr>
            <a:endParaRPr lang="en-US" b="0" dirty="0">
              <a:solidFill>
                <a:srgbClr val="000000"/>
              </a:solidFill>
              <a:latin typeface="Calibri" charset="0"/>
              <a:ea typeface="MS PGothic"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Georgia" charset="0"/>
                <a:ea typeface="MS PGothic" charset="0"/>
                <a:cs typeface="MS PGothic" charset="0"/>
              </a:defRPr>
            </a:lvl1pPr>
            <a:lvl2pPr marL="690278" indent="-265491">
              <a:defRPr sz="2200">
                <a:solidFill>
                  <a:schemeClr val="tx1"/>
                </a:solidFill>
                <a:latin typeface="Georgia" charset="0"/>
                <a:ea typeface="MS PGothic" charset="0"/>
                <a:cs typeface="MS PGothic" charset="0"/>
              </a:defRPr>
            </a:lvl2pPr>
            <a:lvl3pPr marL="1061965" indent="-212393">
              <a:defRPr sz="2200">
                <a:solidFill>
                  <a:schemeClr val="tx1"/>
                </a:solidFill>
                <a:latin typeface="Georgia" charset="0"/>
                <a:ea typeface="MS PGothic" charset="0"/>
                <a:cs typeface="MS PGothic" charset="0"/>
              </a:defRPr>
            </a:lvl3pPr>
            <a:lvl4pPr marL="1486751" indent="-212393">
              <a:defRPr sz="2200">
                <a:solidFill>
                  <a:schemeClr val="tx1"/>
                </a:solidFill>
                <a:latin typeface="Georgia" charset="0"/>
                <a:ea typeface="MS PGothic" charset="0"/>
                <a:cs typeface="MS PGothic" charset="0"/>
              </a:defRPr>
            </a:lvl4pPr>
            <a:lvl5pPr marL="1911537" indent="-212393">
              <a:defRPr sz="2200">
                <a:solidFill>
                  <a:schemeClr val="tx1"/>
                </a:solidFill>
                <a:latin typeface="Georgia" charset="0"/>
                <a:ea typeface="MS PGothic" charset="0"/>
                <a:cs typeface="MS PGothic" charset="0"/>
              </a:defRPr>
            </a:lvl5pPr>
            <a:lvl6pPr marL="2336323" indent="-212393" eaLnBrk="0" fontAlgn="base" hangingPunct="0">
              <a:spcBef>
                <a:spcPct val="0"/>
              </a:spcBef>
              <a:spcAft>
                <a:spcPct val="0"/>
              </a:spcAft>
              <a:defRPr sz="2200">
                <a:solidFill>
                  <a:schemeClr val="tx1"/>
                </a:solidFill>
                <a:latin typeface="Georgia" charset="0"/>
                <a:ea typeface="MS PGothic" charset="0"/>
                <a:cs typeface="MS PGothic" charset="0"/>
              </a:defRPr>
            </a:lvl6pPr>
            <a:lvl7pPr marL="2761109" indent="-212393" eaLnBrk="0" fontAlgn="base" hangingPunct="0">
              <a:spcBef>
                <a:spcPct val="0"/>
              </a:spcBef>
              <a:spcAft>
                <a:spcPct val="0"/>
              </a:spcAft>
              <a:defRPr sz="2200">
                <a:solidFill>
                  <a:schemeClr val="tx1"/>
                </a:solidFill>
                <a:latin typeface="Georgia" charset="0"/>
                <a:ea typeface="MS PGothic" charset="0"/>
                <a:cs typeface="MS PGothic" charset="0"/>
              </a:defRPr>
            </a:lvl7pPr>
            <a:lvl8pPr marL="3185895" indent="-212393" eaLnBrk="0" fontAlgn="base" hangingPunct="0">
              <a:spcBef>
                <a:spcPct val="0"/>
              </a:spcBef>
              <a:spcAft>
                <a:spcPct val="0"/>
              </a:spcAft>
              <a:defRPr sz="2200">
                <a:solidFill>
                  <a:schemeClr val="tx1"/>
                </a:solidFill>
                <a:latin typeface="Georgia" charset="0"/>
                <a:ea typeface="MS PGothic" charset="0"/>
                <a:cs typeface="MS PGothic" charset="0"/>
              </a:defRPr>
            </a:lvl8pPr>
            <a:lvl9pPr marL="3610681" indent="-212393" eaLnBrk="0" fontAlgn="base" hangingPunct="0">
              <a:spcBef>
                <a:spcPct val="0"/>
              </a:spcBef>
              <a:spcAft>
                <a:spcPct val="0"/>
              </a:spcAft>
              <a:defRPr sz="2200">
                <a:solidFill>
                  <a:schemeClr val="tx1"/>
                </a:solidFill>
                <a:latin typeface="Georgia" charset="0"/>
                <a:ea typeface="MS PGothic" charset="0"/>
                <a:cs typeface="MS PGothic" charset="0"/>
              </a:defRPr>
            </a:lvl9pPr>
          </a:lstStyle>
          <a:p>
            <a:fld id="{49B4FB75-765A-F94D-A11F-1DA7A5243364}" type="slidenum">
              <a:rPr lang="en-US" sz="1200">
                <a:latin typeface="Calibri" charset="0"/>
              </a:rPr>
              <a:pPr/>
              <a:t>1</a:t>
            </a:fld>
            <a:endParaRPr lang="en-US" sz="1200" dirty="0">
              <a:latin typeface="Calibri" charset="0"/>
            </a:endParaRPr>
          </a:p>
        </p:txBody>
      </p:sp>
    </p:spTree>
    <p:extLst>
      <p:ext uri="{BB962C8B-B14F-4D97-AF65-F5344CB8AC3E}">
        <p14:creationId xmlns:p14="http://schemas.microsoft.com/office/powerpoint/2010/main" val="1178242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extLst/>
        </p:spPr>
        <p:txBody>
          <a:bodyPr wrap="square" numCol="1" anchor="t" anchorCtr="0" compatLnSpc="1">
            <a:prstTxWarp prst="textNoShape">
              <a:avLst/>
            </a:prstTxWarp>
          </a:bodyPr>
          <a:lstStyle/>
          <a:p>
            <a:pPr defTabSz="424786" eaLnBrk="1" fontAlgn="auto" hangingPunct="1">
              <a:spcBef>
                <a:spcPts val="0"/>
              </a:spcBef>
              <a:spcAft>
                <a:spcPts val="0"/>
              </a:spcAft>
              <a:defRPr/>
            </a:pPr>
            <a:r>
              <a:rPr lang="en-US" b="1" u="sng" dirty="0" smtClean="0">
                <a:solidFill>
                  <a:srgbClr val="000000"/>
                </a:solidFill>
                <a:latin typeface="Calibri" charset="0"/>
                <a:ea typeface="MS PGothic" charset="0"/>
              </a:rPr>
              <a:t>ACTIVITY #2:  Focus on Native Communities CONTINUED</a:t>
            </a:r>
          </a:p>
          <a:p>
            <a:pPr defTabSz="424786" eaLnBrk="1" fontAlgn="auto" hangingPunct="1">
              <a:spcBef>
                <a:spcPts val="0"/>
              </a:spcBef>
              <a:spcAft>
                <a:spcPts val="0"/>
              </a:spcAft>
              <a:defRPr/>
            </a:pPr>
            <a:endParaRPr lang="en-US" b="1" u="sng" dirty="0" smtClean="0">
              <a:solidFill>
                <a:srgbClr val="000000"/>
              </a:solidFill>
              <a:latin typeface="Calibri" charset="0"/>
              <a:ea typeface="MS PGothic" charset="0"/>
            </a:endParaRPr>
          </a:p>
          <a:p>
            <a:pPr defTabSz="424786" eaLnBrk="1" fontAlgn="auto" hangingPunct="1">
              <a:spcBef>
                <a:spcPts val="0"/>
              </a:spcBef>
              <a:spcAft>
                <a:spcPts val="0"/>
              </a:spcAft>
              <a:defRPr/>
            </a:pPr>
            <a:r>
              <a:rPr lang="en-US" b="1" u="none" dirty="0" smtClean="0">
                <a:solidFill>
                  <a:srgbClr val="000000"/>
                </a:solidFill>
                <a:latin typeface="Calibri" charset="0"/>
                <a:ea typeface="MS PGothic" charset="0"/>
              </a:rPr>
              <a:t>Presentation</a:t>
            </a:r>
          </a:p>
          <a:p>
            <a:pPr defTabSz="424786" eaLnBrk="1" fontAlgn="auto" hangingPunct="1">
              <a:spcBef>
                <a:spcPts val="0"/>
              </a:spcBef>
              <a:spcAft>
                <a:spcPts val="0"/>
              </a:spcAft>
              <a:defRPr/>
            </a:pPr>
            <a:endParaRPr lang="en-US" b="1" i="1" dirty="0" smtClean="0"/>
          </a:p>
          <a:p>
            <a:pPr marL="159295" indent="-159295" defTabSz="424786" eaLnBrk="1" fontAlgn="auto" hangingPunct="1">
              <a:spcBef>
                <a:spcPts val="0"/>
              </a:spcBef>
              <a:spcAft>
                <a:spcPts val="0"/>
              </a:spcAft>
              <a:buFont typeface="Arial"/>
              <a:buChar char="•"/>
              <a:defRPr/>
            </a:pPr>
            <a:r>
              <a:rPr lang="en-US" b="0" dirty="0" smtClean="0">
                <a:ea typeface="+mn-ea"/>
                <a:cs typeface="+mn-cs"/>
              </a:rPr>
              <a:t>Explain that this is where all of the </a:t>
            </a:r>
            <a:r>
              <a:rPr lang="en-US" b="0" i="1" dirty="0" smtClean="0">
                <a:ea typeface="+mn-ea"/>
                <a:cs typeface="+mn-cs"/>
              </a:rPr>
              <a:t>Your Money, Your Goals </a:t>
            </a:r>
            <a:r>
              <a:rPr lang="en-US" b="0" dirty="0" smtClean="0">
                <a:ea typeface="+mn-ea"/>
                <a:cs typeface="+mn-cs"/>
              </a:rPr>
              <a:t>resources including Focus on Native Communities can be found at the </a:t>
            </a:r>
            <a:r>
              <a:rPr lang="en-US" b="0" i="1" dirty="0" smtClean="0">
                <a:ea typeface="+mn-ea"/>
                <a:cs typeface="+mn-cs"/>
              </a:rPr>
              <a:t>Your Money, Your Goals </a:t>
            </a:r>
            <a:r>
              <a:rPr lang="en-US" b="0" dirty="0" smtClean="0">
                <a:ea typeface="+mn-ea"/>
                <a:cs typeface="+mn-cs"/>
              </a:rPr>
              <a:t>landing page on the CFPB’s website.</a:t>
            </a:r>
            <a:endParaRPr lang="en-US" b="0" dirty="0">
              <a:ea typeface="+mn-ea"/>
              <a:cs typeface="+mn-cs"/>
            </a:endParaRPr>
          </a:p>
        </p:txBody>
      </p:sp>
      <p:sp>
        <p:nvSpPr>
          <p:cNvPr id="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663937" indent="-254486">
              <a:defRPr>
                <a:solidFill>
                  <a:schemeClr val="tx1"/>
                </a:solidFill>
                <a:latin typeface="Georgia" panose="02040502050405020303" pitchFamily="18" charset="0"/>
                <a:ea typeface="MS PGothic" panose="020B0600070205080204" pitchFamily="34" charset="-128"/>
              </a:defRPr>
            </a:lvl2pPr>
            <a:lvl3pPr marL="1022206" indent="-203305">
              <a:defRPr>
                <a:solidFill>
                  <a:schemeClr val="tx1"/>
                </a:solidFill>
                <a:latin typeface="Georgia" panose="02040502050405020303" pitchFamily="18" charset="0"/>
                <a:ea typeface="MS PGothic" panose="020B0600070205080204" pitchFamily="34" charset="-128"/>
              </a:defRPr>
            </a:lvl3pPr>
            <a:lvl4pPr marL="1431658" indent="-203305">
              <a:defRPr>
                <a:solidFill>
                  <a:schemeClr val="tx1"/>
                </a:solidFill>
                <a:latin typeface="Georgia" panose="02040502050405020303" pitchFamily="18" charset="0"/>
                <a:ea typeface="MS PGothic" panose="020B0600070205080204" pitchFamily="34" charset="-128"/>
              </a:defRPr>
            </a:lvl4pPr>
            <a:lvl5pPr marL="1841109" indent="-203305">
              <a:defRPr>
                <a:solidFill>
                  <a:schemeClr val="tx1"/>
                </a:solidFill>
                <a:latin typeface="Georgia" panose="02040502050405020303" pitchFamily="18" charset="0"/>
                <a:ea typeface="MS PGothic" panose="020B0600070205080204" pitchFamily="34" charset="-128"/>
              </a:defRPr>
            </a:lvl5pPr>
            <a:lvl6pPr marL="2250560" indent="-203305" defTabSz="409451"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660011" indent="-203305" defTabSz="409451"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069462" indent="-203305" defTabSz="409451"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478914" indent="-203305" defTabSz="409451"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E44F4DCC-8E6B-4A43-86B8-6607AA274689}" type="slidenum">
              <a:rPr lang="en-US" altLang="en-US" smtClean="0">
                <a:latin typeface="Calibri" panose="020F0502020204030204" pitchFamily="34" charset="0"/>
              </a:rPr>
              <a:pPr/>
              <a:t>10</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3988089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defTabSz="424786" eaLnBrk="1" fontAlgn="auto" hangingPunct="1">
              <a:spcBef>
                <a:spcPts val="0"/>
              </a:spcBef>
              <a:spcAft>
                <a:spcPts val="0"/>
              </a:spcAft>
              <a:defRPr/>
            </a:pPr>
            <a:r>
              <a:rPr lang="en-US" b="1" u="sng" dirty="0" smtClean="0">
                <a:solidFill>
                  <a:srgbClr val="000000"/>
                </a:solidFill>
                <a:latin typeface="Calibri" charset="0"/>
                <a:ea typeface="MS PGothic" charset="0"/>
              </a:rPr>
              <a:t>ACTIVITY #2:  Focus on Native Communities CONTINUED</a:t>
            </a:r>
          </a:p>
          <a:p>
            <a:pPr defTabSz="424786" eaLnBrk="1" fontAlgn="auto" hangingPunct="1">
              <a:spcBef>
                <a:spcPts val="0"/>
              </a:spcBef>
              <a:spcAft>
                <a:spcPts val="0"/>
              </a:spcAft>
              <a:defRPr/>
            </a:pPr>
            <a:endParaRPr lang="en-US" b="1" u="sng" dirty="0" smtClean="0">
              <a:solidFill>
                <a:srgbClr val="000000"/>
              </a:solidFill>
              <a:latin typeface="Calibri" charset="0"/>
              <a:ea typeface="MS PGothic" charset="0"/>
            </a:endParaRPr>
          </a:p>
          <a:p>
            <a:pPr defTabSz="424786" eaLnBrk="1" fontAlgn="auto" hangingPunct="1">
              <a:spcBef>
                <a:spcPts val="0"/>
              </a:spcBef>
              <a:spcAft>
                <a:spcPts val="0"/>
              </a:spcAft>
              <a:defRPr/>
            </a:pPr>
            <a:r>
              <a:rPr lang="en-US" b="1" u="none" dirty="0" smtClean="0">
                <a:solidFill>
                  <a:srgbClr val="000000"/>
                </a:solidFill>
                <a:latin typeface="Calibri" charset="0"/>
                <a:ea typeface="MS PGothic" charset="0"/>
              </a:rPr>
              <a:t>Presentation</a:t>
            </a:r>
          </a:p>
          <a:p>
            <a:pPr eaLnBrk="1" hangingPunct="1">
              <a:spcBef>
                <a:spcPct val="0"/>
              </a:spcBef>
              <a:defRPr/>
            </a:pPr>
            <a:endParaRPr lang="en-US" b="1" u="sng" dirty="0" smtClean="0">
              <a:solidFill>
                <a:srgbClr val="000000"/>
              </a:solidFill>
              <a:ea typeface="MS PGothic" charset="0"/>
            </a:endParaRPr>
          </a:p>
          <a:p>
            <a:pPr marL="165261" indent="-165261" eaLnBrk="1" hangingPunct="1">
              <a:spcBef>
                <a:spcPct val="0"/>
              </a:spcBef>
              <a:buFont typeface="Arial"/>
              <a:buChar char="•"/>
              <a:defRPr/>
            </a:pPr>
            <a:r>
              <a:rPr lang="en-US" dirty="0" smtClean="0">
                <a:solidFill>
                  <a:srgbClr val="000000"/>
                </a:solidFill>
                <a:ea typeface="MS PGothic" charset="0"/>
              </a:rPr>
              <a:t>Explain the two audiences the toolkit and</a:t>
            </a:r>
            <a:r>
              <a:rPr lang="en-US" baseline="0" dirty="0" smtClean="0">
                <a:solidFill>
                  <a:srgbClr val="000000"/>
                </a:solidFill>
                <a:ea typeface="MS PGothic" charset="0"/>
              </a:rPr>
              <a:t> Focus on Native Communities </a:t>
            </a:r>
            <a:r>
              <a:rPr lang="en-US" dirty="0" smtClean="0">
                <a:solidFill>
                  <a:srgbClr val="000000"/>
                </a:solidFill>
                <a:ea typeface="MS PGothic" charset="0"/>
              </a:rPr>
              <a:t>was designed to serve:</a:t>
            </a:r>
          </a:p>
          <a:p>
            <a:pPr marL="1046651" lvl="2" indent="-165261">
              <a:buFont typeface="Arial"/>
              <a:buChar char="•"/>
              <a:defRPr/>
            </a:pPr>
            <a:r>
              <a:rPr lang="en-US" dirty="0" smtClean="0"/>
              <a:t>Case managers, frontline staff, and volunteers in tribal social services or other nonprofit and government agencies that want to:</a:t>
            </a:r>
          </a:p>
          <a:p>
            <a:pPr marL="1487346" lvl="3" indent="-165261">
              <a:buFont typeface="Arial"/>
              <a:buChar char="•"/>
              <a:defRPr/>
            </a:pPr>
            <a:r>
              <a:rPr lang="en-US" dirty="0" smtClean="0"/>
              <a:t>Help financially empower the people they serve.</a:t>
            </a:r>
          </a:p>
          <a:p>
            <a:pPr marL="1487346" lvl="3" indent="-165261">
              <a:buFont typeface="Arial"/>
              <a:buChar char="•"/>
              <a:defRPr/>
            </a:pPr>
            <a:r>
              <a:rPr lang="en-US" dirty="0" smtClean="0"/>
              <a:t>Strengthen their own financial knowledge and skill.</a:t>
            </a:r>
          </a:p>
          <a:p>
            <a:pPr marL="1322085" lvl="3">
              <a:defRPr/>
            </a:pPr>
            <a:endParaRPr lang="en-US" dirty="0" smtClean="0"/>
          </a:p>
          <a:p>
            <a:pPr marL="1046651" lvl="2" indent="-165261">
              <a:buFont typeface="Arial"/>
              <a:buChar char="•"/>
              <a:defRPr/>
            </a:pPr>
            <a:r>
              <a:rPr lang="en-US" dirty="0" smtClean="0"/>
              <a:t>Community members that may want or need financial empowerment information, skill-building opportunities, and tools to solve their immediate challenges or reach their goals.</a:t>
            </a:r>
          </a:p>
          <a:p>
            <a:pPr lvl="2" eaLnBrk="1" hangingPunct="1">
              <a:spcBef>
                <a:spcPct val="0"/>
              </a:spcBef>
              <a:defRPr/>
            </a:pPr>
            <a:endParaRPr lang="en-US" b="1" i="1" u="sng" dirty="0" smtClean="0">
              <a:solidFill>
                <a:srgbClr val="000000"/>
              </a:solidFill>
            </a:endParaRPr>
          </a:p>
          <a:p>
            <a:pPr>
              <a:defRPr/>
            </a:pPr>
            <a:endParaRPr lang="en-US" dirty="0"/>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16130" indent="-275434">
              <a:defRPr sz="2300">
                <a:solidFill>
                  <a:schemeClr val="tx1"/>
                </a:solidFill>
                <a:latin typeface="Georgia" charset="0"/>
                <a:ea typeface="MS PGothic" charset="0"/>
                <a:cs typeface="MS PGothic" charset="0"/>
              </a:defRPr>
            </a:lvl2pPr>
            <a:lvl3pPr marL="1101738" indent="-220348">
              <a:defRPr sz="2300">
                <a:solidFill>
                  <a:schemeClr val="tx1"/>
                </a:solidFill>
                <a:latin typeface="Georgia" charset="0"/>
                <a:ea typeface="MS PGothic" charset="0"/>
                <a:cs typeface="MS PGothic" charset="0"/>
              </a:defRPr>
            </a:lvl3pPr>
            <a:lvl4pPr marL="1542433" indent="-220348">
              <a:defRPr sz="2300">
                <a:solidFill>
                  <a:schemeClr val="tx1"/>
                </a:solidFill>
                <a:latin typeface="Georgia" charset="0"/>
                <a:ea typeface="MS PGothic" charset="0"/>
                <a:cs typeface="MS PGothic" charset="0"/>
              </a:defRPr>
            </a:lvl4pPr>
            <a:lvl5pPr marL="1983128" indent="-220348">
              <a:defRPr sz="2300">
                <a:solidFill>
                  <a:schemeClr val="tx1"/>
                </a:solidFill>
                <a:latin typeface="Georgia"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Georgia"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Georgia"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Georgia"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6C3B3131-D70A-C547-BFCF-ACBF16753A3F}" type="slidenum">
              <a:rPr lang="en-US" sz="1200">
                <a:latin typeface="Calibri" charset="0"/>
              </a:rPr>
              <a:pPr/>
              <a:t>11</a:t>
            </a:fld>
            <a:endParaRPr lang="en-US" sz="1200" dirty="0">
              <a:latin typeface="Calibri" charset="0"/>
            </a:endParaRPr>
          </a:p>
        </p:txBody>
      </p:sp>
    </p:spTree>
    <p:extLst>
      <p:ext uri="{BB962C8B-B14F-4D97-AF65-F5344CB8AC3E}">
        <p14:creationId xmlns:p14="http://schemas.microsoft.com/office/powerpoint/2010/main" val="2742955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24786" eaLnBrk="1" fontAlgn="auto" hangingPunct="1">
              <a:spcBef>
                <a:spcPts val="0"/>
              </a:spcBef>
              <a:spcAft>
                <a:spcPts val="0"/>
              </a:spcAft>
              <a:defRPr/>
            </a:pPr>
            <a:r>
              <a:rPr lang="en-US" b="1" u="sng" dirty="0" smtClean="0">
                <a:solidFill>
                  <a:srgbClr val="000000"/>
                </a:solidFill>
                <a:latin typeface="Calibri" charset="0"/>
                <a:ea typeface="MS PGothic" charset="0"/>
              </a:rPr>
              <a:t>ACTIVITY #2:  Focus on Native Communities CONTINUED</a:t>
            </a:r>
          </a:p>
          <a:p>
            <a:pPr defTabSz="440695">
              <a:defRPr/>
            </a:pPr>
            <a:endParaRPr lang="en-US" b="1" i="1" u="sng" dirty="0" smtClean="0">
              <a:solidFill>
                <a:srgbClr val="000000"/>
              </a:solidFill>
              <a:ea typeface="MS PGothic" charset="0"/>
            </a:endParaRPr>
          </a:p>
          <a:p>
            <a:pPr defTabSz="440695">
              <a:defRPr/>
            </a:pPr>
            <a:r>
              <a:rPr lang="en-US" b="1" u="none" dirty="0" smtClean="0">
                <a:solidFill>
                  <a:srgbClr val="000000"/>
                </a:solidFill>
                <a:latin typeface="Calibri" charset="0"/>
                <a:ea typeface="MS PGothic" charset="0"/>
              </a:rPr>
              <a:t>Presentation</a:t>
            </a:r>
            <a:endParaRPr lang="en-US" b="1" i="1" u="sng" dirty="0" smtClean="0">
              <a:solidFill>
                <a:srgbClr val="000000"/>
              </a:solidFill>
              <a:ea typeface="MS PGothic" charset="0"/>
            </a:endParaRPr>
          </a:p>
          <a:p>
            <a:endParaRPr lang="en-US" dirty="0" smtClean="0"/>
          </a:p>
          <a:p>
            <a:pPr marL="165261" indent="-165261">
              <a:buFont typeface="Arial"/>
              <a:buChar char="•"/>
            </a:pPr>
            <a:r>
              <a:rPr lang="en-US" dirty="0" smtClean="0"/>
              <a:t>Review the benefits of </a:t>
            </a:r>
            <a:r>
              <a:rPr lang="en-US" i="1" dirty="0" smtClean="0"/>
              <a:t>Your Money,</a:t>
            </a:r>
            <a:r>
              <a:rPr lang="en-US" i="1" baseline="0" dirty="0" smtClean="0"/>
              <a:t> Your Goals </a:t>
            </a:r>
            <a:r>
              <a:rPr lang="en-US" baseline="0" dirty="0" smtClean="0"/>
              <a:t>and </a:t>
            </a:r>
            <a:r>
              <a:rPr lang="en-US" i="1" baseline="0" dirty="0" smtClean="0"/>
              <a:t>Focus on Native Communities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69E1185D-CF6F-3941-8BA8-59F80EA14A37}" type="slidenum">
              <a:rPr lang="en-US" smtClean="0"/>
              <a:pPr>
                <a:defRPr/>
              </a:pPr>
              <a:t>12</a:t>
            </a:fld>
            <a:endParaRPr lang="en-US" dirty="0"/>
          </a:p>
        </p:txBody>
      </p:sp>
    </p:spTree>
    <p:extLst>
      <p:ext uri="{BB962C8B-B14F-4D97-AF65-F5344CB8AC3E}">
        <p14:creationId xmlns:p14="http://schemas.microsoft.com/office/powerpoint/2010/main" val="1346759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24786" eaLnBrk="1" fontAlgn="auto" hangingPunct="1">
              <a:spcBef>
                <a:spcPts val="0"/>
              </a:spcBef>
              <a:spcAft>
                <a:spcPts val="0"/>
              </a:spcAft>
              <a:defRPr/>
            </a:pPr>
            <a:r>
              <a:rPr lang="en-US" b="1" u="sng" dirty="0" smtClean="0">
                <a:solidFill>
                  <a:srgbClr val="000000"/>
                </a:solidFill>
                <a:latin typeface="Calibri" charset="0"/>
                <a:ea typeface="MS PGothic" charset="0"/>
              </a:rPr>
              <a:t>ACTIVITY #2:  Focus on Native Communities CONTINUED</a:t>
            </a:r>
          </a:p>
          <a:p>
            <a:pPr defTabSz="440695">
              <a:defRPr/>
            </a:pPr>
            <a:endParaRPr lang="en-US" b="1" i="1" u="sng" dirty="0" smtClean="0">
              <a:solidFill>
                <a:srgbClr val="000000"/>
              </a:solidFill>
              <a:ea typeface="MS PGothic" charset="0"/>
            </a:endParaRPr>
          </a:p>
          <a:p>
            <a:pPr defTabSz="440695">
              <a:defRPr/>
            </a:pPr>
            <a:r>
              <a:rPr lang="en-US" b="1" u="none" dirty="0" smtClean="0">
                <a:solidFill>
                  <a:srgbClr val="000000"/>
                </a:solidFill>
                <a:latin typeface="Calibri" charset="0"/>
                <a:ea typeface="MS PGothic" charset="0"/>
              </a:rPr>
              <a:t>Presentation</a:t>
            </a:r>
            <a:endParaRPr lang="en-US" b="1" i="1" u="sng" dirty="0" smtClean="0">
              <a:solidFill>
                <a:srgbClr val="000000"/>
              </a:solidFill>
              <a:ea typeface="MS PGothic" charset="0"/>
            </a:endParaRPr>
          </a:p>
          <a:p>
            <a:endParaRPr lang="en-US" dirty="0" smtClean="0"/>
          </a:p>
          <a:p>
            <a:pPr marL="165261" indent="-165261">
              <a:buFont typeface="Arial"/>
              <a:buChar char="•"/>
            </a:pPr>
            <a:r>
              <a:rPr lang="en-US" dirty="0" smtClean="0"/>
              <a:t>Review the benefits of </a:t>
            </a:r>
            <a:r>
              <a:rPr lang="en-US" i="1" dirty="0" smtClean="0"/>
              <a:t>Your Money,</a:t>
            </a:r>
            <a:r>
              <a:rPr lang="en-US" i="1" baseline="0" dirty="0" smtClean="0"/>
              <a:t> Your Goals </a:t>
            </a:r>
            <a:r>
              <a:rPr lang="en-US" baseline="0" dirty="0" smtClean="0"/>
              <a:t>and </a:t>
            </a:r>
            <a:r>
              <a:rPr lang="en-US" i="1" baseline="0" dirty="0" smtClean="0"/>
              <a:t>Focus on Native Communities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9E1185D-CF6F-3941-8BA8-59F80EA14A37}" type="slidenum">
              <a:rPr lang="en-US" smtClean="0"/>
              <a:pPr>
                <a:defRPr/>
              </a:pPr>
              <a:t>13</a:t>
            </a:fld>
            <a:endParaRPr lang="en-US" dirty="0"/>
          </a:p>
        </p:txBody>
      </p:sp>
    </p:spTree>
    <p:extLst>
      <p:ext uri="{BB962C8B-B14F-4D97-AF65-F5344CB8AC3E}">
        <p14:creationId xmlns:p14="http://schemas.microsoft.com/office/powerpoint/2010/main" val="2019701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24786" eaLnBrk="1" fontAlgn="auto" hangingPunct="1">
              <a:spcBef>
                <a:spcPts val="0"/>
              </a:spcBef>
              <a:spcAft>
                <a:spcPts val="0"/>
              </a:spcAft>
              <a:defRPr/>
            </a:pPr>
            <a:r>
              <a:rPr lang="en-US" b="1" u="sng" dirty="0" smtClean="0">
                <a:solidFill>
                  <a:srgbClr val="000000"/>
                </a:solidFill>
                <a:latin typeface="Calibri" charset="0"/>
                <a:ea typeface="MS PGothic" charset="0"/>
              </a:rPr>
              <a:t>ACTIVITY #2:  Focus on Native Communities CONTINUED</a:t>
            </a:r>
          </a:p>
          <a:p>
            <a:pPr defTabSz="440695">
              <a:defRPr/>
            </a:pPr>
            <a:endParaRPr lang="en-US" b="1" i="1" u="sng" dirty="0" smtClean="0">
              <a:solidFill>
                <a:srgbClr val="000000"/>
              </a:solidFill>
              <a:ea typeface="MS PGothic" charset="0"/>
            </a:endParaRPr>
          </a:p>
          <a:p>
            <a:pPr defTabSz="440695">
              <a:defRPr/>
            </a:pPr>
            <a:r>
              <a:rPr lang="en-US" b="1" u="none" dirty="0" smtClean="0">
                <a:solidFill>
                  <a:srgbClr val="000000"/>
                </a:solidFill>
                <a:latin typeface="Calibri" charset="0"/>
                <a:ea typeface="MS PGothic" charset="0"/>
              </a:rPr>
              <a:t>Presentation</a:t>
            </a:r>
            <a:endParaRPr lang="en-US" b="1" i="1" u="sng" dirty="0" smtClean="0">
              <a:solidFill>
                <a:srgbClr val="000000"/>
              </a:solidFill>
              <a:ea typeface="MS PGothic" charset="0"/>
            </a:endParaRPr>
          </a:p>
          <a:p>
            <a:endParaRPr lang="en-US" dirty="0" smtClean="0"/>
          </a:p>
          <a:p>
            <a:pPr marL="165261" indent="-165261">
              <a:buFont typeface="Arial"/>
              <a:buChar char="•"/>
            </a:pPr>
            <a:r>
              <a:rPr lang="en-US" dirty="0" smtClean="0"/>
              <a:t>Review the benefits of </a:t>
            </a:r>
            <a:r>
              <a:rPr lang="en-US" i="1" dirty="0" smtClean="0"/>
              <a:t>Your Money,</a:t>
            </a:r>
            <a:r>
              <a:rPr lang="en-US" i="1" baseline="0" dirty="0" smtClean="0"/>
              <a:t> Your Goals </a:t>
            </a:r>
            <a:r>
              <a:rPr lang="en-US" baseline="0" dirty="0" smtClean="0"/>
              <a:t>and </a:t>
            </a:r>
            <a:r>
              <a:rPr lang="en-US" i="1" baseline="0" dirty="0" smtClean="0"/>
              <a:t>Focus on Native Communities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9E1185D-CF6F-3941-8BA8-59F80EA14A37}" type="slidenum">
              <a:rPr lang="en-US" smtClean="0"/>
              <a:pPr>
                <a:defRPr/>
              </a:pPr>
              <a:t>14</a:t>
            </a:fld>
            <a:endParaRPr lang="en-US" dirty="0"/>
          </a:p>
        </p:txBody>
      </p:sp>
    </p:spTree>
    <p:extLst>
      <p:ext uri="{BB962C8B-B14F-4D97-AF65-F5344CB8AC3E}">
        <p14:creationId xmlns:p14="http://schemas.microsoft.com/office/powerpoint/2010/main" val="2353453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Training Section 5: An orientation to the toolkit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words “tool” and “handout” do not appear in the titles of the tools/handouts.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toolkit uses icons to indicate a tool or a handout.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the difference between a tool and a handout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 tool involves actions that the user can take.  There are fields that need to be filled out.  Tools are best used in a facilitated conversation between a frontline staff person and the person they’re helping.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 handout is an informational brochure.  It has good tips and information for someone to take home with them.  It doesn’t require any immediate action or a facilitated conversation.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Following the “At a glance” section is the content information of the module.</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Here, ask participants to flip through pages 25, 26, and 27 to see the sections of content in Module 1</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2891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Training Section 5: An orientation to the toolkit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Corresponding section of the toolkit: Table of contents, pages 1-5</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the tools and handouts in the Introduction and Modules 1-5</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6859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Training Section 5: An orientation to the toolkit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Section of toolkit: Table of contents, pages 1-5</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r>
              <a:rPr lang="en-US" sz="1200" b="0" i="0" u="none" strike="noStrike" cap="none" dirty="0" smtClean="0">
                <a:solidFill>
                  <a:schemeClr val="dk1"/>
                </a:solidFill>
                <a:effectLst/>
                <a:latin typeface="Calibri"/>
                <a:ea typeface="Calibri"/>
                <a:cs typeface="Calibri"/>
                <a:sym typeface="Calibri"/>
              </a:rPr>
              <a:t>Review the tools and handouts in Modules 6-9</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85965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24786" eaLnBrk="1" fontAlgn="auto" hangingPunct="1">
              <a:spcBef>
                <a:spcPts val="0"/>
              </a:spcBef>
              <a:spcAft>
                <a:spcPts val="0"/>
              </a:spcAft>
              <a:defRPr/>
            </a:pPr>
            <a:r>
              <a:rPr lang="en-US" b="1" u="sng" dirty="0" smtClean="0">
                <a:solidFill>
                  <a:srgbClr val="000000"/>
                </a:solidFill>
                <a:latin typeface="Calibri" charset="0"/>
                <a:ea typeface="MS PGothic" charset="0"/>
              </a:rPr>
              <a:t>ACTIVITY #2:  Focus on Native Communities CONTINUED</a:t>
            </a:r>
          </a:p>
          <a:p>
            <a:pPr defTabSz="424786" eaLnBrk="1" fontAlgn="auto" hangingPunct="1">
              <a:spcBef>
                <a:spcPts val="0"/>
              </a:spcBef>
              <a:spcAft>
                <a:spcPts val="0"/>
              </a:spcAft>
              <a:defRPr/>
            </a:pPr>
            <a:endParaRPr lang="en-US" b="1" u="sng" dirty="0" smtClean="0">
              <a:solidFill>
                <a:srgbClr val="000000"/>
              </a:solidFill>
              <a:latin typeface="Calibri" charset="0"/>
              <a:ea typeface="MS PGothic" charset="0"/>
            </a:endParaRPr>
          </a:p>
          <a:p>
            <a:pPr defTabSz="424786" eaLnBrk="1" fontAlgn="auto" hangingPunct="1">
              <a:spcBef>
                <a:spcPts val="0"/>
              </a:spcBef>
              <a:spcAft>
                <a:spcPts val="0"/>
              </a:spcAft>
              <a:defRPr/>
            </a:pPr>
            <a:r>
              <a:rPr lang="en-US" altLang="en-US" b="1" u="none" baseline="0" dirty="0" smtClean="0"/>
              <a:t>Presentation</a:t>
            </a:r>
            <a:endParaRPr lang="en-US" b="1" u="sng" dirty="0" smtClean="0">
              <a:solidFill>
                <a:srgbClr val="000000"/>
              </a:solidFill>
              <a:latin typeface="Calibri" charset="0"/>
              <a:ea typeface="MS PGothic" charset="0"/>
            </a:endParaRPr>
          </a:p>
          <a:p>
            <a:pPr defTabSz="440695" eaLnBrk="1" fontAlgn="auto" hangingPunct="1">
              <a:spcBef>
                <a:spcPts val="0"/>
              </a:spcBef>
              <a:spcAft>
                <a:spcPts val="0"/>
              </a:spcAft>
              <a:defRPr/>
            </a:pPr>
            <a:endParaRPr lang="en-US" b="1" u="sng" baseline="0" dirty="0" smtClean="0"/>
          </a:p>
          <a:p>
            <a:pPr marL="165261" indent="-165261">
              <a:buFont typeface="Arial"/>
              <a:buChar char="•"/>
              <a:defRPr/>
            </a:pPr>
            <a:r>
              <a:rPr lang="en-US" altLang="en-US" dirty="0" smtClean="0"/>
              <a:t>Review the general contents using the table of contents (which continues onto the next slide).  </a:t>
            </a:r>
          </a:p>
          <a:p>
            <a:pPr marL="165261" indent="-165261">
              <a:buFont typeface="Arial"/>
              <a:buChar char="•"/>
              <a:defRPr/>
            </a:pPr>
            <a:endParaRPr lang="en-US" altLang="en-US" dirty="0" smtClean="0"/>
          </a:p>
          <a:p>
            <a:pPr marL="165261" indent="-165261">
              <a:buFont typeface="Arial"/>
              <a:buChar char="•"/>
              <a:defRPr/>
            </a:pPr>
            <a:r>
              <a:rPr lang="en-US" altLang="en-US" dirty="0" smtClean="0"/>
              <a:t>Note that</a:t>
            </a:r>
            <a:r>
              <a:rPr lang="en-US" altLang="en-US" baseline="0" dirty="0" smtClean="0"/>
              <a:t> the tools listed here and on the next slide are designed to be used </a:t>
            </a:r>
            <a:r>
              <a:rPr lang="en-US" altLang="en-US" u="sng" baseline="0" dirty="0" smtClean="0"/>
              <a:t>in addition to</a:t>
            </a:r>
            <a:r>
              <a:rPr lang="en-US" altLang="en-US" u="none" baseline="0" dirty="0" smtClean="0"/>
              <a:t> the</a:t>
            </a:r>
            <a:r>
              <a:rPr lang="en-US" altLang="en-US" baseline="0" dirty="0" smtClean="0"/>
              <a:t> set of tools already found in the </a:t>
            </a:r>
            <a:r>
              <a:rPr lang="en-US" altLang="en-US" i="1" baseline="0" dirty="0" smtClean="0"/>
              <a:t>Your Money, Your Goals </a:t>
            </a:r>
            <a:r>
              <a:rPr lang="en-US" altLang="en-US" baseline="0" dirty="0" smtClean="0"/>
              <a:t>toolkit. In addition to the new tools, </a:t>
            </a:r>
            <a:r>
              <a:rPr lang="en-US" altLang="en-US" i="1" baseline="0" dirty="0" smtClean="0"/>
              <a:t>Focus on Native Communities</a:t>
            </a:r>
            <a:r>
              <a:rPr lang="en-US" altLang="en-US" baseline="0" dirty="0" smtClean="0"/>
              <a:t> provides information on financial topics in a way that is relevant to the lives of people in Native Communities.</a:t>
            </a:r>
            <a:endParaRPr lang="en-US" altLang="en-US" dirty="0" smtClean="0"/>
          </a:p>
          <a:p>
            <a:pPr>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18</a:t>
            </a:fld>
            <a:endParaRPr lang="en-US" dirty="0"/>
          </a:p>
        </p:txBody>
      </p:sp>
    </p:spTree>
    <p:extLst>
      <p:ext uri="{BB962C8B-B14F-4D97-AF65-F5344CB8AC3E}">
        <p14:creationId xmlns:p14="http://schemas.microsoft.com/office/powerpoint/2010/main" val="1233780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24786" eaLnBrk="1" fontAlgn="auto" hangingPunct="1">
              <a:spcBef>
                <a:spcPts val="0"/>
              </a:spcBef>
              <a:spcAft>
                <a:spcPts val="0"/>
              </a:spcAft>
              <a:defRPr/>
            </a:pPr>
            <a:r>
              <a:rPr lang="en-US" b="1" u="sng" dirty="0" smtClean="0">
                <a:solidFill>
                  <a:srgbClr val="000000"/>
                </a:solidFill>
                <a:latin typeface="Calibri" charset="0"/>
                <a:ea typeface="MS PGothic" charset="0"/>
              </a:rPr>
              <a:t>ACTIVITY #2:  Focus on Native Communities CONTINUED</a:t>
            </a:r>
          </a:p>
          <a:p>
            <a:pPr defTabSz="424786" eaLnBrk="1" fontAlgn="auto" hangingPunct="1">
              <a:spcBef>
                <a:spcPts val="0"/>
              </a:spcBef>
              <a:spcAft>
                <a:spcPts val="0"/>
              </a:spcAft>
              <a:defRPr/>
            </a:pPr>
            <a:endParaRPr lang="en-US" b="1" u="sng" dirty="0" smtClean="0">
              <a:solidFill>
                <a:srgbClr val="000000"/>
              </a:solidFill>
              <a:latin typeface="Calibri" charset="0"/>
              <a:ea typeface="MS PGothic" charset="0"/>
            </a:endParaRPr>
          </a:p>
          <a:p>
            <a:pPr defTabSz="424786" eaLnBrk="1" fontAlgn="auto" hangingPunct="1">
              <a:spcBef>
                <a:spcPts val="0"/>
              </a:spcBef>
              <a:spcAft>
                <a:spcPts val="0"/>
              </a:spcAft>
              <a:defRPr/>
            </a:pPr>
            <a:r>
              <a:rPr lang="en-US" altLang="en-US" b="1" u="none" baseline="0" dirty="0" smtClean="0"/>
              <a:t>Presentation</a:t>
            </a:r>
          </a:p>
          <a:p>
            <a:pPr defTabSz="424786" eaLnBrk="1" fontAlgn="auto" hangingPunct="1">
              <a:spcBef>
                <a:spcPts val="0"/>
              </a:spcBef>
              <a:spcAft>
                <a:spcPts val="0"/>
              </a:spcAft>
              <a:defRPr/>
            </a:pPr>
            <a:endParaRPr lang="en-US" b="1" u="sng" baseline="0" dirty="0" smtClean="0"/>
          </a:p>
          <a:p>
            <a:pPr marL="165261" indent="-165261">
              <a:buFont typeface="Arial"/>
              <a:buChar char="•"/>
            </a:pPr>
            <a:r>
              <a:rPr lang="en-US" i="1" dirty="0" smtClean="0"/>
              <a:t>Financial empowerment and elders</a:t>
            </a:r>
            <a:r>
              <a:rPr lang="en-US" baseline="0" dirty="0" smtClean="0"/>
              <a:t> is a supplemental module containing both information and tools on this important topic.</a:t>
            </a:r>
          </a:p>
          <a:p>
            <a:pPr marL="165261" indent="-165261">
              <a:buFont typeface="Arial"/>
              <a:buChar char="•"/>
            </a:pPr>
            <a:endParaRPr lang="en-US" altLang="en-US" baseline="0" dirty="0" smtClean="0"/>
          </a:p>
          <a:p>
            <a:r>
              <a:rPr lang="en-US" altLang="en-US" b="1" baseline="0" dirty="0" smtClean="0"/>
              <a:t>Table-based discussion</a:t>
            </a:r>
          </a:p>
          <a:p>
            <a:pPr marL="165261" indent="-165261">
              <a:buFont typeface="Arial"/>
              <a:buChar char="•"/>
            </a:pPr>
            <a:endParaRPr lang="en-US" altLang="en-US" baseline="0" dirty="0" smtClean="0"/>
          </a:p>
          <a:p>
            <a:pPr marL="165261" indent="-165261" defTabSz="440695">
              <a:buFont typeface="Arial"/>
              <a:buChar char="•"/>
              <a:defRPr/>
            </a:pPr>
            <a:r>
              <a:rPr lang="en-US" b="1" dirty="0">
                <a:solidFill>
                  <a:srgbClr val="000000"/>
                </a:solidFill>
              </a:rPr>
              <a:t>ASK:  Given what you have seen so far, how could you envision using Your Money, Your Goals?</a:t>
            </a:r>
          </a:p>
          <a:p>
            <a:pPr defTabSz="440695">
              <a:defRPr/>
            </a:pPr>
            <a:endParaRPr lang="en-US" b="1" dirty="0">
              <a:solidFill>
                <a:srgbClr val="000000"/>
              </a:solidFill>
            </a:endParaRPr>
          </a:p>
          <a:p>
            <a:pPr marL="165261" indent="-165261" defTabSz="440695">
              <a:buFont typeface="Arial"/>
              <a:buChar char="•"/>
              <a:defRPr/>
            </a:pPr>
            <a:r>
              <a:rPr lang="en-US" dirty="0">
                <a:solidFill>
                  <a:srgbClr val="000000"/>
                </a:solidFill>
              </a:rPr>
              <a:t>Instruct groups to be prepared to report what they have discussed.</a:t>
            </a:r>
          </a:p>
          <a:p>
            <a:pPr marL="165261" indent="-165261" defTabSz="440695">
              <a:buFont typeface="Arial"/>
              <a:buChar char="•"/>
              <a:defRPr/>
            </a:pPr>
            <a:r>
              <a:rPr lang="en-US" dirty="0">
                <a:solidFill>
                  <a:srgbClr val="000000"/>
                </a:solidFill>
              </a:rPr>
              <a:t>Write their ideas on flip chart paper or white board.</a:t>
            </a:r>
          </a:p>
          <a:p>
            <a:pPr defTabSz="440695">
              <a:defRPr/>
            </a:pPr>
            <a:endParaRPr lang="en-US" dirty="0">
              <a:solidFill>
                <a:srgbClr val="000000"/>
              </a:solidFill>
            </a:endParaRPr>
          </a:p>
          <a:p>
            <a:pPr marL="165261" indent="-165261" defTabSz="440695">
              <a:buFont typeface="Arial"/>
              <a:buChar char="•"/>
              <a:defRPr/>
            </a:pPr>
            <a:r>
              <a:rPr lang="en-US" dirty="0">
                <a:solidFill>
                  <a:srgbClr val="000000"/>
                </a:solidFill>
              </a:rPr>
              <a:t>Share ways to use Your Money, Your Goals and Focus on Native Communities in one-on-one and group settings.</a:t>
            </a:r>
          </a:p>
          <a:p>
            <a:pPr marL="165261" indent="-165261">
              <a:buFont typeface="Arial"/>
              <a:buChar cha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19</a:t>
            </a:fld>
            <a:endParaRPr lang="en-US" dirty="0"/>
          </a:p>
        </p:txBody>
      </p:sp>
    </p:spTree>
    <p:extLst>
      <p:ext uri="{BB962C8B-B14F-4D97-AF65-F5344CB8AC3E}">
        <p14:creationId xmlns:p14="http://schemas.microsoft.com/office/powerpoint/2010/main" val="3802599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C1E816-09E7-47FA-A6FB-DF0A42BF6DDF}" type="slidenum">
              <a:rPr lang="en-US" altLang="en-US" smtClean="0"/>
              <a:pPr>
                <a:defRPr/>
              </a:pPr>
              <a:t>2</a:t>
            </a:fld>
            <a:endParaRPr lang="en-US" altLang="en-US" dirty="0"/>
          </a:p>
        </p:txBody>
      </p:sp>
    </p:spTree>
    <p:extLst>
      <p:ext uri="{BB962C8B-B14F-4D97-AF65-F5344CB8AC3E}">
        <p14:creationId xmlns:p14="http://schemas.microsoft.com/office/powerpoint/2010/main" val="1607819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b="1" u="sng" dirty="0" smtClean="0">
                <a:solidFill>
                  <a:srgbClr val="000000"/>
                </a:solidFill>
                <a:latin typeface="Calibri" charset="0"/>
                <a:ea typeface="MS PGothic" charset="0"/>
              </a:rPr>
              <a:t>ACTIVITY #2:  Focus on Native Communities CONTINUED</a:t>
            </a:r>
          </a:p>
          <a:p>
            <a:pPr defTabSz="440695">
              <a:defRPr/>
            </a:pPr>
            <a:endParaRPr lang="en-US" b="1" u="none" dirty="0" smtClean="0">
              <a:solidFill>
                <a:srgbClr val="000000"/>
              </a:solidFill>
              <a:latin typeface="Calibri" charset="0"/>
              <a:ea typeface="MS PGothic" charset="0"/>
            </a:endParaRPr>
          </a:p>
          <a:p>
            <a:pPr defTabSz="440695">
              <a:defRPr/>
            </a:pPr>
            <a:r>
              <a:rPr lang="en-US" b="1" u="none" dirty="0" smtClean="0">
                <a:solidFill>
                  <a:srgbClr val="000000"/>
                </a:solidFill>
                <a:latin typeface="Calibri" charset="0"/>
                <a:ea typeface="MS PGothic" charset="0"/>
              </a:rPr>
              <a:t>Summary of Small Group Reports</a:t>
            </a:r>
          </a:p>
          <a:p>
            <a:pPr defTabSz="440695">
              <a:defRPr/>
            </a:pPr>
            <a:endParaRPr lang="en-US" b="1" u="sng" dirty="0" smtClean="0">
              <a:solidFill>
                <a:srgbClr val="000000"/>
              </a:solidFill>
              <a:latin typeface="Calibri" charset="0"/>
              <a:ea typeface="MS PGothic" charset="0"/>
            </a:endParaRPr>
          </a:p>
          <a:p>
            <a:pPr marL="165261" indent="-165261" defTabSz="440695">
              <a:buFont typeface="Arial"/>
              <a:buChar char="•"/>
              <a:defRPr/>
            </a:pPr>
            <a:r>
              <a:rPr lang="en-US" b="0" u="none" dirty="0" smtClean="0">
                <a:solidFill>
                  <a:srgbClr val="000000"/>
                </a:solidFill>
                <a:latin typeface="Calibri" charset="0"/>
                <a:ea typeface="MS PGothic" charset="0"/>
              </a:rPr>
              <a:t>Summarize</a:t>
            </a:r>
            <a:r>
              <a:rPr lang="en-US" b="0" u="none" baseline="0" dirty="0" smtClean="0">
                <a:solidFill>
                  <a:srgbClr val="000000"/>
                </a:solidFill>
                <a:latin typeface="Calibri" charset="0"/>
                <a:ea typeface="MS PGothic" charset="0"/>
              </a:rPr>
              <a:t> idea</a:t>
            </a:r>
            <a:r>
              <a:rPr lang="en-US" b="0" u="none" dirty="0" smtClean="0">
                <a:solidFill>
                  <a:srgbClr val="000000"/>
                </a:solidFill>
                <a:latin typeface="Calibri" charset="0"/>
                <a:ea typeface="MS PGothic" charset="0"/>
              </a:rPr>
              <a:t>s based on group report outs.</a:t>
            </a:r>
          </a:p>
          <a:p>
            <a:endParaRPr lang="en-US" dirty="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20</a:t>
            </a:fld>
            <a:endParaRPr lang="en-US" altLang="en-US" dirty="0"/>
          </a:p>
        </p:txBody>
      </p:sp>
    </p:spTree>
    <p:extLst>
      <p:ext uri="{BB962C8B-B14F-4D97-AF65-F5344CB8AC3E}">
        <p14:creationId xmlns:p14="http://schemas.microsoft.com/office/powerpoint/2010/main" val="3891090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b="1" u="sng" dirty="0" smtClean="0">
                <a:solidFill>
                  <a:srgbClr val="000000"/>
                </a:solidFill>
                <a:latin typeface="Calibri" charset="0"/>
                <a:ea typeface="MS PGothic" charset="0"/>
              </a:rPr>
              <a:t>ACTIVITY #2:  Focus on Native Communities CONTINUED</a:t>
            </a:r>
          </a:p>
          <a:p>
            <a:pPr defTabSz="440695">
              <a:defRPr/>
            </a:pPr>
            <a:endParaRPr lang="en-US" b="1" u="sng" dirty="0" smtClean="0">
              <a:solidFill>
                <a:srgbClr val="000000"/>
              </a:solidFill>
              <a:latin typeface="Calibri" charset="0"/>
              <a:ea typeface="MS PGothic" charset="0"/>
            </a:endParaRPr>
          </a:p>
          <a:p>
            <a:pPr defTabSz="440695">
              <a:defRPr/>
            </a:pPr>
            <a:r>
              <a:rPr lang="en-US" b="1" u="none" dirty="0" smtClean="0">
                <a:solidFill>
                  <a:srgbClr val="000000"/>
                </a:solidFill>
                <a:latin typeface="Calibri" charset="0"/>
                <a:ea typeface="MS PGothic" charset="0"/>
              </a:rPr>
              <a:t>Summary of Small Group Reports</a:t>
            </a:r>
          </a:p>
          <a:p>
            <a:endParaRPr lang="en-US" dirty="0" smtClean="0"/>
          </a:p>
          <a:p>
            <a:pPr marL="165261" indent="-165261" defTabSz="440695">
              <a:buFont typeface="Arial"/>
              <a:buChar char="•"/>
              <a:defRPr/>
            </a:pPr>
            <a:r>
              <a:rPr lang="en-US" b="0" u="none" dirty="0" smtClean="0">
                <a:solidFill>
                  <a:srgbClr val="000000"/>
                </a:solidFill>
                <a:latin typeface="Calibri" charset="0"/>
                <a:ea typeface="MS PGothic" charset="0"/>
              </a:rPr>
              <a:t>Summarize</a:t>
            </a:r>
            <a:r>
              <a:rPr lang="en-US" b="0" u="none" baseline="0" dirty="0" smtClean="0">
                <a:solidFill>
                  <a:srgbClr val="000000"/>
                </a:solidFill>
                <a:latin typeface="Calibri" charset="0"/>
                <a:ea typeface="MS PGothic" charset="0"/>
              </a:rPr>
              <a:t> idea</a:t>
            </a:r>
            <a:r>
              <a:rPr lang="en-US" b="0" u="none" dirty="0" smtClean="0">
                <a:solidFill>
                  <a:srgbClr val="000000"/>
                </a:solidFill>
                <a:latin typeface="Calibri" charset="0"/>
                <a:ea typeface="MS PGothic" charset="0"/>
              </a:rPr>
              <a:t>s based on group report outs.</a:t>
            </a:r>
          </a:p>
          <a:p>
            <a:endParaRPr lang="en-US" dirty="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21</a:t>
            </a:fld>
            <a:endParaRPr lang="en-US" altLang="en-US" dirty="0"/>
          </a:p>
        </p:txBody>
      </p:sp>
    </p:spTree>
    <p:extLst>
      <p:ext uri="{BB962C8B-B14F-4D97-AF65-F5344CB8AC3E}">
        <p14:creationId xmlns:p14="http://schemas.microsoft.com/office/powerpoint/2010/main" val="3947949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b="1" u="sng" dirty="0" smtClean="0">
                <a:solidFill>
                  <a:srgbClr val="000000"/>
                </a:solidFill>
                <a:latin typeface="Calibri" charset="0"/>
                <a:ea typeface="MS PGothic" charset="0"/>
              </a:rPr>
              <a:t>ACTIVITY #2:  Focus on Native Communities CONTINUED</a:t>
            </a:r>
          </a:p>
          <a:p>
            <a:endParaRPr lang="en-US" dirty="0" smtClean="0"/>
          </a:p>
          <a:p>
            <a:r>
              <a:rPr lang="en-US" b="1" u="none" dirty="0" smtClean="0"/>
              <a:t>Exercise (pairs</a:t>
            </a:r>
            <a:r>
              <a:rPr lang="en-US" b="1" u="none" baseline="0" dirty="0" smtClean="0"/>
              <a:t>)</a:t>
            </a:r>
          </a:p>
          <a:p>
            <a:endParaRPr lang="en-US" b="0" u="none" baseline="0" dirty="0" smtClean="0"/>
          </a:p>
          <a:p>
            <a:pPr marL="165261" indent="-165261">
              <a:buFont typeface="Arial"/>
              <a:buChar char="•"/>
            </a:pPr>
            <a:r>
              <a:rPr lang="en-US" b="0" u="none" baseline="0" dirty="0" smtClean="0"/>
              <a:t>Have teams of two work through these questions together.</a:t>
            </a:r>
          </a:p>
          <a:p>
            <a:pPr marL="165261" indent="-165261">
              <a:buFont typeface="Arial"/>
              <a:buChar char="•"/>
            </a:pPr>
            <a:r>
              <a:rPr lang="en-US" b="0" u="none" baseline="0" dirty="0" smtClean="0"/>
              <a:t>Give teams 5 </a:t>
            </a:r>
            <a:r>
              <a:rPr lang="mr-IN" b="0" u="none" baseline="0" dirty="0" smtClean="0"/>
              <a:t>–</a:t>
            </a:r>
            <a:r>
              <a:rPr lang="en-US" b="0" u="none" baseline="0" dirty="0" smtClean="0"/>
              <a:t> 10 minutes to work through this.</a:t>
            </a:r>
          </a:p>
          <a:p>
            <a:pPr marL="165261" indent="-165261">
              <a:buFont typeface="Arial"/>
              <a:buChar char="•"/>
            </a:pPr>
            <a:r>
              <a:rPr lang="en-US" b="0" u="none" baseline="0" dirty="0" smtClean="0"/>
              <a:t>Have a subset of the groups report out.  Try to select diverse examples.</a:t>
            </a:r>
          </a:p>
          <a:p>
            <a:pPr marL="165261" indent="-165261">
              <a:buFont typeface="Arial"/>
              <a:buChar char="•"/>
            </a:pPr>
            <a:endParaRPr lang="en-US" b="0" u="none" baseline="0" dirty="0" smtClean="0"/>
          </a:p>
          <a:p>
            <a:pPr marL="165261" indent="-165261">
              <a:buFont typeface="Arial"/>
              <a:buChar char="•"/>
            </a:pPr>
            <a:r>
              <a:rPr lang="en-US" b="0" u="none" baseline="0" dirty="0" smtClean="0"/>
              <a:t>Thank participants for their contributions.</a:t>
            </a:r>
          </a:p>
          <a:p>
            <a:pPr marL="165261" indent="-165261">
              <a:buFont typeface="Arial"/>
              <a:buChar char="•"/>
            </a:pPr>
            <a:endParaRPr lang="en-US" b="0" u="none" baseline="0" dirty="0" smtClean="0"/>
          </a:p>
          <a:p>
            <a:pPr marL="165261" indent="-165261">
              <a:buFont typeface="Arial"/>
              <a:buChar char="•"/>
            </a:pPr>
            <a:r>
              <a:rPr lang="en-US" b="0" u="none" baseline="0" dirty="0" smtClean="0"/>
              <a:t>Explain that now that they have an overview of Your Money, Your Goals and Focus on Native Communities, the rest of the training will focus on content and tools.</a:t>
            </a:r>
          </a:p>
        </p:txBody>
      </p:sp>
      <p:sp>
        <p:nvSpPr>
          <p:cNvPr id="4" name="Slide Number Placeholder 3"/>
          <p:cNvSpPr>
            <a:spLocks noGrp="1"/>
          </p:cNvSpPr>
          <p:nvPr>
            <p:ph type="sldNum" sz="quarter" idx="10"/>
          </p:nvPr>
        </p:nvSpPr>
        <p:spPr/>
        <p:txBody>
          <a:bodyPr/>
          <a:lstStyle/>
          <a:p>
            <a:pPr>
              <a:defRPr/>
            </a:pPr>
            <a:fld id="{69E1185D-CF6F-3941-8BA8-59F80EA14A37}" type="slidenum">
              <a:rPr lang="en-US" smtClean="0"/>
              <a:pPr>
                <a:defRPr/>
              </a:pPr>
              <a:t>22</a:t>
            </a:fld>
            <a:endParaRPr lang="en-US" dirty="0"/>
          </a:p>
        </p:txBody>
      </p:sp>
    </p:spTree>
    <p:extLst>
      <p:ext uri="{BB962C8B-B14F-4D97-AF65-F5344CB8AC3E}">
        <p14:creationId xmlns:p14="http://schemas.microsoft.com/office/powerpoint/2010/main" val="686722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5162" eaLnBrk="1" hangingPunct="1">
              <a:spcBef>
                <a:spcPct val="0"/>
              </a:spcBef>
            </a:pPr>
            <a:endParaRPr lang="en-US" altLang="en-US" b="1" u="sng" dirty="0"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16130" indent="-275434">
              <a:defRPr>
                <a:solidFill>
                  <a:schemeClr val="tx1"/>
                </a:solidFill>
                <a:latin typeface="Georgia" panose="02040502050405020303" pitchFamily="18" charset="0"/>
                <a:ea typeface="MS PGothic" panose="020B0600070205080204" pitchFamily="34" charset="-128"/>
              </a:defRPr>
            </a:lvl2pPr>
            <a:lvl3pPr marL="1101738" indent="-220348">
              <a:defRPr>
                <a:solidFill>
                  <a:schemeClr val="tx1"/>
                </a:solidFill>
                <a:latin typeface="Georgia" panose="02040502050405020303" pitchFamily="18" charset="0"/>
                <a:ea typeface="MS PGothic" panose="020B0600070205080204" pitchFamily="34" charset="-128"/>
              </a:defRPr>
            </a:lvl3pPr>
            <a:lvl4pPr marL="1542433" indent="-220348">
              <a:defRPr>
                <a:solidFill>
                  <a:schemeClr val="tx1"/>
                </a:solidFill>
                <a:latin typeface="Georgia" panose="02040502050405020303" pitchFamily="18" charset="0"/>
                <a:ea typeface="MS PGothic" panose="020B0600070205080204" pitchFamily="34" charset="-128"/>
              </a:defRPr>
            </a:lvl4pPr>
            <a:lvl5pPr marL="1983128" indent="-220348">
              <a:defRPr>
                <a:solidFill>
                  <a:schemeClr val="tx1"/>
                </a:solidFill>
                <a:latin typeface="Georgia" panose="02040502050405020303" pitchFamily="18" charset="0"/>
                <a:ea typeface="MS PGothic" panose="020B0600070205080204" pitchFamily="34" charset="-128"/>
              </a:defRPr>
            </a:lvl5pPr>
            <a:lvl6pPr marL="2423823"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864518"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305213"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745908"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3EF08989-CAA1-4EE3-804A-45B27AB9E0E7}" type="slidenum">
              <a:rPr lang="en-US" altLang="en-US">
                <a:latin typeface="Calibri" panose="020F0502020204030204" pitchFamily="34" charset="0"/>
              </a:rPr>
              <a:pPr/>
              <a:t>23</a:t>
            </a:fld>
            <a:endParaRPr lang="en-US" altLang="en-US" dirty="0">
              <a:latin typeface="Calibri" panose="020F0502020204030204" pitchFamily="34" charset="0"/>
            </a:endParaRPr>
          </a:p>
        </p:txBody>
      </p:sp>
    </p:spTree>
    <p:extLst>
      <p:ext uri="{BB962C8B-B14F-4D97-AF65-F5344CB8AC3E}">
        <p14:creationId xmlns:p14="http://schemas.microsoft.com/office/powerpoint/2010/main" val="3106689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Notes Placeholder 2"/>
          <p:cNvSpPr>
            <a:spLocks noGrp="1"/>
          </p:cNvSpPr>
          <p:nvPr>
            <p:ph type="body" idx="1"/>
          </p:nvPr>
        </p:nvSpPr>
        <p:spPr bwMode="auto">
          <a:extLst/>
        </p:spPr>
        <p:txBody>
          <a:bodyPr wrap="square" numCol="1" anchor="t" anchorCtr="0" compatLnSpc="1">
            <a:prstTxWarp prst="textNoShape">
              <a:avLst/>
            </a:prstTxWarp>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a:t>
            </a:r>
          </a:p>
          <a:p>
            <a:pPr eaLnBrk="1" hangingPunct="1">
              <a:spcBef>
                <a:spcPct val="0"/>
              </a:spcBef>
            </a:pPr>
            <a:r>
              <a:rPr lang="en-US" b="1" dirty="0" smtClean="0">
                <a:solidFill>
                  <a:srgbClr val="000000"/>
                </a:solidFill>
                <a:latin typeface="Calibri" charset="0"/>
                <a:ea typeface="MS PGothic" charset="0"/>
              </a:rPr>
              <a:t>Estimated Time: 60 </a:t>
            </a:r>
            <a:r>
              <a:rPr lang="mr-IN" b="1" dirty="0" smtClean="0">
                <a:solidFill>
                  <a:srgbClr val="000000"/>
                </a:solidFill>
                <a:latin typeface="Calibri" charset="0"/>
                <a:ea typeface="MS PGothic" charset="0"/>
              </a:rPr>
              <a:t>–</a:t>
            </a:r>
            <a:r>
              <a:rPr lang="en-US" b="1" dirty="0" smtClean="0">
                <a:solidFill>
                  <a:srgbClr val="000000"/>
                </a:solidFill>
                <a:latin typeface="Calibri" charset="0"/>
                <a:ea typeface="MS PGothic" charset="0"/>
              </a:rPr>
              <a:t> 90 Minutes</a:t>
            </a:r>
          </a:p>
          <a:p>
            <a:pPr eaLnBrk="1" hangingPunct="1">
              <a:spcBef>
                <a:spcPct val="0"/>
              </a:spcBef>
            </a:pPr>
            <a:r>
              <a:rPr lang="en-US" b="1" dirty="0" smtClean="0">
                <a:solidFill>
                  <a:srgbClr val="000000"/>
                </a:solidFill>
                <a:latin typeface="Calibri" charset="0"/>
                <a:ea typeface="MS PGothic" charset="0"/>
              </a:rPr>
              <a:t>Methodology: Various methodologies</a:t>
            </a:r>
          </a:p>
          <a:p>
            <a:pPr eaLnBrk="1" hangingPunct="1">
              <a:spcBef>
                <a:spcPct val="0"/>
              </a:spcBef>
            </a:pPr>
            <a:r>
              <a:rPr lang="en-US" b="1" dirty="0" smtClean="0">
                <a:solidFill>
                  <a:srgbClr val="000000"/>
                </a:solidFill>
                <a:latin typeface="Calibri" charset="0"/>
                <a:ea typeface="MS PGothic" charset="0"/>
              </a:rPr>
              <a:t>Corresponding Sections: Content</a:t>
            </a:r>
            <a:r>
              <a:rPr lang="en-US" b="1" baseline="0" dirty="0" smtClean="0">
                <a:solidFill>
                  <a:srgbClr val="000000"/>
                </a:solidFill>
                <a:latin typeface="Calibri" charset="0"/>
                <a:ea typeface="MS PGothic" charset="0"/>
              </a:rPr>
              <a:t> Modules of Focus on Native Communities starting on page 21</a:t>
            </a:r>
            <a:endParaRPr lang="en-US" b="1" i="1" dirty="0" smtClean="0">
              <a:solidFill>
                <a:srgbClr val="000000"/>
              </a:solidFill>
              <a:latin typeface="Calibri" charset="0"/>
              <a:ea typeface="MS PGothic" charset="0"/>
            </a:endParaRPr>
          </a:p>
          <a:p>
            <a:pPr defTabSz="895162" eaLnBrk="1" hangingPunct="1">
              <a:spcBef>
                <a:spcPct val="0"/>
              </a:spcBef>
            </a:pPr>
            <a:endParaRPr lang="en-US" altLang="en-US" b="1" u="sng" dirty="0" smtClean="0"/>
          </a:p>
          <a:p>
            <a:pPr eaLnBrk="1" hangingPunct="1">
              <a:spcBef>
                <a:spcPct val="0"/>
              </a:spcBef>
              <a:defRPr/>
            </a:pPr>
            <a:r>
              <a:rPr lang="en-US" altLang="en-US" b="1" dirty="0" smtClean="0">
                <a:solidFill>
                  <a:srgbClr val="000000"/>
                </a:solidFill>
              </a:rPr>
              <a:t>Presentation</a:t>
            </a:r>
          </a:p>
          <a:p>
            <a:pPr eaLnBrk="1" hangingPunct="1">
              <a:spcBef>
                <a:spcPct val="0"/>
              </a:spcBef>
              <a:defRPr/>
            </a:pPr>
            <a:endParaRPr lang="en-US" altLang="en-US" b="1" dirty="0" smtClean="0">
              <a:solidFill>
                <a:srgbClr val="000000"/>
              </a:solidFill>
            </a:endParaRP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Encourage participants to follow along in Module 1 in Focus on Native Communities</a:t>
            </a:r>
            <a:r>
              <a:rPr lang="en-US" altLang="en-US" baseline="0" dirty="0" smtClean="0">
                <a:solidFill>
                  <a:srgbClr val="000000"/>
                </a:solidFill>
              </a:rPr>
              <a:t> on page 21.</a:t>
            </a:r>
            <a:endParaRPr lang="en-US" altLang="en-US" dirty="0" smtClean="0">
              <a:solidFill>
                <a:srgbClr val="000000"/>
              </a:solidFill>
            </a:endParaRP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Explain the qualities of strong goals using the following:</a:t>
            </a:r>
          </a:p>
          <a:p>
            <a:pPr eaLnBrk="1" hangingPunct="1">
              <a:spcBef>
                <a:spcPct val="0"/>
              </a:spcBef>
              <a:defRPr/>
            </a:pPr>
            <a:endParaRPr lang="en-US" altLang="en-US" dirty="0" smtClean="0">
              <a:solidFill>
                <a:srgbClr val="000000"/>
              </a:solidFill>
            </a:endParaRPr>
          </a:p>
          <a:p>
            <a:pPr marL="605956" lvl="1" indent="-165261" eaLnBrk="1" hangingPunct="1">
              <a:spcBef>
                <a:spcPct val="0"/>
              </a:spcBef>
              <a:defRPr/>
            </a:pPr>
            <a:r>
              <a:rPr lang="en-US" altLang="en-US" b="1" dirty="0" smtClean="0">
                <a:solidFill>
                  <a:srgbClr val="000000"/>
                </a:solidFill>
              </a:rPr>
              <a:t>Specific</a:t>
            </a:r>
          </a:p>
          <a:p>
            <a:pPr marL="1028289" lvl="2" indent="-163731" eaLnBrk="1" hangingPunct="1">
              <a:spcBef>
                <a:spcPct val="0"/>
              </a:spcBef>
              <a:buFontTx/>
              <a:buChar char="•"/>
              <a:defRPr/>
            </a:pPr>
            <a:r>
              <a:rPr lang="en-US" altLang="en-US" dirty="0" smtClean="0">
                <a:solidFill>
                  <a:srgbClr val="000000"/>
                </a:solidFill>
              </a:rPr>
              <a:t>When setting a goal, ask yourself the questions: Who? What? Why? </a:t>
            </a:r>
          </a:p>
          <a:p>
            <a:pPr marL="1028289" lvl="2" indent="-163731" eaLnBrk="1" hangingPunct="1">
              <a:spcBef>
                <a:spcPct val="0"/>
              </a:spcBef>
              <a:buFontTx/>
              <a:buChar char="•"/>
              <a:defRPr/>
            </a:pPr>
            <a:r>
              <a:rPr lang="en-US" altLang="en-US" dirty="0" smtClean="0">
                <a:solidFill>
                  <a:srgbClr val="000000"/>
                </a:solidFill>
              </a:rPr>
              <a:t>A specific goal has a much greater chance of being met than a general goal.</a:t>
            </a:r>
          </a:p>
          <a:p>
            <a:pPr marL="605956" lvl="1" indent="-165261" eaLnBrk="1" hangingPunct="1">
              <a:spcBef>
                <a:spcPct val="0"/>
              </a:spcBef>
              <a:defRPr/>
            </a:pPr>
            <a:r>
              <a:rPr lang="en-US" altLang="en-US" b="1" dirty="0" smtClean="0">
                <a:solidFill>
                  <a:srgbClr val="000000"/>
                </a:solidFill>
              </a:rPr>
              <a:t>Measurable</a:t>
            </a:r>
          </a:p>
          <a:p>
            <a:pPr marL="1028289" lvl="2" indent="-163731" eaLnBrk="1" hangingPunct="1">
              <a:spcBef>
                <a:spcPct val="0"/>
              </a:spcBef>
              <a:buFontTx/>
              <a:buChar char="•"/>
              <a:defRPr/>
            </a:pPr>
            <a:r>
              <a:rPr lang="en-US" altLang="en-US" dirty="0" smtClean="0">
                <a:solidFill>
                  <a:srgbClr val="000000"/>
                </a:solidFill>
              </a:rPr>
              <a:t>You should be able to track your progress toward meeting the goal. </a:t>
            </a:r>
          </a:p>
          <a:p>
            <a:pPr marL="1028289" lvl="2" indent="-163731" eaLnBrk="1" hangingPunct="1">
              <a:spcBef>
                <a:spcPct val="0"/>
              </a:spcBef>
              <a:buFontTx/>
              <a:buChar char="•"/>
              <a:defRPr/>
            </a:pPr>
            <a:r>
              <a:rPr lang="en-US" altLang="en-US" dirty="0" smtClean="0">
                <a:solidFill>
                  <a:srgbClr val="000000"/>
                </a:solidFill>
              </a:rPr>
              <a:t>Ask yourself questions like: How much? How many? How will I know when it is done? </a:t>
            </a:r>
          </a:p>
          <a:p>
            <a:pPr marL="605956" lvl="1" indent="-165261" eaLnBrk="1" hangingPunct="1">
              <a:spcBef>
                <a:spcPct val="0"/>
              </a:spcBef>
              <a:defRPr/>
            </a:pPr>
            <a:r>
              <a:rPr lang="en-US" altLang="en-US" b="1" dirty="0" smtClean="0">
                <a:solidFill>
                  <a:srgbClr val="000000"/>
                </a:solidFill>
              </a:rPr>
              <a:t>Able to be reached</a:t>
            </a:r>
          </a:p>
          <a:p>
            <a:pPr marL="1028289" lvl="2" indent="-163731" eaLnBrk="1" hangingPunct="1">
              <a:spcBef>
                <a:spcPct val="0"/>
              </a:spcBef>
              <a:buFontTx/>
              <a:buChar char="•"/>
              <a:defRPr/>
            </a:pPr>
            <a:r>
              <a:rPr lang="en-US" altLang="en-US" dirty="0" smtClean="0">
                <a:solidFill>
                  <a:srgbClr val="000000"/>
                </a:solidFill>
              </a:rPr>
              <a:t>Is this goal something that you can actually reach? </a:t>
            </a:r>
          </a:p>
          <a:p>
            <a:pPr marL="1028289" lvl="2" indent="-163731" eaLnBrk="1" hangingPunct="1">
              <a:spcBef>
                <a:spcPct val="0"/>
              </a:spcBef>
              <a:buFontTx/>
              <a:buChar char="•"/>
              <a:defRPr/>
            </a:pPr>
            <a:r>
              <a:rPr lang="en-US" altLang="en-US" dirty="0" smtClean="0">
                <a:solidFill>
                  <a:srgbClr val="000000"/>
                </a:solidFill>
              </a:rPr>
              <a:t>You might </a:t>
            </a:r>
            <a:r>
              <a:rPr lang="en-US" altLang="en-US" i="1" dirty="0" smtClean="0">
                <a:solidFill>
                  <a:srgbClr val="000000"/>
                </a:solidFill>
              </a:rPr>
              <a:t>want</a:t>
            </a:r>
            <a:r>
              <a:rPr lang="en-US" altLang="en-US" dirty="0" smtClean="0">
                <a:solidFill>
                  <a:srgbClr val="000000"/>
                </a:solidFill>
              </a:rPr>
              <a:t> to get rid of credit card debt tomorrow or become a millionaire in a year, but for most of us, that's a totally impossible goal! </a:t>
            </a:r>
          </a:p>
          <a:p>
            <a:pPr marL="1028289" lvl="2" indent="-163731" eaLnBrk="1" hangingPunct="1">
              <a:spcBef>
                <a:spcPct val="0"/>
              </a:spcBef>
              <a:buFontTx/>
              <a:buChar char="•"/>
              <a:defRPr/>
            </a:pPr>
            <a:r>
              <a:rPr lang="en-US" altLang="en-US" dirty="0" smtClean="0">
                <a:solidFill>
                  <a:srgbClr val="000000"/>
                </a:solidFill>
              </a:rPr>
              <a:t>That doesn't mean that your goals should be easy. Your goal may be a stretch for you, but it should not be extreme or impossible. </a:t>
            </a:r>
          </a:p>
          <a:p>
            <a:pPr marL="605956" lvl="1" indent="-165261" eaLnBrk="1" hangingPunct="1">
              <a:spcBef>
                <a:spcPct val="0"/>
              </a:spcBef>
              <a:defRPr/>
            </a:pPr>
            <a:r>
              <a:rPr lang="en-US" altLang="en-US" b="1" dirty="0" smtClean="0">
                <a:solidFill>
                  <a:srgbClr val="000000"/>
                </a:solidFill>
              </a:rPr>
              <a:t>Relevant</a:t>
            </a:r>
          </a:p>
          <a:p>
            <a:pPr marL="1028289" lvl="2" indent="-163731" eaLnBrk="1" hangingPunct="1">
              <a:spcBef>
                <a:spcPct val="0"/>
              </a:spcBef>
              <a:buFontTx/>
              <a:buChar char="•"/>
              <a:defRPr/>
            </a:pPr>
            <a:r>
              <a:rPr lang="en-US" altLang="en-US" dirty="0" smtClean="0">
                <a:solidFill>
                  <a:srgbClr val="000000"/>
                </a:solidFill>
              </a:rPr>
              <a:t>Set goals that matter to you and are a priority in your life. </a:t>
            </a:r>
          </a:p>
          <a:p>
            <a:pPr marL="1028289" lvl="2" indent="-163731" eaLnBrk="1" hangingPunct="1">
              <a:spcBef>
                <a:spcPct val="0"/>
              </a:spcBef>
              <a:buFontTx/>
              <a:buChar char="•"/>
              <a:defRPr/>
            </a:pPr>
            <a:r>
              <a:rPr lang="en-US" altLang="en-US" dirty="0" smtClean="0">
                <a:solidFill>
                  <a:srgbClr val="000000"/>
                </a:solidFill>
              </a:rPr>
              <a:t>Ask yourself the questions: Is this something that I really want? Is now the right time to do this? </a:t>
            </a:r>
          </a:p>
          <a:p>
            <a:pPr marL="605956" lvl="1" indent="-165261" eaLnBrk="1" hangingPunct="1">
              <a:spcBef>
                <a:spcPct val="0"/>
              </a:spcBef>
              <a:defRPr/>
            </a:pPr>
            <a:r>
              <a:rPr lang="en-US" altLang="en-US" b="1" dirty="0" smtClean="0">
                <a:solidFill>
                  <a:srgbClr val="000000"/>
                </a:solidFill>
              </a:rPr>
              <a:t>Time-framed</a:t>
            </a:r>
          </a:p>
          <a:p>
            <a:pPr marL="1028289" lvl="2" indent="-163731" eaLnBrk="1" hangingPunct="1">
              <a:spcBef>
                <a:spcPct val="0"/>
              </a:spcBef>
              <a:buFontTx/>
              <a:buChar char="•"/>
              <a:defRPr/>
            </a:pPr>
            <a:r>
              <a:rPr lang="en-US" altLang="en-US" dirty="0" smtClean="0">
                <a:solidFill>
                  <a:srgbClr val="000000"/>
                </a:solidFill>
              </a:rPr>
              <a:t>Goals should have a clearly defined time frame, including a target or deadline date.</a:t>
            </a:r>
          </a:p>
          <a:p>
            <a:pPr marL="1028289" lvl="2" indent="-163731" eaLnBrk="1" hangingPunct="1">
              <a:spcBef>
                <a:spcPct val="0"/>
              </a:spcBef>
              <a:buFontTx/>
              <a:buChar char="•"/>
              <a:defRPr/>
            </a:pPr>
            <a:endParaRPr lang="en-US" altLang="en-US" dirty="0" smtClean="0">
              <a:solidFill>
                <a:srgbClr val="000000"/>
              </a:solidFill>
            </a:endParaRPr>
          </a:p>
          <a:p>
            <a:pPr marL="146898" indent="-163731" eaLnBrk="1" hangingPunct="1">
              <a:spcBef>
                <a:spcPct val="0"/>
              </a:spcBef>
              <a:buFontTx/>
              <a:buChar char="•"/>
              <a:defRPr/>
            </a:pPr>
            <a:r>
              <a:rPr lang="en-US" altLang="en-US" dirty="0" smtClean="0">
                <a:solidFill>
                  <a:srgbClr val="000000"/>
                </a:solidFill>
              </a:rPr>
              <a:t>Explain the</a:t>
            </a:r>
            <a:r>
              <a:rPr lang="en-US" altLang="en-US" baseline="0" dirty="0" smtClean="0">
                <a:solidFill>
                  <a:srgbClr val="000000"/>
                </a:solidFill>
              </a:rPr>
              <a:t> significance or relevance of goal-setting to Native Communities using quote on the slide:</a:t>
            </a:r>
          </a:p>
          <a:p>
            <a:pPr eaLnBrk="1" hangingPunct="1">
              <a:spcBef>
                <a:spcPct val="0"/>
              </a:spcBef>
              <a:defRPr/>
            </a:pPr>
            <a:endParaRPr lang="en-US" altLang="en-US" dirty="0" smtClean="0">
              <a:solidFill>
                <a:srgbClr val="000000"/>
              </a:solidFill>
            </a:endParaRPr>
          </a:p>
          <a:p>
            <a:pPr marL="146898" indent="-163731" eaLnBrk="1" hangingPunct="1">
              <a:spcBef>
                <a:spcPct val="0"/>
              </a:spcBef>
              <a:buFontTx/>
              <a:buChar char="•"/>
              <a:defRPr/>
            </a:pPr>
            <a:endParaRPr lang="en-US" altLang="en-US" dirty="0" smtClean="0">
              <a:solidFill>
                <a:srgbClr val="000000"/>
              </a:solidFill>
            </a:endParaRPr>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16130" indent="-275434">
              <a:defRPr>
                <a:solidFill>
                  <a:schemeClr val="tx1"/>
                </a:solidFill>
                <a:latin typeface="Georgia" panose="02040502050405020303" pitchFamily="18" charset="0"/>
                <a:ea typeface="MS PGothic" panose="020B0600070205080204" pitchFamily="34" charset="-128"/>
              </a:defRPr>
            </a:lvl2pPr>
            <a:lvl3pPr marL="1101738" indent="-220348">
              <a:defRPr>
                <a:solidFill>
                  <a:schemeClr val="tx1"/>
                </a:solidFill>
                <a:latin typeface="Georgia" panose="02040502050405020303" pitchFamily="18" charset="0"/>
                <a:ea typeface="MS PGothic" panose="020B0600070205080204" pitchFamily="34" charset="-128"/>
              </a:defRPr>
            </a:lvl3pPr>
            <a:lvl4pPr marL="1542433" indent="-220348">
              <a:defRPr>
                <a:solidFill>
                  <a:schemeClr val="tx1"/>
                </a:solidFill>
                <a:latin typeface="Georgia" panose="02040502050405020303" pitchFamily="18" charset="0"/>
                <a:ea typeface="MS PGothic" panose="020B0600070205080204" pitchFamily="34" charset="-128"/>
              </a:defRPr>
            </a:lvl4pPr>
            <a:lvl5pPr marL="1983128" indent="-220348">
              <a:defRPr>
                <a:solidFill>
                  <a:schemeClr val="tx1"/>
                </a:solidFill>
                <a:latin typeface="Georgia" panose="02040502050405020303" pitchFamily="18" charset="0"/>
                <a:ea typeface="MS PGothic" panose="020B0600070205080204" pitchFamily="34" charset="-128"/>
              </a:defRPr>
            </a:lvl5pPr>
            <a:lvl6pPr marL="2423823"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864518"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305213"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745908"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E3C59353-974A-4CEB-899B-21B407192818}" type="slidenum">
              <a:rPr lang="en-US" altLang="en-US">
                <a:latin typeface="Calibri" panose="020F0502020204030204" pitchFamily="34" charset="0"/>
              </a:rPr>
              <a:pPr/>
              <a:t>24</a:t>
            </a:fld>
            <a:endParaRPr lang="en-US" altLang="en-US" dirty="0">
              <a:latin typeface="Calibri" panose="020F0502020204030204" pitchFamily="34" charset="0"/>
            </a:endParaRPr>
          </a:p>
        </p:txBody>
      </p:sp>
    </p:spTree>
    <p:extLst>
      <p:ext uri="{BB962C8B-B14F-4D97-AF65-F5344CB8AC3E}">
        <p14:creationId xmlns:p14="http://schemas.microsoft.com/office/powerpoint/2010/main" val="372161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p>
          <a:p>
            <a:pPr defTabSz="895162" eaLnBrk="1" hangingPunct="1">
              <a:spcBef>
                <a:spcPct val="0"/>
              </a:spcBef>
            </a:pPr>
            <a:endParaRPr lang="en-US" altLang="en-US" b="1" u="sng" baseline="0" dirty="0" smtClean="0"/>
          </a:p>
          <a:p>
            <a:pPr defTabSz="895162" eaLnBrk="1" hangingPunct="1">
              <a:spcBef>
                <a:spcPct val="0"/>
              </a:spcBef>
            </a:pPr>
            <a:r>
              <a:rPr lang="en-US" altLang="en-US" b="1" u="none" baseline="0" dirty="0" smtClean="0"/>
              <a:t>Presentation</a:t>
            </a:r>
            <a:endParaRPr lang="en-US" altLang="en-US" b="1" u="none" dirty="0" smtClean="0"/>
          </a:p>
          <a:p>
            <a:endParaRPr lang="en-US" altLang="en-US" dirty="0">
              <a:solidFill>
                <a:srgbClr val="000000"/>
              </a:solidFill>
            </a:endParaRPr>
          </a:p>
          <a:p>
            <a:pPr marL="165261" indent="-165261">
              <a:buFont typeface="Arial"/>
              <a:buChar char="•"/>
            </a:pPr>
            <a:r>
              <a:rPr lang="en-US" altLang="en-US" dirty="0">
                <a:solidFill>
                  <a:srgbClr val="000000"/>
                </a:solidFill>
              </a:rPr>
              <a:t>Review highlights of the three tools in referenced </a:t>
            </a:r>
            <a:r>
              <a:rPr lang="en-US" altLang="en-US" i="1" dirty="0">
                <a:solidFill>
                  <a:srgbClr val="000000"/>
                </a:solidFill>
              </a:rPr>
              <a:t>Module 1 </a:t>
            </a:r>
            <a:r>
              <a:rPr lang="en-US" altLang="en-US" dirty="0">
                <a:solidFill>
                  <a:srgbClr val="000000"/>
                </a:solidFill>
              </a:rPr>
              <a:t>and transition to the Native Communities tool.</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25</a:t>
            </a:fld>
            <a:endParaRPr lang="en-US" altLang="en-US" dirty="0"/>
          </a:p>
        </p:txBody>
      </p:sp>
    </p:spTree>
    <p:extLst>
      <p:ext uri="{BB962C8B-B14F-4D97-AF65-F5344CB8AC3E}">
        <p14:creationId xmlns:p14="http://schemas.microsoft.com/office/powerpoint/2010/main" val="3976327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altLang="en-US" b="1" u="sng" dirty="0" smtClean="0"/>
              <a:t>Activity #3: Implementing</a:t>
            </a:r>
            <a:r>
              <a:rPr lang="en-US" altLang="en-US" b="1" u="sng" baseline="0" dirty="0" smtClean="0"/>
              <a:t> Your Money, Your Goals and Focus on Native Communities CONTINUED</a:t>
            </a:r>
          </a:p>
          <a:p>
            <a:pPr defTabSz="440695">
              <a:defRPr/>
            </a:pPr>
            <a:endParaRPr lang="en-US" altLang="en-US" b="1" u="sng" baseline="0" dirty="0" smtClean="0"/>
          </a:p>
          <a:p>
            <a:pPr defTabSz="440695">
              <a:defRPr/>
            </a:pPr>
            <a:r>
              <a:rPr lang="en-US" altLang="en-US" b="1" u="none" baseline="0" dirty="0" smtClean="0"/>
              <a:t>Presentation</a:t>
            </a:r>
            <a:endParaRPr lang="en-US" altLang="en-US" b="1" u="sng" dirty="0" smtClean="0"/>
          </a:p>
          <a:p>
            <a:endParaRPr lang="en-US" dirty="0" smtClean="0"/>
          </a:p>
          <a:p>
            <a:pPr marL="165261" indent="-165261">
              <a:buFont typeface="Arial"/>
              <a:buChar char="•"/>
            </a:pPr>
            <a:r>
              <a:rPr lang="en-US" dirty="0" smtClean="0"/>
              <a:t>Explain that each tool begins with a “What to do/A step further </a:t>
            </a:r>
            <a:r>
              <a:rPr lang="en-US" baseline="0" dirty="0" smtClean="0"/>
              <a:t>instruction” set.  </a:t>
            </a:r>
          </a:p>
          <a:p>
            <a:pPr marL="165261" indent="-165261">
              <a:buFont typeface="Arial"/>
              <a:buChar char="•"/>
            </a:pPr>
            <a:r>
              <a:rPr lang="en-US" baseline="0" dirty="0" smtClean="0"/>
              <a:t>Review the “What to do/A step further” instruction set for Using values to set goals tools.</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26</a:t>
            </a:fld>
            <a:endParaRPr lang="en-US" altLang="en-US" dirty="0"/>
          </a:p>
        </p:txBody>
      </p:sp>
    </p:spTree>
    <p:extLst>
      <p:ext uri="{BB962C8B-B14F-4D97-AF65-F5344CB8AC3E}">
        <p14:creationId xmlns:p14="http://schemas.microsoft.com/office/powerpoint/2010/main" val="2865547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5955" name="Notes Placeholder 2"/>
          <p:cNvSpPr>
            <a:spLocks noGrp="1"/>
          </p:cNvSpPr>
          <p:nvPr>
            <p:ph type="body" idx="1"/>
          </p:nvPr>
        </p:nvSpPr>
        <p:spPr bwMode="auto">
          <a:extLst/>
        </p:spPr>
        <p:txBody>
          <a:bodyPr wrap="square" numCol="1" anchor="t" anchorCtr="0" compatLnSpc="1">
            <a:prstTxWarp prst="textNoShape">
              <a:avLst/>
            </a:prstTxWarp>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endParaRPr lang="en-US" altLang="en-US" b="1" u="sng" dirty="0" smtClean="0"/>
          </a:p>
          <a:p>
            <a:pPr eaLnBrk="1" hangingPunct="1">
              <a:spcBef>
                <a:spcPct val="0"/>
              </a:spcBef>
              <a:defRPr/>
            </a:pPr>
            <a:endParaRPr lang="en-US" altLang="en-US" b="1" i="1" u="sng" dirty="0" smtClean="0">
              <a:solidFill>
                <a:srgbClr val="000000"/>
              </a:solidFill>
              <a:cs typeface="+mn-cs"/>
            </a:endParaRPr>
          </a:p>
          <a:p>
            <a:pPr eaLnBrk="1" hangingPunct="1">
              <a:spcBef>
                <a:spcPct val="0"/>
              </a:spcBef>
              <a:defRPr/>
            </a:pPr>
            <a:r>
              <a:rPr lang="en-US" altLang="en-US" b="1" dirty="0" smtClean="0">
                <a:solidFill>
                  <a:srgbClr val="000000"/>
                </a:solidFill>
                <a:cs typeface="+mn-cs"/>
              </a:rPr>
              <a:t>Individual Reflection</a:t>
            </a:r>
            <a:r>
              <a:rPr lang="en-US" altLang="en-US" b="1" baseline="0" dirty="0" smtClean="0">
                <a:solidFill>
                  <a:srgbClr val="000000"/>
                </a:solidFill>
                <a:cs typeface="+mn-cs"/>
              </a:rPr>
              <a:t> and </a:t>
            </a:r>
            <a:r>
              <a:rPr lang="en-US" altLang="en-US" b="1" dirty="0" smtClean="0">
                <a:solidFill>
                  <a:srgbClr val="000000"/>
                </a:solidFill>
                <a:cs typeface="+mn-cs"/>
              </a:rPr>
              <a:t>Facilitated Discussion</a:t>
            </a:r>
          </a:p>
          <a:p>
            <a:pPr>
              <a:defRPr/>
            </a:pPr>
            <a:endParaRPr lang="en-US" dirty="0" smtClean="0"/>
          </a:p>
          <a:p>
            <a:pPr marL="165261" indent="-165261">
              <a:buFont typeface="Arial"/>
              <a:buChar char="•"/>
              <a:defRPr/>
            </a:pPr>
            <a:r>
              <a:rPr lang="en-US" dirty="0" smtClean="0"/>
              <a:t>Depending on the individual or group  you are working with, values may be an appropriate place to begin the financial empowerment discussion. A reflection on traditional values may make the information and tools on goal-setting and related topics in Module 1 feel more relevant. </a:t>
            </a:r>
          </a:p>
          <a:p>
            <a:pPr marL="165261" indent="-165261">
              <a:buFont typeface="Arial"/>
              <a:buChar char="•"/>
              <a:defRPr/>
            </a:pPr>
            <a:endParaRPr lang="en-US" dirty="0" smtClean="0"/>
          </a:p>
          <a:p>
            <a:pPr marL="165261" indent="-165261">
              <a:buFont typeface="Arial"/>
              <a:buChar char="•"/>
              <a:defRPr/>
            </a:pPr>
            <a:r>
              <a:rPr lang="en-US" dirty="0" smtClean="0"/>
              <a:t>Explain the following:</a:t>
            </a:r>
          </a:p>
          <a:p>
            <a:pPr marL="605956" lvl="1" indent="-165261">
              <a:buFont typeface="Arial"/>
              <a:buChar char="•"/>
              <a:defRPr/>
            </a:pPr>
            <a:r>
              <a:rPr lang="en-US" i="1" dirty="0" smtClean="0"/>
              <a:t>Values provide a foundation for your goals. Before you write down goals, reflect on traditional or community values, as well as your own personal values. Doing so can help you steward your resources in ways that uphold those values.</a:t>
            </a:r>
          </a:p>
          <a:p>
            <a:pPr marL="165261" indent="-165261">
              <a:buFont typeface="Arial"/>
              <a:buChar char="•"/>
              <a:defRPr/>
            </a:pPr>
            <a:endParaRPr lang="en-US" dirty="0" smtClean="0"/>
          </a:p>
          <a:p>
            <a:pPr marL="165261" indent="-165261">
              <a:buFont typeface="Arial"/>
              <a:buChar char="•"/>
              <a:defRPr/>
            </a:pPr>
            <a:r>
              <a:rPr lang="en-US" dirty="0" smtClean="0"/>
              <a:t>Ask people to answer the following questions individually.  After 3 – 4 minutes, discuss each question with the full group. Be sure to write some of the values identified on a flip chart or white board as they are shared by participants.</a:t>
            </a:r>
          </a:p>
          <a:p>
            <a:pPr marL="165261" indent="-165261">
              <a:buFont typeface="Arial"/>
              <a:buChar char="•"/>
              <a:defRPr/>
            </a:pPr>
            <a:endParaRPr lang="en-US" dirty="0" smtClean="0"/>
          </a:p>
          <a:p>
            <a:pPr marL="165261" indent="-165261">
              <a:buFont typeface="Arial"/>
              <a:buChar char="•"/>
              <a:defRPr/>
            </a:pPr>
            <a:r>
              <a:rPr lang="en-US" b="1" i="1" dirty="0" smtClean="0"/>
              <a:t>ASK:  What are some traditional values shared by the members of your community? </a:t>
            </a:r>
          </a:p>
          <a:p>
            <a:pPr marL="1046651" lvl="2" indent="-165261">
              <a:buFont typeface="Arial"/>
              <a:buChar char="•"/>
              <a:defRPr/>
            </a:pPr>
            <a:r>
              <a:rPr lang="en-US" dirty="0" smtClean="0"/>
              <a:t>If not mentioned, ask whether any of the following seem to be community values:</a:t>
            </a:r>
          </a:p>
          <a:p>
            <a:pPr lvl="3">
              <a:defRPr/>
            </a:pPr>
            <a:r>
              <a:rPr lang="en-US" dirty="0" smtClean="0">
                <a:latin typeface="Wingdings"/>
              </a:rPr>
              <a:t>L</a:t>
            </a:r>
            <a:r>
              <a:rPr lang="en-US" dirty="0" smtClean="0"/>
              <a:t>iving in harmony with the natural world </a:t>
            </a:r>
          </a:p>
          <a:p>
            <a:pPr lvl="3">
              <a:defRPr/>
            </a:pPr>
            <a:r>
              <a:rPr lang="en-US" dirty="0" smtClean="0"/>
              <a:t>Respect for elders and wisdom</a:t>
            </a:r>
          </a:p>
          <a:p>
            <a:pPr lvl="3">
              <a:defRPr/>
            </a:pPr>
            <a:r>
              <a:rPr lang="en-US" dirty="0" smtClean="0"/>
              <a:t>Clan or community emphasis </a:t>
            </a:r>
          </a:p>
          <a:p>
            <a:pPr lvl="3">
              <a:defRPr/>
            </a:pPr>
            <a:r>
              <a:rPr lang="en-US" dirty="0" smtClean="0"/>
              <a:t>(not individual)</a:t>
            </a:r>
            <a:br>
              <a:rPr lang="en-US" dirty="0" smtClean="0"/>
            </a:br>
            <a:r>
              <a:rPr lang="en-US" dirty="0" smtClean="0"/>
              <a:t>Orientation to the present</a:t>
            </a:r>
            <a:br>
              <a:rPr lang="en-US" dirty="0" smtClean="0"/>
            </a:br>
            <a:r>
              <a:rPr lang="en-US" dirty="0" smtClean="0"/>
              <a:t>The connection of all living things </a:t>
            </a:r>
          </a:p>
          <a:p>
            <a:pPr lvl="3">
              <a:defRPr/>
            </a:pPr>
            <a:r>
              <a:rPr lang="en-US" dirty="0" smtClean="0"/>
              <a:t>Reciprocity </a:t>
            </a:r>
          </a:p>
          <a:p>
            <a:pPr lvl="3">
              <a:defRPr/>
            </a:pPr>
            <a:r>
              <a:rPr lang="en-US" dirty="0" smtClean="0"/>
              <a:t>Spirituality </a:t>
            </a:r>
          </a:p>
          <a:p>
            <a:pPr lvl="3">
              <a:defRPr/>
            </a:pPr>
            <a:r>
              <a:rPr lang="en-US" dirty="0" smtClean="0"/>
              <a:t>Gratitude </a:t>
            </a:r>
          </a:p>
          <a:p>
            <a:pPr lvl="3">
              <a:defRPr/>
            </a:pPr>
            <a:r>
              <a:rPr lang="en-US" dirty="0" smtClean="0"/>
              <a:t>Respect of other beliefs and religions </a:t>
            </a:r>
          </a:p>
          <a:p>
            <a:pPr lvl="3">
              <a:defRPr/>
            </a:pPr>
            <a:r>
              <a:rPr lang="en-US" dirty="0" smtClean="0"/>
              <a:t>honoring silence </a:t>
            </a:r>
          </a:p>
          <a:p>
            <a:pPr lvl="3">
              <a:defRPr/>
            </a:pPr>
            <a:endParaRPr lang="en-US" dirty="0" smtClean="0"/>
          </a:p>
          <a:p>
            <a:pPr marL="165261" indent="-165261">
              <a:buFont typeface="Arial"/>
              <a:buChar char="•"/>
              <a:defRPr/>
            </a:pPr>
            <a:r>
              <a:rPr lang="en-US" b="1" i="1" dirty="0" smtClean="0"/>
              <a:t>ASK:</a:t>
            </a:r>
            <a:r>
              <a:rPr lang="en-US" b="1" i="1" baseline="0" dirty="0" smtClean="0"/>
              <a:t> </a:t>
            </a:r>
            <a:r>
              <a:rPr lang="en-US" b="1" i="1" dirty="0" smtClean="0"/>
              <a:t>How do these traditional values influence you? </a:t>
            </a:r>
          </a:p>
          <a:p>
            <a:pPr>
              <a:defRPr/>
            </a:pPr>
            <a:endParaRPr lang="en-US" b="1" i="1" dirty="0" smtClean="0"/>
          </a:p>
          <a:p>
            <a:pPr marL="165261" indent="-165261">
              <a:buFont typeface="Arial"/>
              <a:buChar char="•"/>
              <a:defRPr/>
            </a:pPr>
            <a:r>
              <a:rPr lang="en-US" b="1" i="1" dirty="0" smtClean="0"/>
              <a:t>ASK:</a:t>
            </a:r>
            <a:r>
              <a:rPr lang="en-US" b="1" i="1" baseline="0" dirty="0" smtClean="0"/>
              <a:t> </a:t>
            </a:r>
            <a:r>
              <a:rPr lang="en-US" b="1" i="1" dirty="0" smtClean="0"/>
              <a:t>How do these traditional values influence your goals? </a:t>
            </a:r>
          </a:p>
          <a:p>
            <a:pPr>
              <a:defRPr/>
            </a:pPr>
            <a:endParaRPr lang="en-US" dirty="0" smtClean="0"/>
          </a:p>
          <a:p>
            <a:pPr>
              <a:buFontTx/>
              <a:buChar char="•"/>
              <a:defRPr/>
            </a:pPr>
            <a:endParaRPr lang="en-US" altLang="en-US" dirty="0" smtClean="0">
              <a:cs typeface="+mn-cs"/>
            </a:endParaRPr>
          </a:p>
        </p:txBody>
      </p:sp>
      <p:sp>
        <p:nvSpPr>
          <p:cNvPr id="168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16130" indent="-275434">
              <a:defRPr sz="2300">
                <a:solidFill>
                  <a:schemeClr val="tx1"/>
                </a:solidFill>
                <a:latin typeface="Georgia" charset="0"/>
                <a:ea typeface="MS PGothic" charset="0"/>
                <a:cs typeface="MS PGothic" charset="0"/>
              </a:defRPr>
            </a:lvl2pPr>
            <a:lvl3pPr marL="1101738" indent="-220348">
              <a:defRPr sz="2300">
                <a:solidFill>
                  <a:schemeClr val="tx1"/>
                </a:solidFill>
                <a:latin typeface="Georgia" charset="0"/>
                <a:ea typeface="MS PGothic" charset="0"/>
                <a:cs typeface="MS PGothic" charset="0"/>
              </a:defRPr>
            </a:lvl3pPr>
            <a:lvl4pPr marL="1542433" indent="-220348">
              <a:defRPr sz="2300">
                <a:solidFill>
                  <a:schemeClr val="tx1"/>
                </a:solidFill>
                <a:latin typeface="Georgia" charset="0"/>
                <a:ea typeface="MS PGothic" charset="0"/>
                <a:cs typeface="MS PGothic" charset="0"/>
              </a:defRPr>
            </a:lvl4pPr>
            <a:lvl5pPr marL="1983128" indent="-220348">
              <a:defRPr sz="2300">
                <a:solidFill>
                  <a:schemeClr val="tx1"/>
                </a:solidFill>
                <a:latin typeface="Georgia"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Georgia"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Georgia"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Georgia"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3FC80D04-849A-1E42-91FA-A020562494E2}" type="slidenum">
              <a:rPr lang="en-US" sz="1200">
                <a:latin typeface="Calibri" charset="0"/>
              </a:rPr>
              <a:pPr/>
              <a:t>27</a:t>
            </a:fld>
            <a:endParaRPr lang="en-US" sz="1200" dirty="0">
              <a:latin typeface="Calibri" charset="0"/>
            </a:endParaRPr>
          </a:p>
        </p:txBody>
      </p:sp>
    </p:spTree>
    <p:extLst>
      <p:ext uri="{BB962C8B-B14F-4D97-AF65-F5344CB8AC3E}">
        <p14:creationId xmlns:p14="http://schemas.microsoft.com/office/powerpoint/2010/main" val="937013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p>
          <a:p>
            <a:pPr defTabSz="895162" eaLnBrk="1" hangingPunct="1">
              <a:spcBef>
                <a:spcPct val="0"/>
              </a:spcBef>
            </a:pPr>
            <a:endParaRPr lang="en-US" altLang="en-US" b="1" u="sng" baseline="0" dirty="0" smtClean="0"/>
          </a:p>
          <a:p>
            <a:pPr defTabSz="895162" eaLnBrk="1" hangingPunct="1">
              <a:spcBef>
                <a:spcPct val="0"/>
              </a:spcBef>
            </a:pPr>
            <a:r>
              <a:rPr lang="en-US" altLang="en-US" b="1" u="none" baseline="0" dirty="0" smtClean="0"/>
              <a:t>Presentation</a:t>
            </a:r>
            <a:endParaRPr lang="en-US" altLang="en-US" b="1" u="none" dirty="0" smtClean="0"/>
          </a:p>
          <a:p>
            <a:endParaRPr lang="en-US" dirty="0" smtClean="0"/>
          </a:p>
          <a:p>
            <a:pPr marL="165261" indent="-165261">
              <a:buFont typeface="Arial"/>
              <a:buChar char="•"/>
            </a:pPr>
            <a:r>
              <a:rPr lang="en-US" dirty="0" smtClean="0"/>
              <a:t>Share excerpt</a:t>
            </a:r>
            <a:r>
              <a:rPr lang="en-US" baseline="0" dirty="0" smtClean="0"/>
              <a:t> from the Focus on Guide and r</a:t>
            </a:r>
            <a:r>
              <a:rPr lang="en-US" dirty="0" smtClean="0"/>
              <a:t>eview</a:t>
            </a:r>
            <a:r>
              <a:rPr lang="en-US" baseline="0" dirty="0" smtClean="0"/>
              <a:t> how to use </a:t>
            </a:r>
            <a:r>
              <a:rPr lang="en-US" i="1" baseline="0" dirty="0" smtClean="0"/>
              <a:t>Using values to set goals.</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BAF53EF-993C-FF42-8B62-CEF57763A78D}" type="slidenum">
              <a:rPr lang="en-US" smtClean="0"/>
              <a:t>28</a:t>
            </a:fld>
            <a:endParaRPr lang="en-US" dirty="0"/>
          </a:p>
        </p:txBody>
      </p:sp>
    </p:spTree>
    <p:extLst>
      <p:ext uri="{BB962C8B-B14F-4D97-AF65-F5344CB8AC3E}">
        <p14:creationId xmlns:p14="http://schemas.microsoft.com/office/powerpoint/2010/main" val="2186906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p>
          <a:p>
            <a:pPr defTabSz="895162" eaLnBrk="1" hangingPunct="1">
              <a:spcBef>
                <a:spcPct val="0"/>
              </a:spcBef>
            </a:pPr>
            <a:endParaRPr lang="en-US" altLang="en-US" b="1" u="sng" baseline="0" dirty="0" smtClean="0"/>
          </a:p>
          <a:p>
            <a:pPr eaLnBrk="1" hangingPunct="1">
              <a:spcBef>
                <a:spcPct val="0"/>
              </a:spcBef>
              <a:defRPr/>
            </a:pPr>
            <a:r>
              <a:rPr lang="en-US" altLang="en-US" b="1" dirty="0">
                <a:solidFill>
                  <a:srgbClr val="000000"/>
                </a:solidFill>
              </a:rPr>
              <a:t>Individual Activity, Vote with </a:t>
            </a:r>
            <a:r>
              <a:rPr lang="en-US" altLang="en-US" b="1" dirty="0" smtClean="0">
                <a:solidFill>
                  <a:srgbClr val="000000"/>
                </a:solidFill>
              </a:rPr>
              <a:t>motion, </a:t>
            </a:r>
            <a:r>
              <a:rPr lang="en-US" altLang="en-US" b="1" dirty="0">
                <a:solidFill>
                  <a:srgbClr val="000000"/>
                </a:solidFill>
              </a:rPr>
              <a:t>and Facilitated Discussion</a:t>
            </a:r>
          </a:p>
          <a:p>
            <a:pPr>
              <a:defRPr/>
            </a:pPr>
            <a:endParaRPr lang="en-US" dirty="0" smtClean="0"/>
          </a:p>
          <a:p>
            <a:pPr marL="165261" indent="-165261">
              <a:buFont typeface="Arial"/>
              <a:buChar char="•"/>
              <a:defRPr/>
            </a:pPr>
            <a:r>
              <a:rPr lang="en-US" dirty="0" smtClean="0"/>
              <a:t>Prior to this activity, hang up signs with numbers 1 to 5 around the room.  This is for a “vote with your body” exercise.</a:t>
            </a:r>
          </a:p>
          <a:p>
            <a:pPr marL="165261" indent="-165261">
              <a:buFont typeface="Arial"/>
              <a:buChar char="•"/>
              <a:defRPr/>
            </a:pPr>
            <a:endParaRPr lang="en-US" dirty="0" smtClean="0"/>
          </a:p>
          <a:p>
            <a:pPr marL="165261" indent="-165261">
              <a:buFont typeface="Arial"/>
              <a:buChar char="•"/>
              <a:defRPr/>
            </a:pPr>
            <a:r>
              <a:rPr lang="en-US" dirty="0" smtClean="0"/>
              <a:t>Explain the following:</a:t>
            </a:r>
          </a:p>
          <a:p>
            <a:pPr marL="605956" lvl="1" indent="-165261">
              <a:buFont typeface="Arial"/>
              <a:buChar char="•"/>
              <a:defRPr/>
            </a:pPr>
            <a:r>
              <a:rPr lang="en-US" dirty="0" smtClean="0"/>
              <a:t>Looking at community values can provide insight into those forces that most affect decision-making. Looking at your personal values can provide insight into how you use your personal resources and money. </a:t>
            </a:r>
          </a:p>
          <a:p>
            <a:pPr marL="165261" indent="-165261">
              <a:buFont typeface="Arial"/>
              <a:buChar char="•"/>
              <a:defRPr/>
            </a:pPr>
            <a:endParaRPr lang="en-US" dirty="0" smtClean="0"/>
          </a:p>
          <a:p>
            <a:pPr marL="165261" indent="-165261">
              <a:buFont typeface="Arial"/>
              <a:buChar char="•"/>
              <a:defRPr/>
            </a:pPr>
            <a:r>
              <a:rPr lang="en-US" dirty="0" smtClean="0"/>
              <a:t>Instruct participants to rank order the values listed on in </a:t>
            </a:r>
            <a:r>
              <a:rPr lang="en-US" b="1" dirty="0" smtClean="0"/>
              <a:t>Focus on Native Communities, page 26</a:t>
            </a:r>
            <a:r>
              <a:rPr lang="en-US" dirty="0" smtClean="0"/>
              <a:t>.</a:t>
            </a:r>
          </a:p>
          <a:p>
            <a:pPr marL="165261" indent="-165261">
              <a:buFont typeface="Arial"/>
              <a:buChar char="•"/>
              <a:defRPr/>
            </a:pPr>
            <a:r>
              <a:rPr lang="en-US" dirty="0" smtClean="0"/>
              <a:t>Instruct participants to put a “1” by the value that is most important to you, a “2” by the value that is the next most important, and so on through “5.”</a:t>
            </a:r>
          </a:p>
          <a:p>
            <a:pPr marL="165261" indent="-165261">
              <a:buFont typeface="Arial"/>
              <a:buChar char="•"/>
              <a:defRPr/>
            </a:pPr>
            <a:r>
              <a:rPr lang="en-US" dirty="0" smtClean="0"/>
              <a:t>Provide participants with 5 – 7 minutes to complete.</a:t>
            </a:r>
          </a:p>
          <a:p>
            <a:pPr marL="165261" indent="-165261">
              <a:buFont typeface="Arial"/>
              <a:buChar char="•"/>
              <a:defRPr/>
            </a:pPr>
            <a:r>
              <a:rPr lang="en-US" dirty="0" smtClean="0"/>
              <a:t>Once everyone is finished, explain that together you will explore values.</a:t>
            </a:r>
          </a:p>
          <a:p>
            <a:pPr marL="165261" indent="-165261">
              <a:buFont typeface="Arial"/>
              <a:buChar char="•"/>
              <a:defRPr/>
            </a:pPr>
            <a:r>
              <a:rPr lang="en-US" dirty="0" smtClean="0"/>
              <a:t>Explain that you will read off a value and that each person should stand under the number that represents.</a:t>
            </a:r>
          </a:p>
          <a:p>
            <a:pPr marL="165261" indent="-165261">
              <a:buFont typeface="Arial"/>
              <a:buChar char="•"/>
              <a:defRPr/>
            </a:pPr>
            <a:r>
              <a:rPr lang="en-US" dirty="0" smtClean="0"/>
              <a:t>Select any of the values that you think would be most interesting for the participants from the list:</a:t>
            </a:r>
          </a:p>
          <a:p>
            <a:pPr marL="1101738" lvl="2" indent="-220348">
              <a:buFont typeface="+mj-lt"/>
              <a:buAutoNum type="arabicPeriod"/>
              <a:defRPr/>
            </a:pPr>
            <a:r>
              <a:rPr lang="en-US" dirty="0" smtClean="0"/>
              <a:t>Comfortable life </a:t>
            </a:r>
          </a:p>
          <a:p>
            <a:pPr marL="1101738" lvl="2" indent="-220348">
              <a:buFont typeface="+mj-lt"/>
              <a:buAutoNum type="arabicPeriod"/>
              <a:defRPr/>
            </a:pPr>
            <a:r>
              <a:rPr lang="en-US" dirty="0" smtClean="0"/>
              <a:t>Courage  </a:t>
            </a:r>
          </a:p>
          <a:p>
            <a:pPr marL="1101738" lvl="2" indent="-220348">
              <a:buFont typeface="+mj-lt"/>
              <a:buAutoNum type="arabicPeriod"/>
              <a:defRPr/>
            </a:pPr>
            <a:r>
              <a:rPr lang="en-US" dirty="0" smtClean="0"/>
              <a:t>Culture and traditions </a:t>
            </a:r>
          </a:p>
          <a:p>
            <a:pPr marL="1101738" lvl="2" indent="-220348">
              <a:buFont typeface="+mj-lt"/>
              <a:buAutoNum type="arabicPeriod"/>
              <a:defRPr/>
            </a:pPr>
            <a:r>
              <a:rPr lang="en-US" dirty="0" smtClean="0"/>
              <a:t>Family and clan </a:t>
            </a:r>
          </a:p>
          <a:p>
            <a:pPr marL="1101738" lvl="2" indent="-220348">
              <a:buFont typeface="+mj-lt"/>
              <a:buAutoNum type="arabicPeriod"/>
              <a:defRPr/>
            </a:pPr>
            <a:r>
              <a:rPr lang="en-US" dirty="0" smtClean="0"/>
              <a:t>Financial security </a:t>
            </a:r>
          </a:p>
          <a:p>
            <a:pPr marL="1101738" lvl="2" indent="-220348">
              <a:buFont typeface="+mj-lt"/>
              <a:buAutoNum type="arabicPeriod"/>
              <a:defRPr/>
            </a:pPr>
            <a:r>
              <a:rPr lang="en-US" dirty="0" smtClean="0"/>
              <a:t>Freedom </a:t>
            </a:r>
          </a:p>
          <a:p>
            <a:pPr marL="1101738" lvl="2" indent="-220348">
              <a:buFont typeface="+mj-lt"/>
              <a:buAutoNum type="arabicPeriod"/>
              <a:defRPr/>
            </a:pPr>
            <a:r>
              <a:rPr lang="en-US" dirty="0" smtClean="0"/>
              <a:t>Happiness </a:t>
            </a:r>
          </a:p>
          <a:p>
            <a:pPr marL="1101738" lvl="2" indent="-220348">
              <a:buFont typeface="+mj-lt"/>
              <a:buAutoNum type="arabicPeriod"/>
              <a:defRPr/>
            </a:pPr>
            <a:r>
              <a:rPr lang="en-US" dirty="0" smtClean="0"/>
              <a:t>Health </a:t>
            </a:r>
          </a:p>
          <a:p>
            <a:pPr marL="1101738" lvl="2" indent="-220348">
              <a:buFont typeface="+mj-lt"/>
              <a:buAutoNum type="arabicPeriod"/>
              <a:defRPr/>
            </a:pPr>
            <a:r>
              <a:rPr lang="en-US" dirty="0" smtClean="0"/>
              <a:t>Independence </a:t>
            </a:r>
          </a:p>
          <a:p>
            <a:pPr marL="1101738" lvl="2" indent="-220348">
              <a:buFont typeface="+mj-lt"/>
              <a:buAutoNum type="arabicPeriod"/>
              <a:defRPr/>
            </a:pPr>
            <a:r>
              <a:rPr lang="en-US" dirty="0" smtClean="0"/>
              <a:t> Inner harmony</a:t>
            </a:r>
          </a:p>
          <a:p>
            <a:pPr marL="1101738" lvl="2" indent="-220348">
              <a:buFont typeface="+mj-lt"/>
              <a:buAutoNum type="arabicPeriod"/>
              <a:defRPr/>
            </a:pPr>
            <a:r>
              <a:rPr lang="en-US" dirty="0" smtClean="0"/>
              <a:t>Leisure time</a:t>
            </a:r>
          </a:p>
          <a:p>
            <a:pPr marL="1101738" lvl="2" indent="-220348">
              <a:buFont typeface="+mj-lt"/>
              <a:buAutoNum type="arabicPeriod"/>
              <a:defRPr/>
            </a:pPr>
            <a:r>
              <a:rPr lang="en-US" dirty="0" smtClean="0"/>
              <a:t>Living in harmony with nature </a:t>
            </a:r>
          </a:p>
          <a:p>
            <a:pPr marL="1101738" lvl="2" indent="-220348">
              <a:buFont typeface="+mj-lt"/>
              <a:buAutoNum type="arabicPeriod"/>
              <a:defRPr/>
            </a:pPr>
            <a:r>
              <a:rPr lang="en-US" dirty="0" smtClean="0"/>
              <a:t>Professional achievement </a:t>
            </a:r>
          </a:p>
          <a:p>
            <a:pPr marL="1101738" lvl="2" indent="-220348">
              <a:buFont typeface="+mj-lt"/>
              <a:buAutoNum type="arabicPeriod"/>
              <a:defRPr/>
            </a:pPr>
            <a:r>
              <a:rPr lang="en-US" dirty="0" smtClean="0"/>
              <a:t>Respect for and from others</a:t>
            </a:r>
          </a:p>
          <a:p>
            <a:pPr marL="1101738" lvl="2" indent="-220348">
              <a:buFont typeface="+mj-lt"/>
              <a:buAutoNum type="arabicPeriod"/>
              <a:defRPr/>
            </a:pPr>
            <a:r>
              <a:rPr lang="en-US" dirty="0" smtClean="0"/>
              <a:t> Self-determination </a:t>
            </a:r>
          </a:p>
          <a:p>
            <a:pPr marL="1101738" lvl="2" indent="-220348">
              <a:buFont typeface="+mj-lt"/>
              <a:buAutoNum type="arabicPeriod"/>
              <a:defRPr/>
            </a:pPr>
            <a:r>
              <a:rPr lang="en-US" dirty="0" smtClean="0"/>
              <a:t>Self-respect</a:t>
            </a:r>
          </a:p>
          <a:p>
            <a:pPr marL="1101738" lvl="2" indent="-220348">
              <a:buFont typeface="+mj-lt"/>
              <a:buAutoNum type="arabicPeriod"/>
              <a:defRPr/>
            </a:pPr>
            <a:r>
              <a:rPr lang="en-US" dirty="0" smtClean="0"/>
              <a:t>Social recognition</a:t>
            </a:r>
          </a:p>
          <a:p>
            <a:pPr marL="1101738" lvl="2" indent="-220348">
              <a:buFont typeface="+mj-lt"/>
              <a:buAutoNum type="arabicPeriod"/>
              <a:defRPr/>
            </a:pPr>
            <a:r>
              <a:rPr lang="en-US" dirty="0" smtClean="0"/>
              <a:t>Status </a:t>
            </a:r>
          </a:p>
          <a:p>
            <a:pPr marL="165261" indent="-165261">
              <a:buFont typeface="Arial"/>
              <a:buChar char="•"/>
              <a:defRPr/>
            </a:pPr>
            <a:endParaRPr lang="en-US" dirty="0" smtClean="0"/>
          </a:p>
          <a:p>
            <a:pPr marL="165261" indent="-165261">
              <a:buFont typeface="Arial"/>
              <a:buChar char="•"/>
              <a:defRPr/>
            </a:pPr>
            <a:r>
              <a:rPr lang="en-US" dirty="0" smtClean="0"/>
              <a:t>After participants move to “vote” for the first value, facilitate a discussion among the participants regarding the reasons they ranked the value where they ranked it. If someone ranks a value #1 or #5, it can be interesting to start with them.</a:t>
            </a:r>
          </a:p>
          <a:p>
            <a:pPr marL="165261" indent="-165261">
              <a:buFont typeface="Arial"/>
              <a:buChar char="•"/>
              <a:defRPr/>
            </a:pPr>
            <a:r>
              <a:rPr lang="en-US" dirty="0" smtClean="0"/>
              <a:t>Generally, getting thoughts from 4 – 6 people after each value is the right amount.</a:t>
            </a:r>
          </a:p>
          <a:p>
            <a:pPr marL="165261" indent="-165261">
              <a:buFont typeface="Arial"/>
              <a:buChar char="•"/>
              <a:defRPr/>
            </a:pPr>
            <a:r>
              <a:rPr lang="en-US" dirty="0" smtClean="0"/>
              <a:t>After ranking 4 – 6 values, have people sit down.</a:t>
            </a:r>
          </a:p>
          <a:p>
            <a:pPr>
              <a:buFont typeface="Arial"/>
              <a:buNone/>
              <a:defRPr/>
            </a:pPr>
            <a:endParaRPr lang="en-US" b="1" dirty="0" smtClean="0"/>
          </a:p>
          <a:p>
            <a:pPr defTabSz="895162" eaLnBrk="1" hangingPunct="1">
              <a:spcBef>
                <a:spcPct val="0"/>
              </a:spcBef>
            </a:pPr>
            <a:endParaRPr lang="en-US" altLang="en-US" b="1" u="sng" dirty="0" smtClean="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29</a:t>
            </a:fld>
            <a:endParaRPr lang="en-US" altLang="en-US" dirty="0"/>
          </a:p>
        </p:txBody>
      </p:sp>
    </p:spTree>
    <p:extLst>
      <p:ext uri="{BB962C8B-B14F-4D97-AF65-F5344CB8AC3E}">
        <p14:creationId xmlns:p14="http://schemas.microsoft.com/office/powerpoint/2010/main" val="4009729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u="sng" dirty="0">
                <a:solidFill>
                  <a:srgbClr val="000000"/>
                </a:solidFill>
                <a:latin typeface="Calibri" charset="0"/>
                <a:ea typeface="MS PGothic" charset="0"/>
              </a:rPr>
              <a:t>ACTIVITY </a:t>
            </a:r>
            <a:r>
              <a:rPr lang="en-US" b="1" u="sng" dirty="0" smtClean="0">
                <a:solidFill>
                  <a:srgbClr val="000000"/>
                </a:solidFill>
                <a:latin typeface="Calibri" charset="0"/>
                <a:ea typeface="MS PGothic" charset="0"/>
              </a:rPr>
              <a:t>#1: </a:t>
            </a:r>
            <a:r>
              <a:rPr lang="en-US" b="1" i="1" u="sng" dirty="0">
                <a:solidFill>
                  <a:srgbClr val="000000"/>
                </a:solidFill>
                <a:latin typeface="Calibri" charset="0"/>
                <a:ea typeface="MS PGothic" charset="0"/>
              </a:rPr>
              <a:t>Overview of the Training and Introductions</a:t>
            </a:r>
          </a:p>
          <a:p>
            <a:pPr eaLnBrk="1" hangingPunct="1">
              <a:spcBef>
                <a:spcPct val="0"/>
              </a:spcBef>
            </a:pPr>
            <a:r>
              <a:rPr lang="en-US" b="1" dirty="0">
                <a:solidFill>
                  <a:srgbClr val="000000"/>
                </a:solidFill>
                <a:latin typeface="Calibri" charset="0"/>
                <a:ea typeface="MS PGothic" charset="0"/>
              </a:rPr>
              <a:t>Estimated Time: 10 Minutes</a:t>
            </a:r>
          </a:p>
          <a:p>
            <a:pPr eaLnBrk="1" hangingPunct="1">
              <a:spcBef>
                <a:spcPct val="0"/>
              </a:spcBef>
            </a:pPr>
            <a:r>
              <a:rPr lang="en-US" b="1" dirty="0">
                <a:solidFill>
                  <a:srgbClr val="000000"/>
                </a:solidFill>
                <a:latin typeface="Calibri" charset="0"/>
                <a:ea typeface="MS PGothic" charset="0"/>
              </a:rPr>
              <a:t>Methodology: Presentation </a:t>
            </a:r>
            <a:r>
              <a:rPr lang="en-US" b="1" dirty="0" smtClean="0">
                <a:solidFill>
                  <a:srgbClr val="000000"/>
                </a:solidFill>
                <a:latin typeface="Calibri" charset="0"/>
                <a:ea typeface="MS PGothic" charset="0"/>
              </a:rPr>
              <a:t>/ Icebreaker (Introduction Activity)</a:t>
            </a:r>
          </a:p>
          <a:p>
            <a:pPr eaLnBrk="1" hangingPunct="1">
              <a:spcBef>
                <a:spcPct val="0"/>
              </a:spcBef>
            </a:pPr>
            <a:r>
              <a:rPr lang="en-US" b="1" dirty="0" smtClean="0">
                <a:solidFill>
                  <a:srgbClr val="000000"/>
                </a:solidFill>
                <a:latin typeface="Calibri" charset="0"/>
                <a:ea typeface="MS PGothic" charset="0"/>
              </a:rPr>
              <a:t>Corresponding Section in Toolkit: None</a:t>
            </a:r>
          </a:p>
          <a:p>
            <a:pPr eaLnBrk="1" hangingPunct="1">
              <a:spcBef>
                <a:spcPct val="0"/>
              </a:spcBef>
            </a:pPr>
            <a:endParaRPr lang="en-US" b="1" u="sng" dirty="0">
              <a:solidFill>
                <a:srgbClr val="000000"/>
              </a:solidFill>
              <a:latin typeface="Calibri" charset="0"/>
              <a:ea typeface="MS PGothic" charset="0"/>
            </a:endParaRPr>
          </a:p>
          <a:p>
            <a:pPr eaLnBrk="1" hangingPunct="1">
              <a:spcBef>
                <a:spcPct val="0"/>
              </a:spcBef>
            </a:pPr>
            <a:r>
              <a:rPr lang="en-US" b="1" u="sng" dirty="0">
                <a:solidFill>
                  <a:srgbClr val="000000"/>
                </a:solidFill>
                <a:latin typeface="Calibri" charset="0"/>
                <a:ea typeface="MS PGothic" charset="0"/>
              </a:rPr>
              <a:t>Instructions for Facilitator:</a:t>
            </a:r>
          </a:p>
          <a:p>
            <a:pPr eaLnBrk="1" hangingPunct="1">
              <a:spcBef>
                <a:spcPct val="0"/>
              </a:spcBef>
            </a:pPr>
            <a:endParaRPr lang="en-US" b="1" u="sng" dirty="0">
              <a:solidFill>
                <a:srgbClr val="000000"/>
              </a:solidFill>
              <a:latin typeface="Calibri" charset="0"/>
              <a:ea typeface="MS PGothic" charset="0"/>
            </a:endParaRPr>
          </a:p>
          <a:p>
            <a:pPr eaLnBrk="1" hangingPunct="1">
              <a:spcBef>
                <a:spcPct val="0"/>
              </a:spcBef>
            </a:pPr>
            <a:r>
              <a:rPr lang="en-US" dirty="0">
                <a:solidFill>
                  <a:srgbClr val="000000"/>
                </a:solidFill>
                <a:latin typeface="Calibri" charset="0"/>
                <a:ea typeface="MS PGothic" charset="0"/>
              </a:rPr>
              <a:t>Review training purpose.</a:t>
            </a:r>
            <a:endParaRPr lang="en-US" b="1" i="1" dirty="0">
              <a:solidFill>
                <a:srgbClr val="000000"/>
              </a:solidFill>
              <a:latin typeface="Calibri" charset="0"/>
              <a:ea typeface="MS PGothic"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16130" indent="-275434">
              <a:defRPr sz="2300">
                <a:solidFill>
                  <a:schemeClr val="tx1"/>
                </a:solidFill>
                <a:latin typeface="Georgia" charset="0"/>
                <a:ea typeface="MS PGothic" charset="0"/>
                <a:cs typeface="MS PGothic" charset="0"/>
              </a:defRPr>
            </a:lvl2pPr>
            <a:lvl3pPr marL="1101738" indent="-220348">
              <a:defRPr sz="2300">
                <a:solidFill>
                  <a:schemeClr val="tx1"/>
                </a:solidFill>
                <a:latin typeface="Georgia" charset="0"/>
                <a:ea typeface="MS PGothic" charset="0"/>
                <a:cs typeface="MS PGothic" charset="0"/>
              </a:defRPr>
            </a:lvl3pPr>
            <a:lvl4pPr marL="1542433" indent="-220348">
              <a:defRPr sz="2300">
                <a:solidFill>
                  <a:schemeClr val="tx1"/>
                </a:solidFill>
                <a:latin typeface="Georgia" charset="0"/>
                <a:ea typeface="MS PGothic" charset="0"/>
                <a:cs typeface="MS PGothic" charset="0"/>
              </a:defRPr>
            </a:lvl4pPr>
            <a:lvl5pPr marL="1983128" indent="-220348">
              <a:defRPr sz="2300">
                <a:solidFill>
                  <a:schemeClr val="tx1"/>
                </a:solidFill>
                <a:latin typeface="Georgia"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Georgia"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Georgia"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Georgia"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FDFBC289-56F6-EE4D-98C9-6A8A93575363}" type="slidenum">
              <a:rPr lang="en-US" sz="1200">
                <a:latin typeface="Calibri" charset="0"/>
              </a:rPr>
              <a:pPr/>
              <a:t>3</a:t>
            </a:fld>
            <a:endParaRPr lang="en-US" sz="1200" dirty="0">
              <a:latin typeface="Calibri" charset="0"/>
            </a:endParaRPr>
          </a:p>
        </p:txBody>
      </p:sp>
    </p:spTree>
    <p:extLst>
      <p:ext uri="{BB962C8B-B14F-4D97-AF65-F5344CB8AC3E}">
        <p14:creationId xmlns:p14="http://schemas.microsoft.com/office/powerpoint/2010/main" val="922153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5955" name="Notes Placeholder 2"/>
          <p:cNvSpPr>
            <a:spLocks noGrp="1"/>
          </p:cNvSpPr>
          <p:nvPr>
            <p:ph type="body" idx="1"/>
          </p:nvPr>
        </p:nvSpPr>
        <p:spPr bwMode="auto">
          <a:extLst/>
        </p:spPr>
        <p:txBody>
          <a:bodyPr wrap="square" numCol="1" anchor="t" anchorCtr="0" compatLnSpc="1">
            <a:prstTxWarp prst="textNoShape">
              <a:avLst/>
            </a:prstTxWarp>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p>
          <a:p>
            <a:pPr defTabSz="895162" eaLnBrk="1" hangingPunct="1">
              <a:spcBef>
                <a:spcPct val="0"/>
              </a:spcBef>
            </a:pPr>
            <a:endParaRPr lang="en-US" altLang="en-US" b="1" u="sng" dirty="0" smtClean="0"/>
          </a:p>
          <a:p>
            <a:pPr eaLnBrk="1" hangingPunct="1">
              <a:spcBef>
                <a:spcPct val="0"/>
              </a:spcBef>
              <a:defRPr/>
            </a:pPr>
            <a:r>
              <a:rPr lang="en-US" altLang="en-US" b="1" dirty="0" smtClean="0">
                <a:solidFill>
                  <a:srgbClr val="000000"/>
                </a:solidFill>
                <a:cs typeface="+mn-cs"/>
              </a:rPr>
              <a:t>Individual Activity, Vote with</a:t>
            </a:r>
            <a:r>
              <a:rPr lang="en-US" altLang="en-US" b="1" baseline="0" dirty="0" smtClean="0">
                <a:solidFill>
                  <a:srgbClr val="000000"/>
                </a:solidFill>
                <a:cs typeface="+mn-cs"/>
              </a:rPr>
              <a:t> movement</a:t>
            </a:r>
            <a:r>
              <a:rPr lang="en-US" altLang="en-US" b="1" dirty="0" smtClean="0">
                <a:solidFill>
                  <a:srgbClr val="000000"/>
                </a:solidFill>
                <a:cs typeface="+mn-cs"/>
              </a:rPr>
              <a:t>, and Facilitated Discussion</a:t>
            </a:r>
          </a:p>
          <a:p>
            <a:pPr>
              <a:buFont typeface="Arial"/>
              <a:buNone/>
              <a:defRPr/>
            </a:pPr>
            <a:endParaRPr lang="en-US" b="0" dirty="0" smtClean="0"/>
          </a:p>
          <a:p>
            <a:pPr marL="165261" indent="-165261">
              <a:buFont typeface="Arial"/>
              <a:buChar char="•"/>
              <a:defRPr/>
            </a:pPr>
            <a:r>
              <a:rPr lang="en-US" b="0" dirty="0" smtClean="0"/>
              <a:t>Process the activity using the following questions:</a:t>
            </a:r>
          </a:p>
          <a:p>
            <a:pPr marL="605956" lvl="1" indent="-165261">
              <a:buFont typeface="Arial"/>
              <a:buChar char="•"/>
              <a:defRPr/>
            </a:pPr>
            <a:r>
              <a:rPr lang="en-US" b="0" dirty="0" smtClean="0"/>
              <a:t>What were your top five values? Did these surprise you? What do these values say about you?</a:t>
            </a:r>
          </a:p>
          <a:p>
            <a:pPr marL="605956" lvl="1" indent="-165261">
              <a:buFont typeface="Arial"/>
              <a:buChar char="•"/>
              <a:defRPr/>
            </a:pPr>
            <a:r>
              <a:rPr lang="en-US" b="0" dirty="0" smtClean="0"/>
              <a:t>Do your goals reflect these values? </a:t>
            </a:r>
          </a:p>
          <a:p>
            <a:pPr marL="605956" lvl="1" indent="-165261">
              <a:buFont typeface="Arial"/>
              <a:buChar char="•"/>
              <a:defRPr/>
            </a:pPr>
            <a:r>
              <a:rPr lang="en-US" b="0" dirty="0" smtClean="0"/>
              <a:t>How do you think these values affect the way you manage your financial resources? </a:t>
            </a:r>
          </a:p>
          <a:p>
            <a:pPr marL="605956" lvl="1" indent="-165261">
              <a:buFont typeface="Arial"/>
              <a:buChar char="•"/>
              <a:defRPr/>
            </a:pPr>
            <a:r>
              <a:rPr lang="en-US" b="0" dirty="0" smtClean="0"/>
              <a:t>What is the value of an activity like this?</a:t>
            </a:r>
          </a:p>
          <a:p>
            <a:pPr marL="605956" lvl="1" indent="-165261">
              <a:buFont typeface="Arial"/>
              <a:buChar char="•"/>
              <a:defRPr/>
            </a:pPr>
            <a:r>
              <a:rPr lang="en-US" b="0" dirty="0" smtClean="0"/>
              <a:t>How can we use these insights in providing financial empowerment services to members of your community?</a:t>
            </a:r>
          </a:p>
          <a:p>
            <a:pPr>
              <a:buFont typeface="Arial"/>
              <a:buNone/>
              <a:defRPr/>
            </a:pPr>
            <a:endParaRPr lang="en-US" b="0" dirty="0" smtClean="0"/>
          </a:p>
          <a:p>
            <a:pPr>
              <a:buFontTx/>
              <a:buChar char="•"/>
              <a:defRPr/>
            </a:pPr>
            <a:endParaRPr lang="en-US" altLang="en-US" dirty="0" smtClean="0">
              <a:cs typeface="+mn-cs"/>
            </a:endParaRPr>
          </a:p>
        </p:txBody>
      </p:sp>
      <p:sp>
        <p:nvSpPr>
          <p:cNvPr id="171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16130" indent="-275434">
              <a:defRPr sz="2300">
                <a:solidFill>
                  <a:schemeClr val="tx1"/>
                </a:solidFill>
                <a:latin typeface="Georgia" charset="0"/>
                <a:ea typeface="MS PGothic" charset="0"/>
                <a:cs typeface="MS PGothic" charset="0"/>
              </a:defRPr>
            </a:lvl2pPr>
            <a:lvl3pPr marL="1101738" indent="-220348">
              <a:defRPr sz="2300">
                <a:solidFill>
                  <a:schemeClr val="tx1"/>
                </a:solidFill>
                <a:latin typeface="Georgia" charset="0"/>
                <a:ea typeface="MS PGothic" charset="0"/>
                <a:cs typeface="MS PGothic" charset="0"/>
              </a:defRPr>
            </a:lvl3pPr>
            <a:lvl4pPr marL="1542433" indent="-220348">
              <a:defRPr sz="2300">
                <a:solidFill>
                  <a:schemeClr val="tx1"/>
                </a:solidFill>
                <a:latin typeface="Georgia" charset="0"/>
                <a:ea typeface="MS PGothic" charset="0"/>
                <a:cs typeface="MS PGothic" charset="0"/>
              </a:defRPr>
            </a:lvl4pPr>
            <a:lvl5pPr marL="1983128" indent="-220348">
              <a:defRPr sz="2300">
                <a:solidFill>
                  <a:schemeClr val="tx1"/>
                </a:solidFill>
                <a:latin typeface="Georgia"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Georgia"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Georgia"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Georgia"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BFFD1243-A0F3-4646-B1AF-DBAF9244F574}" type="slidenum">
              <a:rPr lang="en-US" sz="1200">
                <a:latin typeface="Calibri" charset="0"/>
              </a:rPr>
              <a:pPr/>
              <a:t>30</a:t>
            </a:fld>
            <a:endParaRPr lang="en-US" sz="1200" dirty="0">
              <a:latin typeface="Calibri" charset="0"/>
            </a:endParaRPr>
          </a:p>
        </p:txBody>
      </p:sp>
    </p:spTree>
    <p:extLst>
      <p:ext uri="{BB962C8B-B14F-4D97-AF65-F5344CB8AC3E}">
        <p14:creationId xmlns:p14="http://schemas.microsoft.com/office/powerpoint/2010/main" val="39516903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endParaRPr lang="en-US" altLang="en-US" b="1" u="sng" dirty="0" smtClean="0"/>
          </a:p>
          <a:p>
            <a:pPr eaLnBrk="1" hangingPunct="1">
              <a:spcBef>
                <a:spcPct val="0"/>
              </a:spcBef>
              <a:defRPr/>
            </a:pPr>
            <a:endParaRPr lang="en-US" altLang="en-US" b="1" dirty="0" smtClean="0">
              <a:solidFill>
                <a:srgbClr val="000000"/>
              </a:solidFill>
            </a:endParaRPr>
          </a:p>
          <a:p>
            <a:pPr eaLnBrk="1" hangingPunct="1">
              <a:spcBef>
                <a:spcPct val="0"/>
              </a:spcBef>
              <a:defRPr/>
            </a:pPr>
            <a:r>
              <a:rPr lang="en-US" altLang="en-US" b="1" u="none" dirty="0" smtClean="0">
                <a:solidFill>
                  <a:srgbClr val="000000"/>
                </a:solidFill>
              </a:rPr>
              <a:t>Presentation or Facilitated</a:t>
            </a:r>
            <a:r>
              <a:rPr lang="en-US" altLang="en-US" b="1" u="none" baseline="0" dirty="0" smtClean="0">
                <a:solidFill>
                  <a:srgbClr val="000000"/>
                </a:solidFill>
              </a:rPr>
              <a:t> Discussion and Small Group Activity</a:t>
            </a:r>
            <a:endParaRPr lang="en-US" altLang="en-US" b="1" u="none" dirty="0" smtClean="0">
              <a:solidFill>
                <a:srgbClr val="000000"/>
              </a:solidFill>
            </a:endParaRPr>
          </a:p>
          <a:p>
            <a:pPr eaLnBrk="1" hangingPunct="1">
              <a:spcBef>
                <a:spcPct val="0"/>
              </a:spcBef>
              <a:defRPr/>
            </a:pPr>
            <a:endParaRPr lang="en-US" altLang="en-US" dirty="0" smtClean="0">
              <a:solidFill>
                <a:srgbClr val="000000"/>
              </a:solidFill>
            </a:endParaRPr>
          </a:p>
          <a:p>
            <a:pPr eaLnBrk="1" hangingPunct="1">
              <a:spcBef>
                <a:spcPct val="0"/>
              </a:spcBef>
              <a:defRPr/>
            </a:pPr>
            <a:r>
              <a:rPr lang="en-US" altLang="en-US" dirty="0" smtClean="0">
                <a:solidFill>
                  <a:srgbClr val="000000"/>
                </a:solidFill>
              </a:rPr>
              <a:t>Introduce this topic using the following key points from </a:t>
            </a:r>
            <a:r>
              <a:rPr lang="en-US" altLang="en-US" b="1" i="1" dirty="0" smtClean="0">
                <a:solidFill>
                  <a:srgbClr val="000000"/>
                </a:solidFill>
              </a:rPr>
              <a:t>Focus on Native Communities</a:t>
            </a:r>
            <a:r>
              <a:rPr lang="en-US" altLang="en-US" b="1" dirty="0" smtClean="0">
                <a:solidFill>
                  <a:srgbClr val="000000"/>
                </a:solidFill>
              </a:rPr>
              <a:t>, Page 29</a:t>
            </a:r>
            <a:r>
              <a:rPr lang="en-US" altLang="en-US" dirty="0" smtClean="0">
                <a:solidFill>
                  <a:srgbClr val="000000"/>
                </a:solidFill>
              </a:rPr>
              <a:t>:</a:t>
            </a:r>
          </a:p>
          <a:p>
            <a:pPr marL="165261" indent="-165261">
              <a:buFontTx/>
              <a:buChar char="•"/>
              <a:defRPr/>
            </a:pPr>
            <a:r>
              <a:rPr lang="en-US" altLang="en-US" i="1" dirty="0" smtClean="0"/>
              <a:t>Traditionally, Native Communities lived in sustainable balance with their environment. </a:t>
            </a:r>
          </a:p>
          <a:p>
            <a:pPr marL="165261" indent="-165261">
              <a:buFontTx/>
              <a:buChar char="•"/>
              <a:defRPr/>
            </a:pPr>
            <a:r>
              <a:rPr lang="en-US" altLang="en-US" i="1" dirty="0" smtClean="0"/>
              <a:t>They only hunted or harvested what was needed to live for today so that resources would continue to be available in the future. </a:t>
            </a:r>
          </a:p>
          <a:p>
            <a:pPr marL="165261" indent="-165261">
              <a:buFontTx/>
              <a:buChar char="•"/>
              <a:defRPr/>
            </a:pPr>
            <a:r>
              <a:rPr lang="en-US" altLang="en-US" i="1" dirty="0" smtClean="0"/>
              <a:t>Saving money is based on the same principle: using the amount you need to live for today, but setting aside some money so it is available in the future. living for today and saving for the future are compatible values – it’s about balancing your resources. </a:t>
            </a:r>
          </a:p>
          <a:p>
            <a:pPr marL="165261" indent="-165261">
              <a:buFontTx/>
              <a:buChar char="•"/>
              <a:defRPr/>
            </a:pPr>
            <a:r>
              <a:rPr lang="en-US" altLang="en-US" i="1" dirty="0" smtClean="0"/>
              <a:t>For example, for community members whose work is seasonal, setting aside income today to cover the months when there is little or no work ensures sustainability within their household. </a:t>
            </a:r>
          </a:p>
          <a:p>
            <a:pPr marL="165261" indent="-165261">
              <a:buFontTx/>
              <a:buChar char="•"/>
              <a:defRPr/>
            </a:pPr>
            <a:r>
              <a:rPr lang="en-US" altLang="en-US" i="1" dirty="0" smtClean="0"/>
              <a:t>People in your community may avoid saving for fear of losing benefits – tribal, state, or federal benefits. Because savings are an asset, the relationship between asset limits and benefits is addressed in this module. </a:t>
            </a:r>
          </a:p>
          <a:p>
            <a:pPr marL="165261" indent="-165261">
              <a:buFontTx/>
              <a:buChar char="•"/>
              <a:defRPr/>
            </a:pPr>
            <a:endParaRPr lang="en-US" altLang="en-US" i="1" dirty="0" smtClean="0"/>
          </a:p>
          <a:p>
            <a:pPr>
              <a:defRPr/>
            </a:pPr>
            <a:r>
              <a:rPr lang="en-US" altLang="en-US" b="1" i="0" u="none" dirty="0" smtClean="0"/>
              <a:t>OR</a:t>
            </a:r>
          </a:p>
          <a:p>
            <a:pPr>
              <a:defRPr/>
            </a:pPr>
            <a:endParaRPr lang="en-US" altLang="en-US" b="1" i="1" dirty="0" smtClean="0"/>
          </a:p>
          <a:p>
            <a:pPr>
              <a:defRPr/>
            </a:pPr>
            <a:r>
              <a:rPr lang="en-US" altLang="en-US" b="1" i="1" dirty="0" smtClean="0"/>
              <a:t>ASK:  What</a:t>
            </a:r>
            <a:r>
              <a:rPr lang="en-US" altLang="en-US" b="1" i="1" baseline="0" dirty="0" smtClean="0"/>
              <a:t> traditional or community values are related to savings?</a:t>
            </a:r>
          </a:p>
          <a:p>
            <a:pPr marL="165261" indent="-165261">
              <a:buFont typeface="Arial"/>
              <a:buChar char="•"/>
              <a:defRPr/>
            </a:pPr>
            <a:r>
              <a:rPr lang="en-US" altLang="en-US" b="0" i="0" baseline="0" dirty="0" smtClean="0"/>
              <a:t>Facilitate a discussion using the key points from </a:t>
            </a:r>
            <a:r>
              <a:rPr lang="en-US" altLang="en-US" b="1" i="1" dirty="0" smtClean="0">
                <a:solidFill>
                  <a:srgbClr val="000000"/>
                </a:solidFill>
              </a:rPr>
              <a:t>Focus on Native Communities</a:t>
            </a:r>
            <a:r>
              <a:rPr lang="en-US" altLang="en-US" b="1" dirty="0" smtClean="0">
                <a:solidFill>
                  <a:srgbClr val="000000"/>
                </a:solidFill>
              </a:rPr>
              <a:t>, Page 29 </a:t>
            </a:r>
            <a:r>
              <a:rPr lang="en-US" altLang="en-US" b="0" dirty="0" smtClean="0">
                <a:solidFill>
                  <a:srgbClr val="000000"/>
                </a:solidFill>
              </a:rPr>
              <a:t>to</a:t>
            </a:r>
            <a:r>
              <a:rPr lang="en-US" altLang="en-US" b="0" baseline="0" dirty="0" smtClean="0">
                <a:solidFill>
                  <a:srgbClr val="000000"/>
                </a:solidFill>
              </a:rPr>
              <a:t> add to the discussion.</a:t>
            </a:r>
            <a:r>
              <a:rPr lang="en-US" altLang="en-US" b="0" i="0" baseline="0" dirty="0" smtClean="0"/>
              <a:t> </a:t>
            </a:r>
            <a:endParaRPr lang="en-US" altLang="en-US" b="0" i="0" dirty="0" smtClean="0"/>
          </a:p>
          <a:p>
            <a:pPr eaLnBrk="1" hangingPunct="1">
              <a:spcBef>
                <a:spcPct val="0"/>
              </a:spcBef>
              <a:defRPr/>
            </a:pPr>
            <a:endParaRPr lang="en-US" altLang="en-US" b="1" u="sng" dirty="0" smtClean="0">
              <a:solidFill>
                <a:srgbClr val="000000"/>
              </a:solidFill>
            </a:endParaRPr>
          </a:p>
          <a:p>
            <a:pPr eaLnBrk="1" hangingPunct="1">
              <a:spcBef>
                <a:spcPct val="0"/>
              </a:spcBef>
              <a:defRPr/>
            </a:pPr>
            <a:r>
              <a:rPr lang="en-US" altLang="en-US" b="1" dirty="0" smtClean="0">
                <a:solidFill>
                  <a:srgbClr val="000000"/>
                </a:solidFill>
              </a:rPr>
              <a:t>Facilitated Discussion and Small Group Brainstorm (Module 2) </a:t>
            </a:r>
          </a:p>
          <a:p>
            <a:pPr eaLnBrk="1" hangingPunct="1">
              <a:spcBef>
                <a:spcPct val="0"/>
              </a:spcBef>
              <a:buFontTx/>
              <a:buChar char="•"/>
              <a:defRPr/>
            </a:pPr>
            <a:endParaRPr lang="en-US" altLang="en-US" dirty="0" smtClean="0">
              <a:solidFill>
                <a:srgbClr val="000000"/>
              </a:solidFill>
            </a:endParaRP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Ask participants to share their definition of savings.</a:t>
            </a: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Share definition of savings using slide.</a:t>
            </a: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Have participants list examples of unexpected expenses or emergencies in small groups on flip chart paper using marker.</a:t>
            </a: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After 3 minutes, ask participants to circle those they think could be handled with $1,000 or less.</a:t>
            </a: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Instruct groups to post their flip charts and share cumulatively.</a:t>
            </a: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Make summary comments about the number of unexpected expenses that can be managed with $1,000. Contrast to the “conventional wisdom” advocating 3 - 6 months’ worth of living expenses. </a:t>
            </a: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Explain that $500 to $1,000 is a possible goal for most—they can imagine it and it can make a very, very big difference. </a:t>
            </a: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Explain that having $500 to $1,000 to cover emergencies and unexpected expenses can help avoid debt.</a:t>
            </a: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Also explain the following: Once people see they can save this much, then they can work toward 1 month’s living expenses, 3 months’, etc. over the longer term.</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31</a:t>
            </a:fld>
            <a:endParaRPr lang="en-US" altLang="en-US" dirty="0"/>
          </a:p>
        </p:txBody>
      </p:sp>
    </p:spTree>
    <p:extLst>
      <p:ext uri="{BB962C8B-B14F-4D97-AF65-F5344CB8AC3E}">
        <p14:creationId xmlns:p14="http://schemas.microsoft.com/office/powerpoint/2010/main" val="3917406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endParaRPr lang="en-US" altLang="en-US" b="1" u="sng" dirty="0" smtClean="0"/>
          </a:p>
          <a:p>
            <a:endParaRPr lang="en-US" altLang="en-US" dirty="0">
              <a:solidFill>
                <a:srgbClr val="000000"/>
              </a:solidFill>
            </a:endParaRPr>
          </a:p>
          <a:p>
            <a:r>
              <a:rPr lang="en-US" altLang="en-US" b="1" dirty="0">
                <a:solidFill>
                  <a:srgbClr val="000000"/>
                </a:solidFill>
              </a:rPr>
              <a:t>Presentation</a:t>
            </a:r>
          </a:p>
          <a:p>
            <a:endParaRPr lang="en-US" altLang="en-US" b="1" dirty="0">
              <a:solidFill>
                <a:srgbClr val="000000"/>
              </a:solidFill>
            </a:endParaRPr>
          </a:p>
          <a:p>
            <a:pPr marL="165261" indent="-165261">
              <a:buFont typeface="Arial"/>
              <a:buChar char="•"/>
            </a:pPr>
            <a:r>
              <a:rPr lang="en-US" altLang="en-US" dirty="0">
                <a:solidFill>
                  <a:srgbClr val="000000"/>
                </a:solidFill>
              </a:rPr>
              <a:t>Review highlights of the four tools in referenced </a:t>
            </a:r>
            <a:r>
              <a:rPr lang="en-US" altLang="en-US" i="1" dirty="0">
                <a:solidFill>
                  <a:srgbClr val="000000"/>
                </a:solidFill>
              </a:rPr>
              <a:t>Module 2</a:t>
            </a:r>
            <a:r>
              <a:rPr lang="en-US" altLang="en-US" dirty="0">
                <a:solidFill>
                  <a:srgbClr val="000000"/>
                </a:solidFill>
              </a:rPr>
              <a:t> and transition to the Native Communities tool.</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32</a:t>
            </a:fld>
            <a:endParaRPr lang="en-US" altLang="en-US" dirty="0"/>
          </a:p>
        </p:txBody>
      </p:sp>
    </p:spTree>
    <p:extLst>
      <p:ext uri="{BB962C8B-B14F-4D97-AF65-F5344CB8AC3E}">
        <p14:creationId xmlns:p14="http://schemas.microsoft.com/office/powerpoint/2010/main" val="3642212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altLang="en-US" b="1" u="sng" dirty="0" smtClean="0"/>
              <a:t>Activity #3: Implementing</a:t>
            </a:r>
            <a:r>
              <a:rPr lang="en-US" altLang="en-US" b="1" u="sng" baseline="0" dirty="0" smtClean="0"/>
              <a:t> Your Money, Your Goals and Focus on Native Communities CONTINUED</a:t>
            </a:r>
            <a:endParaRPr lang="en-US" altLang="en-US" b="1" u="sng" dirty="0" smtClean="0"/>
          </a:p>
          <a:p>
            <a:endParaRPr lang="en-US" dirty="0" smtClean="0"/>
          </a:p>
          <a:p>
            <a:r>
              <a:rPr lang="en-US" b="1" dirty="0" smtClean="0"/>
              <a:t>Presentation and Facilitated</a:t>
            </a:r>
            <a:r>
              <a:rPr lang="en-US" b="1" baseline="0" dirty="0" smtClean="0"/>
              <a:t> Discussion</a:t>
            </a:r>
          </a:p>
          <a:p>
            <a:endParaRPr lang="en-US" dirty="0" smtClean="0"/>
          </a:p>
          <a:p>
            <a:pPr marL="165261" indent="-165261">
              <a:buFont typeface="Arial"/>
              <a:buChar char="•"/>
            </a:pPr>
            <a:r>
              <a:rPr lang="en-US" dirty="0" smtClean="0"/>
              <a:t>Explain that this savings and asset limits</a:t>
            </a:r>
            <a:r>
              <a:rPr lang="en-US" baseline="0" dirty="0" smtClean="0"/>
              <a:t> tool (pages 31-33) is an expansion of the Savings and asset limits tool from Module 2 in the Toolkit.  It is designed to help understand tribal benefits and asset limits.</a:t>
            </a:r>
          </a:p>
          <a:p>
            <a:pPr marL="165261" indent="-165261">
              <a:buFont typeface="Arial"/>
              <a:buChar char="•"/>
            </a:pPr>
            <a:r>
              <a:rPr lang="en-US" b="1" i="1" baseline="0" dirty="0" smtClean="0"/>
              <a:t>ASK:  Why do you think this tool is a part of the module on savings.</a:t>
            </a:r>
          </a:p>
          <a:p>
            <a:pPr marL="165261" indent="-165261">
              <a:buFont typeface="Arial"/>
              <a:buChar char="•"/>
            </a:pPr>
            <a:r>
              <a:rPr lang="en-US" dirty="0" smtClean="0"/>
              <a:t>Explain</a:t>
            </a:r>
            <a:r>
              <a:rPr lang="en-US" baseline="0" dirty="0" smtClean="0"/>
              <a:t> that a</a:t>
            </a:r>
            <a:r>
              <a:rPr lang="en-US" dirty="0" smtClean="0"/>
              <a:t>sset limits set maximum amount of personal property and money someone can have and still receive benefits.</a:t>
            </a:r>
          </a:p>
          <a:p>
            <a:pPr marL="165261" indent="-165261">
              <a:buFont typeface="Arial"/>
              <a:buChar char="•"/>
            </a:pPr>
            <a:r>
              <a:rPr lang="en-US" dirty="0" smtClean="0"/>
              <a:t>Explain that for people receiving benefits, a key is ensuring that savings is not encouraged</a:t>
            </a:r>
            <a:r>
              <a:rPr lang="en-US" baseline="0" dirty="0" smtClean="0"/>
              <a:t> at the expense of benefits.</a:t>
            </a:r>
            <a:endParaRPr lang="en-US" dirty="0" smtClean="0"/>
          </a:p>
          <a:p>
            <a:pPr marL="165261" indent="-165261">
              <a:buFont typeface="Arial"/>
              <a:buChar char="•"/>
            </a:pPr>
            <a:r>
              <a:rPr lang="en-US" dirty="0" smtClean="0"/>
              <a:t>Before introducing this tool to people in your community, you may want to consider adding the benefits that are specific to Native Communities generally and your community specifically.</a:t>
            </a:r>
          </a:p>
          <a:p>
            <a:pPr marL="165261" indent="-165261">
              <a:buFont typeface="Arial"/>
              <a:buChar char="•"/>
            </a:pPr>
            <a:endParaRPr lang="en-US" dirty="0" smtClean="0"/>
          </a:p>
          <a:p>
            <a:pPr marL="165261" indent="-165261">
              <a:buFont typeface="Arial"/>
              <a:buChar char="•"/>
            </a:pPr>
            <a:r>
              <a:rPr lang="en-US" dirty="0" smtClean="0"/>
              <a:t>Ask people to</a:t>
            </a:r>
            <a:r>
              <a:rPr lang="en-US" baseline="0" dirty="0" smtClean="0"/>
              <a:t> share about the community and tribal benefits that they know about as well as the asset limits associated with them.</a:t>
            </a:r>
          </a:p>
          <a:p>
            <a:pPr marL="165261" indent="-165261">
              <a:buFont typeface="Arial"/>
              <a:buChar char="•"/>
            </a:pPr>
            <a:r>
              <a:rPr lang="en-US" baseline="0" dirty="0" smtClean="0"/>
              <a:t>Write them on a flip chart.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33</a:t>
            </a:fld>
            <a:endParaRPr lang="en-US" altLang="en-US" dirty="0"/>
          </a:p>
        </p:txBody>
      </p:sp>
    </p:spTree>
    <p:extLst>
      <p:ext uri="{BB962C8B-B14F-4D97-AF65-F5344CB8AC3E}">
        <p14:creationId xmlns:p14="http://schemas.microsoft.com/office/powerpoint/2010/main" val="28350962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altLang="en-US" b="1" u="sng" dirty="0" smtClean="0"/>
              <a:t>Activity #3: Implementing</a:t>
            </a:r>
            <a:r>
              <a:rPr lang="en-US" altLang="en-US" b="1" u="sng" baseline="0" dirty="0" smtClean="0"/>
              <a:t> Your Money, Your Goals and Focus on Native Communities CONTINUED</a:t>
            </a:r>
            <a:endParaRPr lang="en-US" altLang="en-US" b="1" u="sng" dirty="0" smtClean="0"/>
          </a:p>
          <a:p>
            <a:endParaRPr lang="en-US" dirty="0" smtClean="0"/>
          </a:p>
          <a:p>
            <a:pPr defTabSz="440695">
              <a:defRPr/>
            </a:pPr>
            <a:r>
              <a:rPr lang="en-US" b="1" dirty="0" smtClean="0"/>
              <a:t>Presentation and Facilitated</a:t>
            </a:r>
            <a:r>
              <a:rPr lang="en-US" b="1" baseline="0" dirty="0" smtClean="0"/>
              <a:t> Discussion</a:t>
            </a:r>
          </a:p>
          <a:p>
            <a:endParaRPr lang="en-US" dirty="0" smtClean="0"/>
          </a:p>
          <a:p>
            <a:pPr marL="165261" indent="-165261">
              <a:buFont typeface="Arial"/>
              <a:buChar char="•"/>
            </a:pPr>
            <a:r>
              <a:rPr lang="en-US" dirty="0" smtClean="0"/>
              <a:t>Explain that the tool also includes</a:t>
            </a:r>
            <a:r>
              <a:rPr lang="en-US" baseline="0" dirty="0" smtClean="0"/>
              <a:t> links to more information about tribal benefits.</a:t>
            </a:r>
            <a:endParaRPr lang="en-US" dirty="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34</a:t>
            </a:fld>
            <a:endParaRPr lang="en-US" altLang="en-US" dirty="0"/>
          </a:p>
        </p:txBody>
      </p:sp>
    </p:spTree>
    <p:extLst>
      <p:ext uri="{BB962C8B-B14F-4D97-AF65-F5344CB8AC3E}">
        <p14:creationId xmlns:p14="http://schemas.microsoft.com/office/powerpoint/2010/main" val="19563626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b="1" u="sng" dirty="0" smtClean="0"/>
              <a:t>Activity #3: Implementing</a:t>
            </a:r>
            <a:r>
              <a:rPr lang="en-US" altLang="en-US" b="1" u="sng" baseline="0" dirty="0" smtClean="0"/>
              <a:t> Your Money, Your Goals and Focus on Native Communities CONTINUED</a:t>
            </a:r>
          </a:p>
          <a:p>
            <a:pPr eaLnBrk="1" hangingPunct="1">
              <a:spcBef>
                <a:spcPct val="0"/>
              </a:spcBef>
              <a:defRPr/>
            </a:pPr>
            <a:endParaRPr lang="en-US" altLang="en-US" b="1" u="sng" baseline="0" dirty="0" smtClean="0">
              <a:solidFill>
                <a:srgbClr val="000000"/>
              </a:solidFill>
            </a:endParaRPr>
          </a:p>
          <a:p>
            <a:pPr eaLnBrk="1" hangingPunct="1">
              <a:spcBef>
                <a:spcPct val="0"/>
              </a:spcBef>
              <a:defRPr/>
            </a:pPr>
            <a:r>
              <a:rPr lang="en-US" altLang="en-US" b="1" dirty="0" smtClean="0">
                <a:solidFill>
                  <a:srgbClr val="000000"/>
                </a:solidFill>
              </a:rPr>
              <a:t>Facilitated Discussion</a:t>
            </a:r>
          </a:p>
          <a:p>
            <a:pPr eaLnBrk="1" hangingPunct="1">
              <a:spcBef>
                <a:spcPct val="0"/>
              </a:spcBef>
              <a:buFontTx/>
              <a:buChar char="•"/>
              <a:defRPr/>
            </a:pPr>
            <a:endParaRPr lang="en-US" altLang="en-US" dirty="0" smtClean="0">
              <a:solidFill>
                <a:srgbClr val="000000"/>
              </a:solidFill>
            </a:endParaRP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Define income.</a:t>
            </a: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Ask participants to differentiate regular, irregular, seasonal, and one-time income.</a:t>
            </a:r>
          </a:p>
          <a:p>
            <a:pPr marL="165261" indent="-165261" eaLnBrk="1" hangingPunct="1">
              <a:spcBef>
                <a:spcPct val="0"/>
              </a:spcBef>
              <a:buFont typeface="Arial" panose="020B0604020202020204" pitchFamily="34" charset="0"/>
              <a:buChar char="•"/>
              <a:defRPr/>
            </a:pPr>
            <a:r>
              <a:rPr lang="en-US" altLang="en-US" b="1" i="1" dirty="0" smtClean="0">
                <a:solidFill>
                  <a:srgbClr val="000000"/>
                </a:solidFill>
              </a:rPr>
              <a:t>ASK: How do these different kinds of income impact budgeting and cash flow?</a:t>
            </a:r>
          </a:p>
          <a:p>
            <a:pPr marL="165261" indent="-165261" eaLnBrk="1" hangingPunct="1">
              <a:spcBef>
                <a:spcPct val="0"/>
              </a:spcBef>
              <a:buFont typeface="Arial" panose="020B0604020202020204" pitchFamily="34" charset="0"/>
              <a:buChar char="•"/>
              <a:defRPr/>
            </a:pPr>
            <a:r>
              <a:rPr lang="en-US" altLang="en-US" b="1" i="1" dirty="0" smtClean="0">
                <a:solidFill>
                  <a:srgbClr val="000000"/>
                </a:solidFill>
              </a:rPr>
              <a:t>ASK: How are benefits (public) different from income? </a:t>
            </a:r>
          </a:p>
          <a:p>
            <a:pPr eaLnBrk="1" hangingPunct="1">
              <a:spcBef>
                <a:spcPct val="0"/>
              </a:spcBef>
              <a:buFontTx/>
              <a:buChar char="•"/>
              <a:defRPr/>
            </a:pPr>
            <a:endParaRPr lang="en-US" altLang="en-US" b="1" i="1" dirty="0" smtClean="0">
              <a:solidFill>
                <a:srgbClr val="000000"/>
              </a:solidFill>
            </a:endParaRPr>
          </a:p>
          <a:p>
            <a:pPr>
              <a:defRPr/>
            </a:pPr>
            <a:r>
              <a:rPr lang="en-US" altLang="en-US" dirty="0" smtClean="0"/>
              <a:t>Discuss the following key points with participants using information from </a:t>
            </a:r>
            <a:r>
              <a:rPr lang="en-US" altLang="en-US" b="1" i="1" dirty="0" smtClean="0">
                <a:solidFill>
                  <a:srgbClr val="000000"/>
                </a:solidFill>
              </a:rPr>
              <a:t>Focus on Native Communities</a:t>
            </a:r>
            <a:r>
              <a:rPr lang="en-US" altLang="en-US" b="1" dirty="0" smtClean="0"/>
              <a:t>, Page 34-36</a:t>
            </a:r>
            <a:r>
              <a:rPr lang="en-US" altLang="en-US" dirty="0" smtClean="0"/>
              <a:t>:</a:t>
            </a:r>
          </a:p>
          <a:p>
            <a:pPr>
              <a:defRPr/>
            </a:pPr>
            <a:endParaRPr lang="en-US" altLang="en-US" dirty="0" smtClean="0"/>
          </a:p>
          <a:p>
            <a:pPr marL="165261" indent="-165261">
              <a:buFontTx/>
              <a:buChar char="•"/>
              <a:defRPr/>
            </a:pPr>
            <a:r>
              <a:rPr lang="en-US" altLang="en-US" dirty="0" smtClean="0"/>
              <a:t>While many of your community members may earn income from jobs, businesses they own and operate, or traditional livelihoods, they may also receive income from dividends distributed by the tribal government or money from trust accounts. </a:t>
            </a:r>
          </a:p>
          <a:p>
            <a:pPr marL="165261" indent="-165261">
              <a:buFontTx/>
              <a:buChar char="•"/>
              <a:defRPr/>
            </a:pPr>
            <a:r>
              <a:rPr lang="en-US" altLang="en-US" dirty="0" smtClean="0"/>
              <a:t>This money may come from tribal enterprises including gaming, the sale or lease of land and other natural resources owned by the tribe, or because of legal settlements to the tribe. </a:t>
            </a:r>
          </a:p>
          <a:p>
            <a:pPr marL="165261" indent="-165261">
              <a:buFontTx/>
              <a:buChar char="•"/>
              <a:defRPr/>
            </a:pPr>
            <a:r>
              <a:rPr lang="en-US" altLang="en-US" dirty="0" smtClean="0"/>
              <a:t>Called “per capita payments,” these may be distributed in several ways:</a:t>
            </a:r>
          </a:p>
          <a:p>
            <a:pPr lvl="1">
              <a:defRPr/>
            </a:pPr>
            <a:r>
              <a:rPr lang="en-US" altLang="en-US" dirty="0" smtClean="0"/>
              <a:t>On a regular basis (once per month, two times a year, or annually)</a:t>
            </a:r>
          </a:p>
          <a:p>
            <a:pPr lvl="1">
              <a:defRPr/>
            </a:pPr>
            <a:r>
              <a:rPr lang="en-US" altLang="en-US" dirty="0" smtClean="0"/>
              <a:t>Periodically</a:t>
            </a:r>
            <a:br>
              <a:rPr lang="en-US" altLang="en-US" dirty="0" smtClean="0"/>
            </a:br>
            <a:r>
              <a:rPr lang="en-US" altLang="en-US" dirty="0" smtClean="0"/>
              <a:t>All at one time (commonly called windfall payments) </a:t>
            </a:r>
          </a:p>
          <a:p>
            <a:pPr marL="165261" indent="-165261">
              <a:buFontTx/>
              <a:buChar char="•"/>
              <a:defRPr/>
            </a:pPr>
            <a:r>
              <a:rPr lang="en-US" altLang="en-US" dirty="0" smtClean="0"/>
              <a:t>As noted in information about savings, some kinds of per capita payments, </a:t>
            </a:r>
            <a:r>
              <a:rPr lang="en-US" altLang="en-US" i="1" dirty="0" smtClean="0"/>
              <a:t>but not all</a:t>
            </a:r>
            <a:r>
              <a:rPr lang="en-US" altLang="en-US" dirty="0" smtClean="0"/>
              <a:t>, can be excluded as income, a resource, or an asset when determining your eligibility for a federal assistance program. These programs include Temporary Assistance for Needy Families, Supplemental Nutrition Assistance Program, Supplemental Security Income, housing assistance programs administered by Housing and Urban Development</a:t>
            </a:r>
            <a:r>
              <a:rPr lang="en-US" altLang="en-US" i="1" dirty="0" smtClean="0"/>
              <a:t>, </a:t>
            </a:r>
            <a:r>
              <a:rPr lang="en-US" altLang="en-US" dirty="0" smtClean="0"/>
              <a:t>or the Low Income Home Energy Assistance Program. </a:t>
            </a:r>
          </a:p>
          <a:p>
            <a:pPr marL="165261" indent="-165261">
              <a:buFontTx/>
              <a:buChar char="•"/>
              <a:defRPr/>
            </a:pPr>
            <a:r>
              <a:rPr lang="en-US" altLang="en-US" dirty="0" smtClean="0"/>
              <a:t>Qualification for government benefits varies by program. Individuals seeking to receive benefits under them should review the qualifications carefully to determine their entitlement. </a:t>
            </a:r>
          </a:p>
          <a:p>
            <a:pPr marL="165261" indent="-165261">
              <a:buFontTx/>
              <a:buChar char="•"/>
              <a:defRPr/>
            </a:pPr>
            <a:r>
              <a:rPr lang="en-US" altLang="en-US" dirty="0" smtClean="0"/>
              <a:t>There are also special federal laws that specify how certain payments are treated for purposes of eligibility for federally-assisted programs. For example: </a:t>
            </a:r>
          </a:p>
          <a:p>
            <a:pPr lvl="1">
              <a:defRPr/>
            </a:pPr>
            <a:r>
              <a:rPr lang="en-US" altLang="en-US" dirty="0" smtClean="0"/>
              <a:t>Payments from income of lands held in trust or from an eligible tribal trust account: The first $2,000 you receive from these types of payments in a given year cannot be counted as income.</a:t>
            </a:r>
            <a:r>
              <a:rPr lang="en-US" altLang="en-US" b="1" dirty="0" smtClean="0"/>
              <a:t> </a:t>
            </a:r>
            <a:endParaRPr lang="en-US" altLang="en-US" dirty="0" smtClean="0"/>
          </a:p>
          <a:p>
            <a:pPr lvl="1">
              <a:defRPr/>
            </a:pPr>
            <a:r>
              <a:rPr lang="en-US" altLang="en-US" dirty="0" smtClean="0"/>
              <a:t>Payments from legal settlements with the U.S. government, such as the Cobell v. Salazar settlement, cannot be counted.</a:t>
            </a:r>
            <a:r>
              <a:rPr lang="en-US" altLang="en-US" b="1" dirty="0" smtClean="0"/>
              <a:t> </a:t>
            </a:r>
            <a:r>
              <a:rPr lang="en-US" altLang="en-US" dirty="0" smtClean="0"/>
              <a:t>However, federal assistance programs administered by the Social Security Administration</a:t>
            </a:r>
            <a:r>
              <a:rPr lang="en-US" altLang="en-US" b="1" dirty="0" smtClean="0"/>
              <a:t> </a:t>
            </a:r>
            <a:r>
              <a:rPr lang="en-US" altLang="en-US" dirty="0" smtClean="0"/>
              <a:t>and Housing and Urban Development, limit how long these payments are excluded from being considered income or a resource for the purposes of eligibility to one year. </a:t>
            </a:r>
          </a:p>
          <a:p>
            <a:pPr marL="165261" indent="-165261">
              <a:buFontTx/>
              <a:buChar char="•"/>
              <a:defRPr/>
            </a:pPr>
            <a:r>
              <a:rPr lang="en-US" altLang="en-US" dirty="0" smtClean="0"/>
              <a:t>If you receive payments like these, it is important to make sure you keep good records of the payments, where they came from, and when you receive them.</a:t>
            </a:r>
          </a:p>
          <a:p>
            <a:pPr marL="165261" indent="-165261">
              <a:buFontTx/>
              <a:buChar char="•"/>
              <a:defRPr/>
            </a:pPr>
            <a:r>
              <a:rPr lang="en-US" altLang="en-US" dirty="0" smtClean="0"/>
              <a:t>It will be important for you to show where your income comes from if you are planning to claim that the income should not be counted as a resource or asset when applying for a federal assistance program. </a:t>
            </a:r>
          </a:p>
          <a:p>
            <a:pPr marL="165261" indent="-165261">
              <a:buFontTx/>
              <a:buChar char="•"/>
              <a:defRPr/>
            </a:pPr>
            <a:r>
              <a:rPr lang="en-US" altLang="en-US" dirty="0" smtClean="0"/>
              <a:t>Per capita payments may also be deposited into Individual Indian Money (IIM) accounts and held in trust. These accounts are managed by the Office of the Special Trustee within the U.S. Department of the Interior.</a:t>
            </a:r>
          </a:p>
          <a:p>
            <a:pPr marL="165261" indent="-165261">
              <a:buFontTx/>
              <a:buChar char="•"/>
              <a:defRPr/>
            </a:pPr>
            <a:r>
              <a:rPr lang="en-US" altLang="en-US" dirty="0" smtClean="0"/>
              <a:t>For minors, IIM accounts may continue to grow until the minor turns 18 years old or is legally emancipated.</a:t>
            </a:r>
          </a:p>
          <a:p>
            <a:pPr marL="165261" indent="-165261">
              <a:buFontTx/>
              <a:buChar char="•"/>
              <a:defRPr/>
            </a:pPr>
            <a:r>
              <a:rPr lang="en-US" altLang="en-US" dirty="0" smtClean="0"/>
              <a:t>In some communities, this is called “18-money.” Young people anticipate its arrival, but some do not plan for how they will use it when they receive it. </a:t>
            </a:r>
          </a:p>
          <a:p>
            <a:pPr marL="165261" indent="-165261">
              <a:buFontTx/>
              <a:buChar char="•"/>
              <a:defRPr/>
            </a:pPr>
            <a:r>
              <a:rPr lang="en-US" altLang="en-US" dirty="0" smtClean="0"/>
              <a:t>Planning with irregular or annual per capita payments may be harder.</a:t>
            </a:r>
          </a:p>
          <a:p>
            <a:pPr marL="165261" indent="-165261">
              <a:buFontTx/>
              <a:buChar char="•"/>
              <a:defRPr/>
            </a:pPr>
            <a:r>
              <a:rPr lang="en-US" altLang="en-US" dirty="0" smtClean="0"/>
              <a:t>But without a plan, individuals may miss the chance to build and grow family and community resources for the future</a:t>
            </a:r>
          </a:p>
          <a:p>
            <a:pPr marL="165261" indent="-165261">
              <a:buFontTx/>
              <a:buChar char="•"/>
              <a:defRPr/>
            </a:pPr>
            <a:r>
              <a:rPr lang="en-US" altLang="en-US" dirty="0" smtClean="0"/>
              <a:t>A plan can help someone use their irregular or annual per capita payments to pay down debt, save for emergencies, help family members, or save for the months when there is little or no income. </a:t>
            </a:r>
          </a:p>
          <a:p>
            <a:pPr marL="165261" indent="-165261">
              <a:buFontTx/>
              <a:buChar char="•"/>
              <a:defRPr/>
            </a:pPr>
            <a:r>
              <a:rPr lang="en-US" altLang="en-US" dirty="0" smtClean="0"/>
              <a:t>All of these activities build family and community wealth and security. </a:t>
            </a:r>
          </a:p>
          <a:p>
            <a:pPr marL="165261" indent="-165261">
              <a:buFontTx/>
              <a:buChar char="•"/>
              <a:defRPr/>
            </a:pPr>
            <a:r>
              <a:rPr lang="en-US" altLang="en-US" dirty="0" smtClean="0"/>
              <a:t>These funds can also be used to invest in assets that can help create financial security and wealth, such as reliable transportation, additional education or training, tools to engage in traditional livelihoods, or business enterprises. </a:t>
            </a:r>
          </a:p>
          <a:p>
            <a:pPr eaLnBrk="1" hangingPunct="1">
              <a:spcBef>
                <a:spcPct val="0"/>
              </a:spcBef>
              <a:defRPr/>
            </a:pPr>
            <a:r>
              <a:rPr lang="en-US" altLang="en-US" b="1" i="1" dirty="0" smtClean="0">
                <a:solidFill>
                  <a:srgbClr val="000000"/>
                </a:solidFill>
              </a:rPr>
              <a:t> </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35</a:t>
            </a:fld>
            <a:endParaRPr lang="en-US" altLang="en-US" dirty="0"/>
          </a:p>
        </p:txBody>
      </p:sp>
    </p:spTree>
    <p:extLst>
      <p:ext uri="{BB962C8B-B14F-4D97-AF65-F5344CB8AC3E}">
        <p14:creationId xmlns:p14="http://schemas.microsoft.com/office/powerpoint/2010/main" val="4156885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3: Tracking Income and Benefits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Facilitated Discussion </a:t>
            </a:r>
          </a:p>
          <a:p>
            <a:r>
              <a:rPr lang="en-US" sz="1200" b="0" i="0" u="none" strike="noStrike" cap="none" dirty="0" smtClean="0">
                <a:solidFill>
                  <a:schemeClr val="dk1"/>
                </a:solidFill>
                <a:effectLst/>
                <a:latin typeface="Calibri"/>
                <a:ea typeface="Calibri"/>
                <a:cs typeface="Calibri"/>
                <a:sym typeface="Calibri"/>
              </a:rPr>
              <a:t>Corresponding section in Your Money, Your Goals toolkit: Module 3, pages 62-63</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With a wage garnishment order, only a certain percentage of the employee’s disposable earning can be withheld.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Federal law limits the amount that may be garnished.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Generally the amount must be the lesser of two figures: 25% of disposable income or the amount that the person earns each week over the federal minimum wage multiplied by 30. You may wish to direct participants to the example in the toolkit.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Some states provide additional protections that allow consumers to take home more pay than would be allowed using only the federal limits.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All mandatory deductions are protected outright from garnishment: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Federal, state and local taxes and</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Social Security and Medicare contributions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Voluntary deductions are not protected.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Generally, amounts received for Social Security, disability, retirement, child support, and alimony are protected from garnishment from regular creditors.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you owe the federal government for student loans or back taxes, however, these sources may not be protected.</a:t>
            </a:r>
          </a:p>
          <a:p>
            <a:pPr marL="228600" indent="0">
              <a:buFont typeface="Arial" panose="020B0604020202020204" pitchFamily="34" charset="0"/>
              <a:buNone/>
            </a:pPr>
            <a:endParaRPr lang="en-US" sz="1200" b="0" i="0" u="none" strike="noStrike"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9600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p>
          <a:p>
            <a:pPr defTabSz="895162" eaLnBrk="1" hangingPunct="1">
              <a:spcBef>
                <a:spcPct val="0"/>
              </a:spcBef>
            </a:pPr>
            <a:endParaRPr lang="en-US" altLang="en-US" b="1" u="sng" baseline="0" dirty="0" smtClean="0"/>
          </a:p>
          <a:p>
            <a:pPr defTabSz="895162" eaLnBrk="1" hangingPunct="1">
              <a:spcBef>
                <a:spcPct val="0"/>
              </a:spcBef>
            </a:pPr>
            <a:r>
              <a:rPr lang="en-US" altLang="en-US" b="1" u="none" baseline="0" dirty="0" smtClean="0"/>
              <a:t>Presentation</a:t>
            </a:r>
            <a:endParaRPr lang="en-US" altLang="en-US" b="1" u="none" dirty="0" smtClean="0"/>
          </a:p>
          <a:p>
            <a:pPr defTabSz="440695">
              <a:defRPr/>
            </a:pPr>
            <a:endParaRPr lang="en-US" altLang="en-US" dirty="0">
              <a:solidFill>
                <a:srgbClr val="000000"/>
              </a:solidFill>
            </a:endParaRPr>
          </a:p>
          <a:p>
            <a:pPr marL="165261" indent="-165261" eaLnBrk="1" hangingPunct="1">
              <a:spcBef>
                <a:spcPct val="0"/>
              </a:spcBef>
              <a:buFont typeface="Arial"/>
              <a:buChar char="•"/>
              <a:defRPr/>
            </a:pPr>
            <a:r>
              <a:rPr lang="en-US" dirty="0" smtClean="0">
                <a:solidFill>
                  <a:srgbClr val="000000"/>
                </a:solidFill>
                <a:latin typeface="Calibri" charset="0"/>
                <a:ea typeface="MS PGothic" charset="0"/>
              </a:rPr>
              <a:t>Explain the following points in summary:</a:t>
            </a:r>
          </a:p>
          <a:p>
            <a:pPr lvl="1" eaLnBrk="1" hangingPunct="1">
              <a:spcBef>
                <a:spcPct val="0"/>
              </a:spcBef>
              <a:defRPr/>
            </a:pPr>
            <a:endParaRPr lang="en-US" b="1" dirty="0" smtClean="0">
              <a:solidFill>
                <a:srgbClr val="000000"/>
              </a:solidFill>
              <a:latin typeface="Calibri" charset="0"/>
              <a:ea typeface="MS PGothic" charset="0"/>
            </a:endParaRPr>
          </a:p>
          <a:p>
            <a:pPr marL="605956" lvl="1" indent="-165261" eaLnBrk="1" hangingPunct="1">
              <a:spcBef>
                <a:spcPct val="0"/>
              </a:spcBef>
              <a:buFont typeface="Arial"/>
              <a:buChar char="•"/>
              <a:defRPr/>
            </a:pPr>
            <a:r>
              <a:rPr lang="en-US" dirty="0" smtClean="0">
                <a:solidFill>
                  <a:srgbClr val="000000"/>
                </a:solidFill>
                <a:latin typeface="Calibri" charset="0"/>
                <a:ea typeface="MS PGothic" charset="0"/>
              </a:rPr>
              <a:t>Managing income and benefits is essential to financial empowerment. Many people do not think about their income beyond the amount they receive. </a:t>
            </a:r>
          </a:p>
          <a:p>
            <a:pPr marL="605956" lvl="1" indent="-165261" eaLnBrk="1" hangingPunct="1">
              <a:spcBef>
                <a:spcPct val="0"/>
              </a:spcBef>
              <a:buFont typeface="Arial"/>
              <a:buChar char="•"/>
              <a:defRPr/>
            </a:pPr>
            <a:endParaRPr lang="en-US" dirty="0" smtClean="0">
              <a:solidFill>
                <a:srgbClr val="000000"/>
              </a:solidFill>
              <a:latin typeface="Calibri" charset="0"/>
              <a:ea typeface="MS PGothic" charset="0"/>
            </a:endParaRPr>
          </a:p>
          <a:p>
            <a:pPr marL="605956" lvl="1" indent="-165261" eaLnBrk="1" hangingPunct="1">
              <a:spcBef>
                <a:spcPct val="0"/>
              </a:spcBef>
              <a:buFont typeface="Arial"/>
              <a:buChar char="•"/>
              <a:defRPr/>
            </a:pPr>
            <a:r>
              <a:rPr lang="en-US" dirty="0" smtClean="0">
                <a:solidFill>
                  <a:srgbClr val="000000"/>
                </a:solidFill>
                <a:latin typeface="Calibri" charset="0"/>
                <a:ea typeface="MS PGothic" charset="0"/>
              </a:rPr>
              <a:t>Understanding issues of timing and predictability can help you take control of your finances. And if you find you don’t have enough money, it’s important to identify strategies that can help you bring in more income or resources. </a:t>
            </a:r>
          </a:p>
          <a:p>
            <a:pPr marL="605956" lvl="1" indent="-165261" eaLnBrk="1" hangingPunct="1">
              <a:spcBef>
                <a:spcPct val="0"/>
              </a:spcBef>
              <a:buFont typeface="Arial"/>
              <a:buChar char="•"/>
              <a:defRPr/>
            </a:pPr>
            <a:endParaRPr lang="en-US" dirty="0" smtClean="0">
              <a:solidFill>
                <a:srgbClr val="000000"/>
              </a:solidFill>
              <a:latin typeface="Calibri" charset="0"/>
              <a:ea typeface="MS PGothic" charset="0"/>
            </a:endParaRPr>
          </a:p>
          <a:p>
            <a:pPr marL="605956" lvl="1" indent="-165261" eaLnBrk="1" hangingPunct="1">
              <a:spcBef>
                <a:spcPct val="0"/>
              </a:spcBef>
              <a:buFont typeface="Arial"/>
              <a:buChar char="•"/>
              <a:defRPr/>
            </a:pPr>
            <a:r>
              <a:rPr lang="en-US" dirty="0" smtClean="0">
                <a:solidFill>
                  <a:srgbClr val="000000"/>
                </a:solidFill>
                <a:latin typeface="Calibri" charset="0"/>
                <a:ea typeface="MS PGothic" charset="0"/>
              </a:rPr>
              <a:t>Some ways of receiving income may be more beneficial to you than others. Understanding the benefits and risks of a paper paycheck versus direct deposit versus a payroll card can empower you to make a different choice that may benefit you and your family.</a:t>
            </a:r>
          </a:p>
          <a:p>
            <a:pPr marL="440695" lvl="1" indent="0" eaLnBrk="1" hangingPunct="1">
              <a:spcBef>
                <a:spcPct val="0"/>
              </a:spcBef>
              <a:buFont typeface="Arial"/>
              <a:buNone/>
              <a:defRPr/>
            </a:pPr>
            <a:endParaRPr lang="en-US" dirty="0" smtClean="0">
              <a:solidFill>
                <a:srgbClr val="000000"/>
              </a:solidFill>
              <a:latin typeface="Calibri" charset="0"/>
              <a:ea typeface="MS PGothic" charset="0"/>
            </a:endParaRPr>
          </a:p>
          <a:p>
            <a:pPr marL="165261" indent="-165261" defTabSz="440695">
              <a:buFont typeface="Arial"/>
              <a:buChar char="•"/>
              <a:defRPr/>
            </a:pPr>
            <a:r>
              <a:rPr lang="en-US" altLang="en-US" dirty="0" smtClean="0">
                <a:solidFill>
                  <a:srgbClr val="000000"/>
                </a:solidFill>
              </a:rPr>
              <a:t>Review </a:t>
            </a:r>
            <a:r>
              <a:rPr lang="en-US" altLang="en-US" dirty="0">
                <a:solidFill>
                  <a:srgbClr val="000000"/>
                </a:solidFill>
              </a:rPr>
              <a:t>highlights of the 3 tools </a:t>
            </a:r>
            <a:r>
              <a:rPr lang="en-US" altLang="en-US" dirty="0" smtClean="0">
                <a:solidFill>
                  <a:srgbClr val="000000"/>
                </a:solidFill>
              </a:rPr>
              <a:t>referenced in </a:t>
            </a:r>
            <a:r>
              <a:rPr lang="en-US" altLang="en-US" i="1" dirty="0">
                <a:solidFill>
                  <a:srgbClr val="000000"/>
                </a:solidFill>
              </a:rPr>
              <a:t>Module 3 </a:t>
            </a:r>
            <a:r>
              <a:rPr lang="en-US" altLang="en-US" dirty="0">
                <a:solidFill>
                  <a:srgbClr val="000000"/>
                </a:solidFill>
              </a:rPr>
              <a:t>and transition to the Native Communities tool.</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37</a:t>
            </a:fld>
            <a:endParaRPr lang="en-US" altLang="en-US" dirty="0"/>
          </a:p>
        </p:txBody>
      </p:sp>
    </p:spTree>
    <p:extLst>
      <p:ext uri="{BB962C8B-B14F-4D97-AF65-F5344CB8AC3E}">
        <p14:creationId xmlns:p14="http://schemas.microsoft.com/office/powerpoint/2010/main" val="29090499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68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endParaRPr lang="en-US" altLang="en-US" b="1" u="sng" dirty="0" smtClean="0"/>
          </a:p>
          <a:p>
            <a:pPr>
              <a:defRPr/>
            </a:pPr>
            <a:endParaRPr lang="en-US" b="1" baseline="0" dirty="0" smtClean="0">
              <a:solidFill>
                <a:srgbClr val="000000"/>
              </a:solidFill>
              <a:latin typeface="Calibri" charset="0"/>
              <a:ea typeface="MS PGothic" charset="0"/>
            </a:endParaRPr>
          </a:p>
          <a:p>
            <a:pPr>
              <a:defRPr/>
            </a:pPr>
            <a:r>
              <a:rPr lang="en-US" b="1" baseline="0" dirty="0" smtClean="0">
                <a:solidFill>
                  <a:srgbClr val="000000"/>
                </a:solidFill>
                <a:latin typeface="Calibri" charset="0"/>
                <a:ea typeface="MS PGothic" charset="0"/>
              </a:rPr>
              <a:t>Individual Activity and Large Group Discussion</a:t>
            </a:r>
            <a:endParaRPr lang="en-US" b="1" dirty="0">
              <a:solidFill>
                <a:srgbClr val="000000"/>
              </a:solidFill>
              <a:latin typeface="Calibri" charset="0"/>
              <a:ea typeface="MS PGothic" charset="0"/>
            </a:endParaRPr>
          </a:p>
          <a:p>
            <a:pPr>
              <a:defRPr/>
            </a:pPr>
            <a:endParaRPr lang="en-US" b="1" dirty="0">
              <a:solidFill>
                <a:srgbClr val="000000"/>
              </a:solidFill>
              <a:latin typeface="Calibri" charset="0"/>
              <a:ea typeface="MS PGothic" charset="0"/>
            </a:endParaRPr>
          </a:p>
          <a:p>
            <a:pPr marL="165261" indent="-165261">
              <a:buFont typeface="Arial"/>
              <a:buChar char="•"/>
              <a:defRPr/>
            </a:pPr>
            <a:r>
              <a:rPr lang="en-US" b="1" dirty="0" smtClean="0"/>
              <a:t>Explain that Native Communities Tool: Making the most of the IIM on pages 38-41 in the Guide for Native Communities </a:t>
            </a:r>
            <a:r>
              <a:rPr lang="en-US" dirty="0" smtClean="0"/>
              <a:t>can help young adults and others who are receiving IIM or other large payments consider how they can build a plan to spend or save that reflects their values and helps achieve their goals. </a:t>
            </a:r>
          </a:p>
          <a:p>
            <a:pPr marL="165261" indent="-165261">
              <a:buFont typeface="Arial"/>
              <a:buChar char="•"/>
              <a:defRPr/>
            </a:pPr>
            <a:endParaRPr lang="en-US" b="1" i="1" u="sng" dirty="0">
              <a:solidFill>
                <a:srgbClr val="000000"/>
              </a:solidFill>
              <a:latin typeface="Calibri" charset="0"/>
              <a:ea typeface="MS PGothic" charset="0"/>
            </a:endParaRPr>
          </a:p>
          <a:p>
            <a:pPr marL="165261" indent="-165261">
              <a:buFont typeface="Arial"/>
              <a:buChar char="•"/>
              <a:defRPr/>
            </a:pPr>
            <a:r>
              <a:rPr lang="en-US" dirty="0">
                <a:solidFill>
                  <a:srgbClr val="000000"/>
                </a:solidFill>
                <a:latin typeface="Calibri" charset="0"/>
                <a:ea typeface="MS PGothic" charset="0"/>
              </a:rPr>
              <a:t>Show excerpt from the </a:t>
            </a:r>
            <a:r>
              <a:rPr lang="en-US" dirty="0" smtClean="0">
                <a:solidFill>
                  <a:srgbClr val="000000"/>
                </a:solidFill>
                <a:latin typeface="Calibri" charset="0"/>
                <a:ea typeface="MS PGothic" charset="0"/>
              </a:rPr>
              <a:t>tool</a:t>
            </a:r>
            <a:r>
              <a:rPr lang="en-US" baseline="0" dirty="0" smtClean="0">
                <a:solidFill>
                  <a:srgbClr val="000000"/>
                </a:solidFill>
                <a:latin typeface="Calibri" charset="0"/>
                <a:ea typeface="MS PGothic" charset="0"/>
              </a:rPr>
              <a:t> on this slide and the next.</a:t>
            </a:r>
            <a:endParaRPr lang="en-US" dirty="0" smtClean="0">
              <a:solidFill>
                <a:srgbClr val="000000"/>
              </a:solidFill>
              <a:latin typeface="Calibri" charset="0"/>
              <a:ea typeface="MS PGothic" charset="0"/>
            </a:endParaRPr>
          </a:p>
          <a:p>
            <a:pPr marL="165261" indent="-165261">
              <a:buFont typeface="Arial"/>
              <a:buChar char="•"/>
              <a:defRPr/>
            </a:pPr>
            <a:endParaRPr lang="en-US" dirty="0" smtClean="0">
              <a:solidFill>
                <a:srgbClr val="000000"/>
              </a:solidFill>
              <a:latin typeface="Calibri" charset="0"/>
              <a:ea typeface="MS PGothic" charset="0"/>
            </a:endParaRPr>
          </a:p>
          <a:p>
            <a:pPr marL="165261" indent="-165261">
              <a:buFont typeface="Arial"/>
              <a:buChar char="•"/>
              <a:defRPr/>
            </a:pPr>
            <a:r>
              <a:rPr lang="en-US" dirty="0" smtClean="0">
                <a:solidFill>
                  <a:srgbClr val="000000"/>
                </a:solidFill>
                <a:latin typeface="Calibri" charset="0"/>
                <a:ea typeface="MS PGothic" charset="0"/>
              </a:rPr>
              <a:t>Ask participants to individually review the tool.</a:t>
            </a:r>
          </a:p>
          <a:p>
            <a:pPr marL="165261" indent="-165261">
              <a:buFont typeface="Arial"/>
              <a:buChar char="•"/>
              <a:defRPr/>
            </a:pPr>
            <a:endParaRPr lang="en-US" dirty="0" smtClean="0">
              <a:solidFill>
                <a:srgbClr val="000000"/>
              </a:solidFill>
              <a:latin typeface="Calibri" charset="0"/>
              <a:ea typeface="MS PGothic" charset="0"/>
            </a:endParaRPr>
          </a:p>
          <a:p>
            <a:pPr marL="165261" indent="-165261">
              <a:buFont typeface="Arial"/>
              <a:buChar char="•"/>
              <a:defRPr/>
            </a:pPr>
            <a:r>
              <a:rPr lang="en-US" dirty="0" smtClean="0">
                <a:solidFill>
                  <a:srgbClr val="000000"/>
                </a:solidFill>
                <a:latin typeface="Calibri" charset="0"/>
                <a:ea typeface="MS PGothic" charset="0"/>
              </a:rPr>
              <a:t>After 5 minutes, ask participants about their reactions to this tool using the following questions:</a:t>
            </a:r>
          </a:p>
          <a:p>
            <a:pPr marL="605956" lvl="1" indent="-165261">
              <a:buFont typeface="Arial"/>
              <a:buChar char="•"/>
              <a:defRPr/>
            </a:pPr>
            <a:r>
              <a:rPr lang="en-US" dirty="0" smtClean="0">
                <a:solidFill>
                  <a:srgbClr val="000000"/>
                </a:solidFill>
                <a:latin typeface="Calibri" charset="0"/>
                <a:ea typeface="MS PGothic" charset="0"/>
              </a:rPr>
              <a:t>What about this tool do you think would be useful if working with someone getting their IIM?</a:t>
            </a:r>
          </a:p>
          <a:p>
            <a:pPr marL="605956" lvl="1" indent="-165261">
              <a:buFont typeface="Arial"/>
              <a:buChar char="•"/>
              <a:defRPr/>
            </a:pPr>
            <a:r>
              <a:rPr lang="en-US" dirty="0" smtClean="0">
                <a:solidFill>
                  <a:srgbClr val="000000"/>
                </a:solidFill>
                <a:latin typeface="Calibri" charset="0"/>
                <a:ea typeface="MS PGothic" charset="0"/>
              </a:rPr>
              <a:t>What questions would you ask that are not included on the tool?</a:t>
            </a:r>
          </a:p>
          <a:p>
            <a:pPr marL="1046651" lvl="2" indent="-165261">
              <a:buFont typeface="Arial"/>
              <a:buChar char="•"/>
              <a:defRPr/>
            </a:pPr>
            <a:r>
              <a:rPr lang="en-US" b="1" i="1" dirty="0" smtClean="0">
                <a:solidFill>
                  <a:srgbClr val="000000"/>
                </a:solidFill>
                <a:latin typeface="Calibri" charset="0"/>
                <a:ea typeface="MS PGothic" charset="0"/>
              </a:rPr>
              <a:t>Write these on a flip chart or white board.</a:t>
            </a:r>
          </a:p>
          <a:p>
            <a:pPr marL="605956" lvl="1" indent="-165261">
              <a:buFont typeface="Arial"/>
              <a:buChar char="•"/>
              <a:defRPr/>
            </a:pPr>
            <a:r>
              <a:rPr lang="en-US" dirty="0" smtClean="0">
                <a:solidFill>
                  <a:srgbClr val="000000"/>
                </a:solidFill>
                <a:latin typeface="Calibri" charset="0"/>
                <a:ea typeface="MS PGothic" charset="0"/>
              </a:rPr>
              <a:t>When could you see using this tool?</a:t>
            </a:r>
          </a:p>
          <a:p>
            <a:pPr marL="1046651" lvl="2" indent="-165261">
              <a:buFont typeface="Arial"/>
              <a:buChar char="•"/>
              <a:defRPr/>
            </a:pPr>
            <a:r>
              <a:rPr lang="en-US" b="1" i="1" dirty="0" smtClean="0">
                <a:solidFill>
                  <a:srgbClr val="000000"/>
                </a:solidFill>
                <a:latin typeface="Calibri" charset="0"/>
                <a:ea typeface="MS PGothic" charset="0"/>
              </a:rPr>
              <a:t>Write these on a flip chart or white board.</a:t>
            </a:r>
            <a:endParaRPr lang="en-US" dirty="0" smtClean="0">
              <a:solidFill>
                <a:srgbClr val="000000"/>
              </a:solidFill>
              <a:latin typeface="Calibri" charset="0"/>
              <a:ea typeface="MS PGothic" charset="0"/>
            </a:endParaRPr>
          </a:p>
        </p:txBody>
      </p:sp>
      <p:sp>
        <p:nvSpPr>
          <p:cNvPr id="211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16130" indent="-275434">
              <a:defRPr sz="2300">
                <a:solidFill>
                  <a:schemeClr val="tx1"/>
                </a:solidFill>
                <a:latin typeface="Georgia" charset="0"/>
                <a:ea typeface="MS PGothic" charset="0"/>
                <a:cs typeface="MS PGothic" charset="0"/>
              </a:defRPr>
            </a:lvl2pPr>
            <a:lvl3pPr marL="1101738" indent="-220348">
              <a:defRPr sz="2300">
                <a:solidFill>
                  <a:schemeClr val="tx1"/>
                </a:solidFill>
                <a:latin typeface="Georgia" charset="0"/>
                <a:ea typeface="MS PGothic" charset="0"/>
                <a:cs typeface="MS PGothic" charset="0"/>
              </a:defRPr>
            </a:lvl3pPr>
            <a:lvl4pPr marL="1542433" indent="-220348">
              <a:defRPr sz="2300">
                <a:solidFill>
                  <a:schemeClr val="tx1"/>
                </a:solidFill>
                <a:latin typeface="Georgia" charset="0"/>
                <a:ea typeface="MS PGothic" charset="0"/>
                <a:cs typeface="MS PGothic" charset="0"/>
              </a:defRPr>
            </a:lvl4pPr>
            <a:lvl5pPr marL="1983128" indent="-220348">
              <a:defRPr sz="2300">
                <a:solidFill>
                  <a:schemeClr val="tx1"/>
                </a:solidFill>
                <a:latin typeface="Georgia"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Georgia"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Georgia"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Georgia"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CC4A3F96-9131-4749-A5C4-00EC0067F2D8}" type="slidenum">
              <a:rPr lang="en-US" sz="1200">
                <a:latin typeface="Calibri" charset="0"/>
              </a:rPr>
              <a:pPr/>
              <a:t>38</a:t>
            </a:fld>
            <a:endParaRPr lang="en-US" sz="1200" dirty="0">
              <a:latin typeface="Calibri" charset="0"/>
            </a:endParaRPr>
          </a:p>
        </p:txBody>
      </p:sp>
    </p:spTree>
    <p:extLst>
      <p:ext uri="{BB962C8B-B14F-4D97-AF65-F5344CB8AC3E}">
        <p14:creationId xmlns:p14="http://schemas.microsoft.com/office/powerpoint/2010/main" val="8145629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68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p>
          <a:p>
            <a:pPr defTabSz="895162" eaLnBrk="1" hangingPunct="1">
              <a:spcBef>
                <a:spcPct val="0"/>
              </a:spcBef>
            </a:pPr>
            <a:endParaRPr lang="en-US" altLang="en-US" b="1" u="sng" baseline="0" dirty="0" smtClean="0"/>
          </a:p>
          <a:p>
            <a:pPr defTabSz="895162" eaLnBrk="1" hangingPunct="1">
              <a:spcBef>
                <a:spcPct val="0"/>
              </a:spcBef>
              <a:defRPr/>
            </a:pPr>
            <a:r>
              <a:rPr lang="en-US" b="1" baseline="0" dirty="0" smtClean="0">
                <a:solidFill>
                  <a:srgbClr val="000000"/>
                </a:solidFill>
                <a:latin typeface="Calibri" charset="0"/>
                <a:ea typeface="MS PGothic" charset="0"/>
              </a:rPr>
              <a:t>Individual Activity and Large Group Discussion</a:t>
            </a:r>
            <a:endParaRPr lang="en-US" b="1" dirty="0" smtClean="0">
              <a:solidFill>
                <a:srgbClr val="000000"/>
              </a:solidFill>
              <a:latin typeface="Calibri" charset="0"/>
              <a:ea typeface="MS PGothic" charset="0"/>
            </a:endParaRPr>
          </a:p>
          <a:p>
            <a:pPr marL="605956" lvl="1" indent="-165261" eaLnBrk="1" hangingPunct="1">
              <a:spcBef>
                <a:spcPct val="0"/>
              </a:spcBef>
              <a:buFont typeface="Arial"/>
              <a:buChar char="•"/>
              <a:defRPr/>
            </a:pPr>
            <a:r>
              <a:rPr lang="en-US" dirty="0" smtClean="0"/>
              <a:t>People receiving their IIM or 18-money may not consider ways to maximize the value of this money through planning. Use tool Making the Most of the IIM to provide them the opportunity to think through the pros and cons of spending and saving this money and how their use of this lump sum relates to their values and goals. </a:t>
            </a:r>
          </a:p>
          <a:p>
            <a:pPr marL="165261" indent="-165261" eaLnBrk="1" hangingPunct="1">
              <a:spcBef>
                <a:spcPct val="0"/>
              </a:spcBef>
              <a:buFont typeface="Arial"/>
              <a:buChar char="•"/>
              <a:defRPr/>
            </a:pPr>
            <a:endParaRPr lang="en-US" dirty="0" smtClean="0"/>
          </a:p>
          <a:p>
            <a:pPr marL="165261" indent="-165261" eaLnBrk="1" hangingPunct="1">
              <a:spcBef>
                <a:spcPct val="0"/>
              </a:spcBef>
              <a:buFont typeface="Arial"/>
              <a:buChar char="•"/>
              <a:defRPr/>
            </a:pPr>
            <a:endParaRPr lang="en-US" dirty="0" smtClean="0">
              <a:solidFill>
                <a:srgbClr val="000000"/>
              </a:solidFill>
              <a:latin typeface="Calibri" charset="0"/>
              <a:ea typeface="MS PGothic" charset="0"/>
            </a:endParaRPr>
          </a:p>
          <a:p>
            <a:pPr>
              <a:buFontTx/>
              <a:buChar char="•"/>
              <a:defRPr/>
            </a:pPr>
            <a:endParaRPr lang="en-US" dirty="0">
              <a:solidFill>
                <a:srgbClr val="000000"/>
              </a:solidFill>
              <a:latin typeface="Calibri" charset="0"/>
              <a:ea typeface="MS PGothic" charset="0"/>
            </a:endParaRPr>
          </a:p>
        </p:txBody>
      </p:sp>
      <p:sp>
        <p:nvSpPr>
          <p:cNvPr id="214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16130" indent="-275434">
              <a:defRPr sz="2300">
                <a:solidFill>
                  <a:schemeClr val="tx1"/>
                </a:solidFill>
                <a:latin typeface="Georgia" charset="0"/>
                <a:ea typeface="MS PGothic" charset="0"/>
                <a:cs typeface="MS PGothic" charset="0"/>
              </a:defRPr>
            </a:lvl2pPr>
            <a:lvl3pPr marL="1101738" indent="-220348">
              <a:defRPr sz="2300">
                <a:solidFill>
                  <a:schemeClr val="tx1"/>
                </a:solidFill>
                <a:latin typeface="Georgia" charset="0"/>
                <a:ea typeface="MS PGothic" charset="0"/>
                <a:cs typeface="MS PGothic" charset="0"/>
              </a:defRPr>
            </a:lvl3pPr>
            <a:lvl4pPr marL="1542433" indent="-220348">
              <a:defRPr sz="2300">
                <a:solidFill>
                  <a:schemeClr val="tx1"/>
                </a:solidFill>
                <a:latin typeface="Georgia" charset="0"/>
                <a:ea typeface="MS PGothic" charset="0"/>
                <a:cs typeface="MS PGothic" charset="0"/>
              </a:defRPr>
            </a:lvl4pPr>
            <a:lvl5pPr marL="1983128" indent="-220348">
              <a:defRPr sz="2300">
                <a:solidFill>
                  <a:schemeClr val="tx1"/>
                </a:solidFill>
                <a:latin typeface="Georgia"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Georgia"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Georgia"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Georgia"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D5684DD9-9826-2240-9F68-5CFEF4E79A43}" type="slidenum">
              <a:rPr lang="en-US" sz="1200">
                <a:latin typeface="Calibri" charset="0"/>
              </a:rPr>
              <a:pPr/>
              <a:t>39</a:t>
            </a:fld>
            <a:endParaRPr lang="en-US" sz="1200" dirty="0">
              <a:latin typeface="Calibri" charset="0"/>
            </a:endParaRPr>
          </a:p>
        </p:txBody>
      </p:sp>
    </p:spTree>
    <p:extLst>
      <p:ext uri="{BB962C8B-B14F-4D97-AF65-F5344CB8AC3E}">
        <p14:creationId xmlns:p14="http://schemas.microsoft.com/office/powerpoint/2010/main" val="272315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b="1" u="sng" dirty="0" smtClean="0">
                <a:solidFill>
                  <a:srgbClr val="000000"/>
                </a:solidFill>
              </a:rPr>
              <a:t>ACTIVITY #1: </a:t>
            </a:r>
            <a:r>
              <a:rPr lang="en-US" altLang="en-US" b="1" i="1" u="sng" dirty="0" smtClean="0">
                <a:solidFill>
                  <a:srgbClr val="000000"/>
                </a:solidFill>
              </a:rPr>
              <a:t>Overview of the Training and Introductions </a:t>
            </a:r>
            <a:r>
              <a:rPr lang="en-US" altLang="en-US" b="1" u="sng" dirty="0" smtClean="0">
                <a:solidFill>
                  <a:srgbClr val="000000"/>
                </a:solidFill>
              </a:rPr>
              <a:t>CONTINUED</a:t>
            </a:r>
          </a:p>
          <a:p>
            <a:pPr eaLnBrk="1" hangingPunct="1">
              <a:spcBef>
                <a:spcPct val="0"/>
              </a:spcBef>
              <a:defRPr/>
            </a:pPr>
            <a:endParaRPr lang="en-US" altLang="en-US" b="1" u="sng" dirty="0" smtClean="0">
              <a:solidFill>
                <a:srgbClr val="000000"/>
              </a:solidFill>
            </a:endParaRPr>
          </a:p>
          <a:p>
            <a:pPr eaLnBrk="1" hangingPunct="1">
              <a:spcBef>
                <a:spcPct val="0"/>
              </a:spcBef>
              <a:defRPr/>
            </a:pPr>
            <a:r>
              <a:rPr lang="en-US" altLang="en-US" b="1" dirty="0" smtClean="0">
                <a:solidFill>
                  <a:srgbClr val="000000"/>
                </a:solidFill>
              </a:rPr>
              <a:t>Presentation</a:t>
            </a:r>
          </a:p>
          <a:p>
            <a:pPr eaLnBrk="1" hangingPunct="1">
              <a:spcBef>
                <a:spcPct val="0"/>
              </a:spcBef>
              <a:defRPr/>
            </a:pPr>
            <a:endParaRPr lang="en-US" altLang="en-US" dirty="0" smtClean="0">
              <a:solidFill>
                <a:srgbClr val="000000"/>
              </a:solidFill>
            </a:endParaRP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Explain that the purpose of the training is like the mission—overall what the training is trying to do.</a:t>
            </a: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Explain that objectives are the specific things they will know or be able to do as a result of the training.</a:t>
            </a: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Review objectives. Be sure to paraphrase, not read.</a:t>
            </a:r>
          </a:p>
        </p:txBody>
      </p:sp>
      <p:sp>
        <p:nvSpPr>
          <p:cNvPr id="4" name="Slide Number Placeholder 3"/>
          <p:cNvSpPr>
            <a:spLocks noGrp="1"/>
          </p:cNvSpPr>
          <p:nvPr>
            <p:ph type="sldNum" sz="quarter" idx="10"/>
          </p:nvPr>
        </p:nvSpPr>
        <p:spPr/>
        <p:txBody>
          <a:bodyPr/>
          <a:lstStyle/>
          <a:p>
            <a:fld id="{4BAF53EF-993C-FF42-8B62-CEF57763A78D}" type="slidenum">
              <a:rPr lang="en-US" smtClean="0"/>
              <a:t>4</a:t>
            </a:fld>
            <a:endParaRPr lang="en-US" dirty="0"/>
          </a:p>
        </p:txBody>
      </p:sp>
    </p:spTree>
    <p:extLst>
      <p:ext uri="{BB962C8B-B14F-4D97-AF65-F5344CB8AC3E}">
        <p14:creationId xmlns:p14="http://schemas.microsoft.com/office/powerpoint/2010/main" val="22545659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68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p>
          <a:p>
            <a:pPr defTabSz="895162" eaLnBrk="1" hangingPunct="1">
              <a:spcBef>
                <a:spcPct val="0"/>
              </a:spcBef>
            </a:pPr>
            <a:endParaRPr lang="en-US" altLang="en-US" b="1" u="sng" baseline="0" dirty="0" smtClean="0"/>
          </a:p>
          <a:p>
            <a:pPr defTabSz="895162" eaLnBrk="1" hangingPunct="1">
              <a:spcBef>
                <a:spcPct val="0"/>
              </a:spcBef>
              <a:defRPr/>
            </a:pPr>
            <a:r>
              <a:rPr lang="en-US" b="1" baseline="0" dirty="0" smtClean="0">
                <a:solidFill>
                  <a:srgbClr val="000000"/>
                </a:solidFill>
                <a:latin typeface="Calibri" charset="0"/>
                <a:ea typeface="MS PGothic" charset="0"/>
              </a:rPr>
              <a:t>Individual Activity and Large Group Discussion</a:t>
            </a:r>
            <a:endParaRPr lang="en-US" b="1" dirty="0" smtClean="0">
              <a:solidFill>
                <a:srgbClr val="000000"/>
              </a:solidFill>
              <a:latin typeface="Calibri" charset="0"/>
              <a:ea typeface="MS PGothic" charset="0"/>
            </a:endParaRPr>
          </a:p>
          <a:p>
            <a:pPr>
              <a:defRPr/>
            </a:pPr>
            <a:endParaRPr lang="en-US" b="1" dirty="0" smtClean="0">
              <a:solidFill>
                <a:srgbClr val="000000"/>
              </a:solidFill>
              <a:latin typeface="Calibri" charset="0"/>
              <a:ea typeface="MS PGothic" charset="0"/>
            </a:endParaRPr>
          </a:p>
          <a:p>
            <a:pPr marL="605956" lvl="1" indent="-165261" eaLnBrk="1" hangingPunct="1">
              <a:spcBef>
                <a:spcPct val="0"/>
              </a:spcBef>
              <a:buFont typeface="Arial"/>
              <a:buChar char="•"/>
              <a:defRPr/>
            </a:pPr>
            <a:r>
              <a:rPr lang="en-US" dirty="0" smtClean="0">
                <a:solidFill>
                  <a:srgbClr val="000000"/>
                </a:solidFill>
                <a:latin typeface="Calibri" charset="0"/>
                <a:ea typeface="MS PGothic" charset="0"/>
              </a:rPr>
              <a:t>How could this tool help youth or adults who are preparing to receive an IIM payment?</a:t>
            </a:r>
          </a:p>
          <a:p>
            <a:pPr marL="0" indent="0" eaLnBrk="1" hangingPunct="1">
              <a:spcBef>
                <a:spcPct val="0"/>
              </a:spcBef>
              <a:buFont typeface="Arial"/>
              <a:buNone/>
              <a:defRPr/>
            </a:pPr>
            <a:endParaRPr lang="en-US" dirty="0" smtClean="0"/>
          </a:p>
          <a:p>
            <a:pPr marL="165261" indent="-165261" eaLnBrk="1" hangingPunct="1">
              <a:spcBef>
                <a:spcPct val="0"/>
              </a:spcBef>
              <a:buFont typeface="Arial"/>
              <a:buChar char="•"/>
              <a:defRPr/>
            </a:pPr>
            <a:endParaRPr lang="en-US" dirty="0" smtClean="0">
              <a:solidFill>
                <a:srgbClr val="000000"/>
              </a:solidFill>
              <a:latin typeface="Calibri" charset="0"/>
              <a:ea typeface="MS PGothic" charset="0"/>
            </a:endParaRPr>
          </a:p>
          <a:p>
            <a:pPr>
              <a:buFontTx/>
              <a:buChar char="•"/>
              <a:defRPr/>
            </a:pPr>
            <a:endParaRPr lang="en-US" dirty="0">
              <a:solidFill>
                <a:srgbClr val="000000"/>
              </a:solidFill>
              <a:latin typeface="Calibri" charset="0"/>
              <a:ea typeface="MS PGothic" charset="0"/>
            </a:endParaRPr>
          </a:p>
        </p:txBody>
      </p:sp>
      <p:sp>
        <p:nvSpPr>
          <p:cNvPr id="214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16130" indent="-275434">
              <a:defRPr sz="2300">
                <a:solidFill>
                  <a:schemeClr val="tx1"/>
                </a:solidFill>
                <a:latin typeface="Georgia" charset="0"/>
                <a:ea typeface="MS PGothic" charset="0"/>
                <a:cs typeface="MS PGothic" charset="0"/>
              </a:defRPr>
            </a:lvl2pPr>
            <a:lvl3pPr marL="1101738" indent="-220348">
              <a:defRPr sz="2300">
                <a:solidFill>
                  <a:schemeClr val="tx1"/>
                </a:solidFill>
                <a:latin typeface="Georgia" charset="0"/>
                <a:ea typeface="MS PGothic" charset="0"/>
                <a:cs typeface="MS PGothic" charset="0"/>
              </a:defRPr>
            </a:lvl3pPr>
            <a:lvl4pPr marL="1542433" indent="-220348">
              <a:defRPr sz="2300">
                <a:solidFill>
                  <a:schemeClr val="tx1"/>
                </a:solidFill>
                <a:latin typeface="Georgia" charset="0"/>
                <a:ea typeface="MS PGothic" charset="0"/>
                <a:cs typeface="MS PGothic" charset="0"/>
              </a:defRPr>
            </a:lvl4pPr>
            <a:lvl5pPr marL="1983128" indent="-220348">
              <a:defRPr sz="2300">
                <a:solidFill>
                  <a:schemeClr val="tx1"/>
                </a:solidFill>
                <a:latin typeface="Georgia"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Georgia"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Georgia"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Georgia"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D5684DD9-9826-2240-9F68-5CFEF4E79A43}" type="slidenum">
              <a:rPr lang="en-US" sz="1200">
                <a:latin typeface="Calibri" charset="0"/>
              </a:rPr>
              <a:pPr/>
              <a:t>40</a:t>
            </a:fld>
            <a:endParaRPr lang="en-US" sz="1200" dirty="0">
              <a:latin typeface="Calibri" charset="0"/>
            </a:endParaRPr>
          </a:p>
        </p:txBody>
      </p:sp>
    </p:spTree>
    <p:extLst>
      <p:ext uri="{BB962C8B-B14F-4D97-AF65-F5344CB8AC3E}">
        <p14:creationId xmlns:p14="http://schemas.microsoft.com/office/powerpoint/2010/main" val="343541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2995" name="Notes Placeholder 2"/>
          <p:cNvSpPr>
            <a:spLocks noGrp="1"/>
          </p:cNvSpPr>
          <p:nvPr>
            <p:ph type="body" idx="1"/>
          </p:nvPr>
        </p:nvSpPr>
        <p:spPr bwMode="auto">
          <a:extLst/>
        </p:spPr>
        <p:txBody>
          <a:bodyPr wrap="square" numCol="1" anchor="t" anchorCtr="0" compatLnSpc="1">
            <a:prstTxWarp prst="textNoShape">
              <a:avLst/>
            </a:prstTxWarp>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endParaRPr lang="en-US" altLang="en-US" b="1" u="sng" dirty="0" smtClean="0"/>
          </a:p>
          <a:p>
            <a:pPr eaLnBrk="1" hangingPunct="1">
              <a:spcBef>
                <a:spcPct val="0"/>
              </a:spcBef>
              <a:defRPr/>
            </a:pPr>
            <a:endParaRPr lang="en-US" altLang="en-US" b="1" u="sng" dirty="0" smtClean="0">
              <a:solidFill>
                <a:srgbClr val="000000"/>
              </a:solidFill>
            </a:endParaRPr>
          </a:p>
          <a:p>
            <a:pPr eaLnBrk="1" hangingPunct="1">
              <a:spcBef>
                <a:spcPct val="0"/>
              </a:spcBef>
              <a:defRPr/>
            </a:pPr>
            <a:r>
              <a:rPr lang="en-US" altLang="en-US" b="1" u="none" dirty="0" smtClean="0">
                <a:solidFill>
                  <a:srgbClr val="000000"/>
                </a:solidFill>
              </a:rPr>
              <a:t>Presentation and Facilitated Discussion</a:t>
            </a:r>
          </a:p>
          <a:p>
            <a:pPr eaLnBrk="1" hangingPunct="1">
              <a:spcBef>
                <a:spcPct val="0"/>
              </a:spcBef>
              <a:defRPr/>
            </a:pPr>
            <a:endParaRPr lang="en-US" altLang="en-US" b="1" u="none" dirty="0" smtClean="0">
              <a:solidFill>
                <a:srgbClr val="000000"/>
              </a:solidFill>
            </a:endParaRP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Define spending.</a:t>
            </a:r>
          </a:p>
          <a:p>
            <a:pPr marL="165261" indent="-165261" eaLnBrk="1" hangingPunct="1">
              <a:spcBef>
                <a:spcPct val="0"/>
              </a:spcBef>
              <a:buFont typeface="Arial" panose="020B0604020202020204" pitchFamily="34" charset="0"/>
              <a:buChar char="•"/>
              <a:defRPr/>
            </a:pPr>
            <a:endParaRPr lang="en-US" altLang="en-US" dirty="0" smtClean="0">
              <a:solidFill>
                <a:srgbClr val="000000"/>
              </a:solidFill>
            </a:endParaRP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Further connect the content by sharing the following key points from </a:t>
            </a:r>
            <a:r>
              <a:rPr lang="en-US" altLang="en-US" b="1" i="1" dirty="0" smtClean="0">
                <a:solidFill>
                  <a:srgbClr val="000000"/>
                </a:solidFill>
              </a:rPr>
              <a:t>Focus on Native Communities</a:t>
            </a:r>
            <a:r>
              <a:rPr lang="en-US" altLang="en-US" b="1" dirty="0" smtClean="0">
                <a:solidFill>
                  <a:srgbClr val="000000"/>
                </a:solidFill>
              </a:rPr>
              <a:t>, Page 42</a:t>
            </a:r>
            <a:r>
              <a:rPr lang="en-US" altLang="en-US" dirty="0" smtClean="0">
                <a:solidFill>
                  <a:srgbClr val="000000"/>
                </a:solidFill>
              </a:rPr>
              <a:t>:</a:t>
            </a:r>
          </a:p>
          <a:p>
            <a:pPr marL="605956" lvl="1" indent="-165261">
              <a:buFontTx/>
              <a:buChar char="•"/>
              <a:defRPr/>
            </a:pPr>
            <a:r>
              <a:rPr lang="en-US" altLang="en-US" i="1" dirty="0" smtClean="0"/>
              <a:t>How people use their money is often a reflection of their individual, family, and cultural values. For example, you may prioritize using some of your resources to provide family members with assistance or invest in helping your community. </a:t>
            </a:r>
          </a:p>
          <a:p>
            <a:pPr marL="605956" lvl="1" indent="-165261">
              <a:buFontTx/>
              <a:buChar char="•"/>
              <a:defRPr/>
            </a:pPr>
            <a:r>
              <a:rPr lang="en-US" altLang="en-US" i="1" dirty="0" smtClean="0"/>
              <a:t>When it comes to your personal financial resources, the U.S. financial system will reward or penalize you based on whether you pay your bills on time and repay debt according to the agreement, regardless of the contributions you have made to your family or community. For example, your history of using credit is captured and reflected in your credit reports and credit scores. And having a poor credit history and scores could result in your paying more for loans and credit cards and, for example, paying higher utility and cell phone plan deposits. This could leave you with less money to spend on things you value more highly. </a:t>
            </a:r>
          </a:p>
          <a:p>
            <a:pPr marL="605956" lvl="1" indent="-165261">
              <a:buFontTx/>
              <a:buChar char="•"/>
              <a:defRPr/>
            </a:pPr>
            <a:r>
              <a:rPr lang="en-US" altLang="en-US" i="1" dirty="0" smtClean="0"/>
              <a:t>Making decisions about how to use your financial resources is ultimately about balance – balancing your individual and family needs for shelter, food, and clothing with your personal or cultural values that may emphasize sharing with others. </a:t>
            </a:r>
          </a:p>
          <a:p>
            <a:pPr eaLnBrk="1" hangingPunct="1">
              <a:spcBef>
                <a:spcPct val="0"/>
              </a:spcBef>
              <a:buFontTx/>
              <a:buChar char="•"/>
              <a:defRPr/>
            </a:pPr>
            <a:endParaRPr lang="en-US" altLang="en-US" dirty="0" smtClean="0">
              <a:solidFill>
                <a:srgbClr val="000000"/>
              </a:solidFill>
            </a:endParaRP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Share the quote.</a:t>
            </a:r>
          </a:p>
        </p:txBody>
      </p:sp>
      <p:sp>
        <p:nvSpPr>
          <p:cNvPr id="220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16130" indent="-275434">
              <a:defRPr sz="2300">
                <a:solidFill>
                  <a:schemeClr val="tx1"/>
                </a:solidFill>
                <a:latin typeface="Georgia" charset="0"/>
                <a:ea typeface="MS PGothic" charset="0"/>
                <a:cs typeface="MS PGothic" charset="0"/>
              </a:defRPr>
            </a:lvl2pPr>
            <a:lvl3pPr marL="1101738" indent="-220348">
              <a:defRPr sz="2300">
                <a:solidFill>
                  <a:schemeClr val="tx1"/>
                </a:solidFill>
                <a:latin typeface="Georgia" charset="0"/>
                <a:ea typeface="MS PGothic" charset="0"/>
                <a:cs typeface="MS PGothic" charset="0"/>
              </a:defRPr>
            </a:lvl3pPr>
            <a:lvl4pPr marL="1542433" indent="-220348">
              <a:defRPr sz="2300">
                <a:solidFill>
                  <a:schemeClr val="tx1"/>
                </a:solidFill>
                <a:latin typeface="Georgia" charset="0"/>
                <a:ea typeface="MS PGothic" charset="0"/>
                <a:cs typeface="MS PGothic" charset="0"/>
              </a:defRPr>
            </a:lvl4pPr>
            <a:lvl5pPr marL="1983128" indent="-220348">
              <a:defRPr sz="2300">
                <a:solidFill>
                  <a:schemeClr val="tx1"/>
                </a:solidFill>
                <a:latin typeface="Georgia"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Georgia"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Georgia"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Georgia"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216390BC-D91A-F249-9264-C81EDFD5482E}" type="slidenum">
              <a:rPr lang="en-US" sz="1200">
                <a:latin typeface="Calibri" charset="0"/>
              </a:rPr>
              <a:pPr/>
              <a:t>41</a:t>
            </a:fld>
            <a:endParaRPr lang="en-US" sz="1200" dirty="0">
              <a:latin typeface="Calibri" charset="0"/>
            </a:endParaRPr>
          </a:p>
        </p:txBody>
      </p:sp>
    </p:spTree>
    <p:extLst>
      <p:ext uri="{BB962C8B-B14F-4D97-AF65-F5344CB8AC3E}">
        <p14:creationId xmlns:p14="http://schemas.microsoft.com/office/powerpoint/2010/main" val="7754941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p>
          <a:p>
            <a:pPr defTabSz="895162" eaLnBrk="1" hangingPunct="1">
              <a:spcBef>
                <a:spcPct val="0"/>
              </a:spcBef>
            </a:pPr>
            <a:endParaRPr lang="en-US" altLang="en-US" b="1" u="sng" baseline="0" dirty="0" smtClean="0"/>
          </a:p>
          <a:p>
            <a:pPr defTabSz="895162" eaLnBrk="1" hangingPunct="1">
              <a:spcBef>
                <a:spcPct val="0"/>
              </a:spcBef>
              <a:defRPr/>
            </a:pPr>
            <a:r>
              <a:rPr lang="en-US" altLang="en-US" b="1" u="none" dirty="0" smtClean="0">
                <a:solidFill>
                  <a:srgbClr val="000000"/>
                </a:solidFill>
              </a:rPr>
              <a:t>Presentation and Facilitated Discussion</a:t>
            </a:r>
            <a:endParaRPr lang="en-US" altLang="en-US" b="1" u="sng" dirty="0" smtClean="0"/>
          </a:p>
          <a:p>
            <a:endParaRPr lang="en-US" altLang="en-US" dirty="0">
              <a:solidFill>
                <a:srgbClr val="000000"/>
              </a:solidFill>
            </a:endParaRPr>
          </a:p>
          <a:p>
            <a:pPr marL="165261" indent="-165261">
              <a:buFont typeface="Arial"/>
              <a:buChar char="•"/>
            </a:pPr>
            <a:r>
              <a:rPr lang="en-US" altLang="en-US" dirty="0">
                <a:solidFill>
                  <a:srgbClr val="000000"/>
                </a:solidFill>
              </a:rPr>
              <a:t>Review highlights of the 5 tools in referenced </a:t>
            </a:r>
            <a:r>
              <a:rPr lang="en-US" altLang="en-US" i="1" dirty="0">
                <a:solidFill>
                  <a:srgbClr val="000000"/>
                </a:solidFill>
              </a:rPr>
              <a:t>Module 4</a:t>
            </a:r>
            <a:r>
              <a:rPr lang="en-US" altLang="en-US" dirty="0">
                <a:solidFill>
                  <a:srgbClr val="000000"/>
                </a:solidFill>
              </a:rPr>
              <a:t>.</a:t>
            </a:r>
          </a:p>
          <a:p>
            <a:pPr marL="165261" indent="-165261">
              <a:buFont typeface="Arial"/>
              <a:buChar char="•"/>
            </a:pPr>
            <a:endParaRPr lang="en-US" b="1" i="1" dirty="0">
              <a:solidFill>
                <a:srgbClr val="000000"/>
              </a:solidFill>
            </a:endParaRPr>
          </a:p>
          <a:p>
            <a:pPr marL="165261" indent="-165261">
              <a:buFont typeface="Arial"/>
              <a:buChar char="•"/>
            </a:pPr>
            <a:r>
              <a:rPr lang="en-US" b="1" i="1" dirty="0">
                <a:solidFill>
                  <a:srgbClr val="000000"/>
                </a:solidFill>
              </a:rPr>
              <a:t>ASK:  Which of these tools could you see using with the people you serve?  Why?</a:t>
            </a:r>
          </a:p>
          <a:p>
            <a:pPr marL="165261" indent="-165261">
              <a:buFont typeface="Arial"/>
              <a:buChar char="•"/>
            </a:pPr>
            <a:r>
              <a:rPr lang="en-US" b="1" i="1" dirty="0">
                <a:solidFill>
                  <a:srgbClr val="000000"/>
                </a:solidFill>
              </a:rPr>
              <a:t>ASK:  How could you envision using the tool(s)?</a:t>
            </a:r>
            <a:endParaRPr lang="en-US" b="1" i="1" dirty="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42</a:t>
            </a:fld>
            <a:endParaRPr lang="en-US" altLang="en-US" dirty="0"/>
          </a:p>
        </p:txBody>
      </p:sp>
    </p:spTree>
    <p:extLst>
      <p:ext uri="{BB962C8B-B14F-4D97-AF65-F5344CB8AC3E}">
        <p14:creationId xmlns:p14="http://schemas.microsoft.com/office/powerpoint/2010/main" val="26405119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endParaRPr lang="en-US" altLang="en-US" b="1" u="sng" dirty="0" smtClean="0"/>
          </a:p>
          <a:p>
            <a:endParaRPr lang="en-US" dirty="0" smtClean="0"/>
          </a:p>
          <a:p>
            <a:pPr eaLnBrk="1" hangingPunct="1">
              <a:spcBef>
                <a:spcPct val="0"/>
              </a:spcBef>
              <a:defRPr/>
            </a:pPr>
            <a:r>
              <a:rPr lang="en-US" altLang="en-US" b="1" dirty="0" smtClean="0">
                <a:solidFill>
                  <a:srgbClr val="000000"/>
                </a:solidFill>
              </a:rPr>
              <a:t>Facilitated Discussion</a:t>
            </a:r>
          </a:p>
          <a:p>
            <a:pPr eaLnBrk="1" hangingPunct="1">
              <a:spcBef>
                <a:spcPct val="0"/>
              </a:spcBef>
              <a:buFontTx/>
              <a:buChar char="•"/>
              <a:defRPr/>
            </a:pPr>
            <a:endParaRPr lang="en-US" altLang="en-US" dirty="0" smtClean="0">
              <a:solidFill>
                <a:srgbClr val="000000"/>
              </a:solidFill>
            </a:endParaRP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Explore what participants know about cash flow by asking: “What is a cash flow budget?”</a:t>
            </a: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After participants offer some ideas, share definition: </a:t>
            </a:r>
            <a:r>
              <a:rPr lang="en-US" altLang="en-US" b="1" dirty="0" smtClean="0">
                <a:solidFill>
                  <a:srgbClr val="000000"/>
                </a:solidFill>
              </a:rPr>
              <a:t>A projection of how you will get and use your cash and other financial resources.</a:t>
            </a: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Contrast cash flow to regular budget by asking: “How is a cash flow budget different from a regular budget?”</a:t>
            </a: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After participants offer some ideas, share definition: </a:t>
            </a:r>
            <a:r>
              <a:rPr lang="en-US" altLang="en-US" b="1" dirty="0" smtClean="0">
                <a:solidFill>
                  <a:srgbClr val="000000"/>
                </a:solidFill>
              </a:rPr>
              <a:t>A cash flow budget </a:t>
            </a:r>
            <a:r>
              <a:rPr lang="en-US" altLang="en-US" b="1" u="sng" dirty="0" smtClean="0">
                <a:solidFill>
                  <a:srgbClr val="000000"/>
                </a:solidFill>
              </a:rPr>
              <a:t>tracks the timing </a:t>
            </a:r>
            <a:r>
              <a:rPr lang="en-US" altLang="en-US" b="1" dirty="0" smtClean="0">
                <a:solidFill>
                  <a:srgbClr val="000000"/>
                </a:solidFill>
              </a:rPr>
              <a:t>of income and spending. </a:t>
            </a:r>
            <a:r>
              <a:rPr lang="en-US" altLang="en-US" b="1" u="sng" dirty="0" smtClean="0">
                <a:solidFill>
                  <a:srgbClr val="000000"/>
                </a:solidFill>
              </a:rPr>
              <a:t>This is key.</a:t>
            </a:r>
          </a:p>
          <a:p>
            <a:pPr eaLnBrk="1" hangingPunct="1">
              <a:spcBef>
                <a:spcPct val="0"/>
              </a:spcBef>
              <a:buFontTx/>
              <a:buChar char="•"/>
              <a:defRPr/>
            </a:pPr>
            <a:endParaRPr lang="en-US" altLang="en-US" dirty="0" smtClean="0">
              <a:solidFill>
                <a:srgbClr val="000000"/>
              </a:solidFill>
            </a:endParaRPr>
          </a:p>
          <a:p>
            <a:pPr marL="165261" indent="-165261" eaLnBrk="1" hangingPunct="1">
              <a:spcBef>
                <a:spcPct val="0"/>
              </a:spcBef>
              <a:buFont typeface="Arial" panose="020B0604020202020204" pitchFamily="34" charset="0"/>
              <a:buChar char="•"/>
              <a:defRPr/>
            </a:pPr>
            <a:r>
              <a:rPr lang="en-US" altLang="en-US" b="1" i="1" dirty="0" smtClean="0">
                <a:solidFill>
                  <a:srgbClr val="000000"/>
                </a:solidFill>
              </a:rPr>
              <a:t>ASK: What do you think may be the benefit of this approach for your clients?</a:t>
            </a:r>
          </a:p>
          <a:p>
            <a:pPr marL="165261" indent="-165261" eaLnBrk="1" hangingPunct="1">
              <a:spcBef>
                <a:spcPct val="0"/>
              </a:spcBef>
              <a:buFont typeface="Arial" panose="020B0604020202020204" pitchFamily="34" charset="0"/>
              <a:buChar char="•"/>
              <a:defRPr/>
            </a:pPr>
            <a:endParaRPr lang="en-US" altLang="en-US" b="1" i="1" dirty="0" smtClean="0">
              <a:solidFill>
                <a:srgbClr val="000000"/>
              </a:solidFill>
            </a:endParaRPr>
          </a:p>
          <a:p>
            <a:pPr marL="165261" indent="-165261">
              <a:buFont typeface="Arial" panose="020B0604020202020204" pitchFamily="34" charset="0"/>
              <a:buChar char="•"/>
              <a:defRPr/>
            </a:pPr>
            <a:r>
              <a:rPr lang="en-US" altLang="en-US" dirty="0" smtClean="0"/>
              <a:t>Further connect this concept using the following key points from </a:t>
            </a:r>
            <a:r>
              <a:rPr lang="en-US" altLang="en-US" b="1" i="1" dirty="0" smtClean="0">
                <a:solidFill>
                  <a:srgbClr val="000000"/>
                </a:solidFill>
              </a:rPr>
              <a:t>Focus on Native Communities</a:t>
            </a:r>
            <a:r>
              <a:rPr lang="en-US" altLang="en-US" b="1" dirty="0" smtClean="0"/>
              <a:t>, Page 44</a:t>
            </a:r>
            <a:r>
              <a:rPr lang="en-US" altLang="en-US" dirty="0" smtClean="0"/>
              <a:t>:</a:t>
            </a:r>
          </a:p>
          <a:p>
            <a:pPr marL="605956" lvl="1" indent="-165261">
              <a:buFontTx/>
              <a:buChar char="•"/>
              <a:defRPr/>
            </a:pPr>
            <a:r>
              <a:rPr lang="en-US" altLang="en-US" i="1" dirty="0" smtClean="0"/>
              <a:t>Planning the use and conservation of resources is something Native Communities have practiced for thousands of years. </a:t>
            </a:r>
          </a:p>
          <a:p>
            <a:pPr marL="605956" lvl="1" indent="-165261">
              <a:buFontTx/>
              <a:buChar char="•"/>
              <a:defRPr/>
            </a:pPr>
            <a:r>
              <a:rPr lang="en-US" altLang="en-US" i="1" dirty="0" smtClean="0"/>
              <a:t>For example, some communities may have hunted in the late winter and early spring. They stopped hunting during the spring birthing season and switched to preparations for planting crops. Such careful planning and follow through enabled herds to repopulate, so that they would be a sustainable resource in the future. It also ensured there were crops to harvest in the late summer and early fall. </a:t>
            </a:r>
          </a:p>
          <a:p>
            <a:pPr marL="605956" lvl="1" indent="-165261">
              <a:buFontTx/>
              <a:buChar char="•"/>
              <a:defRPr/>
            </a:pPr>
            <a:r>
              <a:rPr lang="en-US" altLang="en-US" i="1" dirty="0" smtClean="0"/>
              <a:t>Cash flow budgeting is an extension of this concept of planning. Instead of natural resources, however, it is planning with financial resources and income. </a:t>
            </a:r>
          </a:p>
          <a:p>
            <a:pPr marL="605956" lvl="1" indent="-165261">
              <a:buFontTx/>
              <a:buChar char="•"/>
              <a:defRPr/>
            </a:pPr>
            <a:r>
              <a:rPr lang="en-US" altLang="en-US" i="1" dirty="0" smtClean="0"/>
              <a:t>Module 5 provides information and tools to help people make plans to get through the month – pay for all of their living expenses, bills, financial obligations, and other uses of income or financial resources, including saving and sharing with family and the community. </a:t>
            </a:r>
          </a:p>
          <a:p>
            <a:pPr marL="605956" lvl="1" indent="-165261">
              <a:buFontTx/>
              <a:buChar char="•"/>
              <a:defRPr/>
            </a:pPr>
            <a:r>
              <a:rPr lang="en-US" altLang="en-US" i="1" dirty="0" smtClean="0"/>
              <a:t>The toolkit uses a cash flow budget approach that looks at the timing of income and expenses from week to week. People sometimes experience shortfalls because of when income or financial resources are received and when their bills are due. These week-by-week shortfalls can be missed in a monthly static budget. </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43</a:t>
            </a:fld>
            <a:endParaRPr lang="en-US" altLang="en-US" dirty="0"/>
          </a:p>
        </p:txBody>
      </p:sp>
    </p:spTree>
    <p:extLst>
      <p:ext uri="{BB962C8B-B14F-4D97-AF65-F5344CB8AC3E}">
        <p14:creationId xmlns:p14="http://schemas.microsoft.com/office/powerpoint/2010/main" val="31438688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p>
          <a:p>
            <a:pPr defTabSz="895162" eaLnBrk="1" hangingPunct="1">
              <a:spcBef>
                <a:spcPct val="0"/>
              </a:spcBef>
            </a:pPr>
            <a:endParaRPr lang="en-US" altLang="en-US" b="1" u="sng" baseline="0" dirty="0" smtClean="0"/>
          </a:p>
          <a:p>
            <a:pPr defTabSz="895162" eaLnBrk="1" hangingPunct="1">
              <a:spcBef>
                <a:spcPct val="0"/>
              </a:spcBef>
            </a:pPr>
            <a:r>
              <a:rPr lang="en-US" altLang="en-US" b="1" u="none" baseline="0" dirty="0" smtClean="0"/>
              <a:t>Presentation</a:t>
            </a:r>
            <a:endParaRPr lang="en-US" altLang="en-US" b="1" u="none" dirty="0" smtClean="0"/>
          </a:p>
          <a:p>
            <a:endParaRPr lang="en-US" altLang="en-US" dirty="0">
              <a:solidFill>
                <a:srgbClr val="000000"/>
              </a:solidFill>
            </a:endParaRPr>
          </a:p>
          <a:p>
            <a:pPr marL="165261" indent="-165261">
              <a:buFont typeface="Arial"/>
              <a:buChar char="•"/>
            </a:pPr>
            <a:r>
              <a:rPr lang="en-US" altLang="en-US" dirty="0">
                <a:solidFill>
                  <a:srgbClr val="000000"/>
                </a:solidFill>
              </a:rPr>
              <a:t>Review highlights of the three tools in referenced </a:t>
            </a:r>
            <a:r>
              <a:rPr lang="en-US" altLang="en-US" i="1" dirty="0">
                <a:solidFill>
                  <a:srgbClr val="000000"/>
                </a:solidFill>
              </a:rPr>
              <a:t>Module 5 </a:t>
            </a:r>
            <a:r>
              <a:rPr lang="en-US" altLang="en-US" dirty="0">
                <a:solidFill>
                  <a:srgbClr val="000000"/>
                </a:solidFill>
              </a:rPr>
              <a:t>and transition to the Native Communities tool.</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44</a:t>
            </a:fld>
            <a:endParaRPr lang="en-US" altLang="en-US" dirty="0"/>
          </a:p>
        </p:txBody>
      </p:sp>
    </p:spTree>
    <p:extLst>
      <p:ext uri="{BB962C8B-B14F-4D97-AF65-F5344CB8AC3E}">
        <p14:creationId xmlns:p14="http://schemas.microsoft.com/office/powerpoint/2010/main" val="20115281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5: Getting through the Month</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of the YMYG toolkit: “Creating a cash flow budget” tool in Module 5, pages 99-101</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lvl="0"/>
            <a:r>
              <a:rPr lang="en-US" sz="1200" b="0" i="0" u="none" strike="noStrike" cap="none" dirty="0" smtClean="0">
                <a:solidFill>
                  <a:schemeClr val="dk1"/>
                </a:solidFill>
                <a:effectLst/>
                <a:latin typeface="Calibri"/>
                <a:ea typeface="Calibri"/>
                <a:cs typeface="Calibri"/>
                <a:sym typeface="Calibri"/>
              </a:rPr>
              <a:t>Review the components of a cash flow budget by explaining each step in the process and pointing out where that step is recorded on the tool:</a:t>
            </a:r>
          </a:p>
          <a:p>
            <a:r>
              <a:rPr lang="en-US" sz="1200" b="0" i="0" u="none" strike="noStrike" cap="none" dirty="0" smtClean="0">
                <a:solidFill>
                  <a:schemeClr val="dk1"/>
                </a:solidFill>
                <a:effectLst/>
                <a:latin typeface="Calibri"/>
                <a:ea typeface="Calibri"/>
                <a:cs typeface="Calibri"/>
                <a:sym typeface="Calibri"/>
              </a:rPr>
              <a:t> </a:t>
            </a:r>
          </a:p>
          <a:p>
            <a:pPr lvl="0">
              <a:buFont typeface="+mj-lt"/>
              <a:buAutoNum type="arabicPeriod"/>
            </a:pPr>
            <a:r>
              <a:rPr lang="en-US" sz="1200" b="0" i="0" u="none" strike="noStrike" cap="none" dirty="0" smtClean="0">
                <a:solidFill>
                  <a:schemeClr val="dk1"/>
                </a:solidFill>
                <a:effectLst/>
                <a:latin typeface="Calibri"/>
                <a:ea typeface="Calibri"/>
                <a:cs typeface="Calibri"/>
                <a:sym typeface="Calibri"/>
              </a:rPr>
              <a:t>Enter your starting balance for the month under Week 1. This is the total amount of money available to you from cash on-hand, prepaid cards, and checking and saving accounts. </a:t>
            </a:r>
          </a:p>
          <a:p>
            <a:pPr lvl="0">
              <a:buFont typeface="+mj-lt"/>
              <a:buAutoNum type="arabicPeriod"/>
            </a:pPr>
            <a:r>
              <a:rPr lang="en-US" sz="1200" b="0" i="0" u="none" strike="noStrike" cap="none" dirty="0" smtClean="0">
                <a:solidFill>
                  <a:schemeClr val="dk1"/>
                </a:solidFill>
                <a:effectLst/>
                <a:latin typeface="Calibri"/>
                <a:ea typeface="Calibri"/>
                <a:cs typeface="Calibri"/>
                <a:sym typeface="Calibri"/>
              </a:rPr>
              <a:t>Write down the amounts you receive during Week 1 from the categories listed. If you have income from other categories, add them together and write them under "Other." </a:t>
            </a:r>
          </a:p>
          <a:p>
            <a:pPr lvl="0">
              <a:buFont typeface="+mj-lt"/>
              <a:buAutoNum type="arabicPeriod"/>
            </a:pPr>
            <a:r>
              <a:rPr lang="en-US" sz="1200" b="0" i="0" u="none" strike="noStrike" cap="none" dirty="0" smtClean="0">
                <a:solidFill>
                  <a:schemeClr val="dk1"/>
                </a:solidFill>
                <a:effectLst/>
                <a:latin typeface="Calibri"/>
                <a:ea typeface="Calibri"/>
                <a:cs typeface="Calibri"/>
                <a:sym typeface="Calibri"/>
              </a:rPr>
              <a:t>Add up all your income for Week 1 and enter under "Total income." </a:t>
            </a:r>
          </a:p>
          <a:p>
            <a:pPr lvl="0">
              <a:buFont typeface="+mj-lt"/>
              <a:buAutoNum type="arabicPeriod"/>
            </a:pPr>
            <a:r>
              <a:rPr lang="en-US" sz="1200" b="0" i="0" u="none" strike="noStrike" cap="none" dirty="0" smtClean="0">
                <a:solidFill>
                  <a:schemeClr val="dk1"/>
                </a:solidFill>
                <a:effectLst/>
                <a:latin typeface="Calibri"/>
                <a:ea typeface="Calibri"/>
                <a:cs typeface="Calibri"/>
                <a:sym typeface="Calibri"/>
              </a:rPr>
              <a:t>Write down the amounts you spend during Week 1. If you have expenses from other categories, add them together and write them under "Other." </a:t>
            </a:r>
          </a:p>
          <a:p>
            <a:pPr lvl="0">
              <a:buFont typeface="+mj-lt"/>
              <a:buAutoNum type="arabicPeriod"/>
            </a:pPr>
            <a:r>
              <a:rPr lang="en-US" sz="1200" b="0" i="0" u="none" strike="noStrike" cap="none" dirty="0" smtClean="0">
                <a:solidFill>
                  <a:schemeClr val="dk1"/>
                </a:solidFill>
                <a:effectLst/>
                <a:latin typeface="Calibri"/>
                <a:ea typeface="Calibri"/>
                <a:cs typeface="Calibri"/>
                <a:sym typeface="Calibri"/>
              </a:rPr>
              <a:t>Subtract all the expenses for Week 1 from the "Total income" for Week 1. Write this amount in "Ending weekly balance." </a:t>
            </a:r>
          </a:p>
          <a:p>
            <a:pPr lvl="0">
              <a:buFont typeface="+mj-lt"/>
              <a:buAutoNum type="arabicPeriod"/>
            </a:pPr>
            <a:r>
              <a:rPr lang="en-US" sz="1200" b="0" i="0" u="none" strike="noStrike" cap="none" dirty="0" smtClean="0">
                <a:solidFill>
                  <a:schemeClr val="dk1"/>
                </a:solidFill>
                <a:effectLst/>
                <a:latin typeface="Calibri"/>
                <a:ea typeface="Calibri"/>
                <a:cs typeface="Calibri"/>
                <a:sym typeface="Calibri"/>
              </a:rPr>
              <a:t>Copy the amount from "Ending weekly balance" from Week 1 into the "Starting balance" for Week 2. Repeat steps 2 through 5 for the remaining weeks in the month. </a:t>
            </a:r>
          </a:p>
          <a:p>
            <a:r>
              <a:rPr lang="en-US" sz="1200" b="0" i="0" u="none" strike="noStrike" cap="none" dirty="0" smtClean="0">
                <a:solidFill>
                  <a:schemeClr val="dk1"/>
                </a:solidFill>
                <a:effectLst/>
                <a:latin typeface="Calibri"/>
                <a:ea typeface="Calibri"/>
                <a:cs typeface="Calibri"/>
                <a:sym typeface="Calibri"/>
              </a:rPr>
              <a:t> </a:t>
            </a:r>
          </a:p>
          <a:p>
            <a:r>
              <a:rPr lang="en-US" sz="1200" b="1" i="0" u="none" strike="noStrike" cap="none" dirty="0" smtClean="0">
                <a:solidFill>
                  <a:schemeClr val="dk1"/>
                </a:solidFill>
                <a:effectLst/>
                <a:latin typeface="Calibri"/>
                <a:ea typeface="Calibri"/>
                <a:cs typeface="Calibri"/>
                <a:sym typeface="Calibri"/>
              </a:rPr>
              <a:t>FACILITATION TIP: </a:t>
            </a:r>
            <a:r>
              <a:rPr lang="en-US" sz="1200" b="0" i="0" u="none" strike="noStrike" cap="none" dirty="0" smtClean="0">
                <a:solidFill>
                  <a:schemeClr val="dk1"/>
                </a:solidFill>
                <a:effectLst/>
                <a:latin typeface="Calibri"/>
                <a:ea typeface="Calibri"/>
                <a:cs typeface="Calibri"/>
                <a:sym typeface="Calibri"/>
              </a:rPr>
              <a:t>Consider going through these instructions with the actual tool pulled up on the screen, typing in sample information in each section and showing the automatic calculation feature.</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75825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endParaRPr lang="en-US" altLang="en-US" b="1" u="sng" dirty="0" smtClean="0"/>
          </a:p>
          <a:p>
            <a:pPr defTabSz="927296">
              <a:defRPr/>
            </a:pPr>
            <a:endParaRPr lang="en-US" b="1" dirty="0" smtClean="0">
              <a:solidFill>
                <a:srgbClr val="000000"/>
              </a:solidFill>
              <a:latin typeface="Calibri" charset="0"/>
              <a:ea typeface="MS PGothic" charset="0"/>
            </a:endParaRPr>
          </a:p>
          <a:p>
            <a:pPr defTabSz="927296">
              <a:defRPr/>
            </a:pPr>
            <a:r>
              <a:rPr lang="en-US" b="1" dirty="0" smtClean="0">
                <a:solidFill>
                  <a:srgbClr val="000000"/>
                </a:solidFill>
                <a:latin typeface="Calibri" charset="0"/>
                <a:ea typeface="MS PGothic" charset="0"/>
              </a:rPr>
              <a:t>Presentation</a:t>
            </a:r>
          </a:p>
          <a:p>
            <a:pPr defTabSz="927296">
              <a:defRPr/>
            </a:pPr>
            <a:endParaRPr lang="en-US" b="1" dirty="0" smtClean="0">
              <a:solidFill>
                <a:srgbClr val="000000"/>
              </a:solidFill>
              <a:latin typeface="Calibri" charset="0"/>
              <a:ea typeface="MS PGothic" charset="0"/>
            </a:endParaRPr>
          </a:p>
          <a:p>
            <a:pPr marL="165261" indent="-165261" defTabSz="927296">
              <a:buFont typeface="Arial"/>
              <a:buChar char="•"/>
              <a:defRPr/>
            </a:pPr>
            <a:r>
              <a:rPr lang="en-US" dirty="0" smtClean="0">
                <a:solidFill>
                  <a:srgbClr val="000000"/>
                </a:solidFill>
                <a:latin typeface="Calibri" charset="0"/>
                <a:ea typeface="MS PGothic" charset="0"/>
              </a:rPr>
              <a:t>Explain that using the </a:t>
            </a:r>
            <a:r>
              <a:rPr lang="en-US" dirty="0" smtClean="0"/>
              <a:t>cash flow budget can be difficult for people who have sporadic or seasonal income and periodic expenses. </a:t>
            </a:r>
          </a:p>
          <a:p>
            <a:pPr marL="165261" indent="-165261" defTabSz="927296">
              <a:buFont typeface="Arial"/>
              <a:buChar char="•"/>
              <a:defRPr/>
            </a:pPr>
            <a:r>
              <a:rPr lang="en-US" dirty="0" smtClean="0"/>
              <a:t>Explain that this annual planning tool (</a:t>
            </a:r>
            <a:r>
              <a:rPr lang="en-US" b="1" dirty="0" smtClean="0"/>
              <a:t>Guide for Native Communities, pages 46-49</a:t>
            </a:r>
            <a:r>
              <a:rPr lang="en-US" dirty="0" smtClean="0"/>
              <a:t>) can be used to help someone think through when their income may come in and when they may have irregular expenses. </a:t>
            </a:r>
          </a:p>
          <a:p>
            <a:pPr marL="165261" indent="-165261">
              <a:buFont typeface="Arial"/>
              <a:buChar char="•"/>
              <a:defRPr/>
            </a:pPr>
            <a:r>
              <a:rPr lang="en-US" dirty="0" smtClean="0"/>
              <a:t>Explain that they should start by asking individuals the questions about income and uses of income listed in the first part of the tool. </a:t>
            </a:r>
          </a:p>
          <a:p>
            <a:endParaRPr lang="en-US" baseline="0" dirty="0" smtClean="0"/>
          </a:p>
        </p:txBody>
      </p:sp>
      <p:sp>
        <p:nvSpPr>
          <p:cNvPr id="4" name="Slide Number Placeholder 3"/>
          <p:cNvSpPr>
            <a:spLocks noGrp="1"/>
          </p:cNvSpPr>
          <p:nvPr>
            <p:ph type="sldNum" sz="quarter" idx="10"/>
          </p:nvPr>
        </p:nvSpPr>
        <p:spPr/>
        <p:txBody>
          <a:bodyPr/>
          <a:lstStyle/>
          <a:p>
            <a:fld id="{4BAF53EF-993C-FF42-8B62-CEF57763A78D}" type="slidenum">
              <a:rPr lang="en-US" smtClean="0"/>
              <a:t>46</a:t>
            </a:fld>
            <a:endParaRPr lang="en-US" dirty="0"/>
          </a:p>
        </p:txBody>
      </p:sp>
    </p:spTree>
    <p:extLst>
      <p:ext uri="{BB962C8B-B14F-4D97-AF65-F5344CB8AC3E}">
        <p14:creationId xmlns:p14="http://schemas.microsoft.com/office/powerpoint/2010/main" val="30425013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endParaRPr lang="en-US" altLang="en-US" b="1" u="sng" dirty="0" smtClean="0"/>
          </a:p>
          <a:p>
            <a:pPr defTabSz="927296">
              <a:defRPr/>
            </a:pPr>
            <a:endParaRPr lang="en-US" b="1" dirty="0" smtClean="0">
              <a:solidFill>
                <a:srgbClr val="000000"/>
              </a:solidFill>
              <a:latin typeface="Calibri" charset="0"/>
              <a:ea typeface="MS PGothic" charset="0"/>
            </a:endParaRPr>
          </a:p>
          <a:p>
            <a:pPr defTabSz="927296">
              <a:defRPr/>
            </a:pPr>
            <a:r>
              <a:rPr lang="en-US" b="1" dirty="0" smtClean="0">
                <a:solidFill>
                  <a:srgbClr val="000000"/>
                </a:solidFill>
                <a:latin typeface="Calibri" charset="0"/>
                <a:ea typeface="MS PGothic" charset="0"/>
              </a:rPr>
              <a:t>Presentation</a:t>
            </a:r>
          </a:p>
          <a:p>
            <a:pPr defTabSz="927296">
              <a:defRPr/>
            </a:pPr>
            <a:endParaRPr lang="en-US" b="1" dirty="0" smtClean="0">
              <a:solidFill>
                <a:srgbClr val="000000"/>
              </a:solidFill>
              <a:latin typeface="Calibri" charset="0"/>
              <a:ea typeface="MS PGothic" charset="0"/>
            </a:endParaRPr>
          </a:p>
          <a:p>
            <a:pPr marL="165261" indent="-165261" defTabSz="927296">
              <a:buFont typeface="Arial"/>
              <a:buChar char="•"/>
              <a:defRPr/>
            </a:pPr>
            <a:r>
              <a:rPr lang="en-US" dirty="0" smtClean="0">
                <a:solidFill>
                  <a:srgbClr val="000000"/>
                </a:solidFill>
                <a:latin typeface="Calibri" charset="0"/>
                <a:ea typeface="MS PGothic" charset="0"/>
              </a:rPr>
              <a:t>Explain that using the </a:t>
            </a:r>
            <a:r>
              <a:rPr lang="en-US" dirty="0" smtClean="0"/>
              <a:t>cash flow budget can be difficult for people who have sporadic or seasonal income and periodic expenses. </a:t>
            </a:r>
          </a:p>
          <a:p>
            <a:pPr marL="165261" indent="-165261" defTabSz="927296">
              <a:buFont typeface="Arial"/>
              <a:buChar char="•"/>
              <a:defRPr/>
            </a:pPr>
            <a:r>
              <a:rPr lang="en-US" dirty="0" smtClean="0"/>
              <a:t>Explain that this annual planning tool (</a:t>
            </a:r>
            <a:r>
              <a:rPr lang="en-US" b="1" dirty="0" smtClean="0"/>
              <a:t>Guide for Native Communities, pages 46-49</a:t>
            </a:r>
            <a:r>
              <a:rPr lang="en-US" dirty="0" smtClean="0"/>
              <a:t>) can be used to help someone think through when their income may come in and when they may have irregular expenses. </a:t>
            </a:r>
          </a:p>
          <a:p>
            <a:pPr marL="165261" indent="-165261">
              <a:buFont typeface="Arial"/>
              <a:buChar char="•"/>
              <a:defRPr/>
            </a:pPr>
            <a:r>
              <a:rPr lang="en-US" dirty="0" smtClean="0"/>
              <a:t>Explain that they should start by asking individuals the questions about income and uses of income listed in the first part of the tool. </a:t>
            </a:r>
          </a:p>
          <a:p>
            <a:endParaRPr lang="en-US" baseline="0" dirty="0" smtClean="0"/>
          </a:p>
        </p:txBody>
      </p:sp>
      <p:sp>
        <p:nvSpPr>
          <p:cNvPr id="4" name="Slide Number Placeholder 3"/>
          <p:cNvSpPr>
            <a:spLocks noGrp="1"/>
          </p:cNvSpPr>
          <p:nvPr>
            <p:ph type="sldNum" sz="quarter" idx="10"/>
          </p:nvPr>
        </p:nvSpPr>
        <p:spPr/>
        <p:txBody>
          <a:bodyPr/>
          <a:lstStyle/>
          <a:p>
            <a:fld id="{4BAF53EF-993C-FF42-8B62-CEF57763A78D}" type="slidenum">
              <a:rPr lang="en-US" smtClean="0"/>
              <a:t>47</a:t>
            </a:fld>
            <a:endParaRPr lang="en-US" dirty="0"/>
          </a:p>
        </p:txBody>
      </p:sp>
    </p:spTree>
    <p:extLst>
      <p:ext uri="{BB962C8B-B14F-4D97-AF65-F5344CB8AC3E}">
        <p14:creationId xmlns:p14="http://schemas.microsoft.com/office/powerpoint/2010/main" val="7779588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00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7296" eaLnBrk="1" hangingPunct="1">
              <a:spcBef>
                <a:spcPct val="0"/>
              </a:spcBef>
              <a:defRPr/>
            </a:pPr>
            <a:r>
              <a:rPr lang="en-US" b="1" u="sng" dirty="0">
                <a:solidFill>
                  <a:srgbClr val="000000"/>
                </a:solidFill>
                <a:latin typeface="Calibri" charset="0"/>
                <a:ea typeface="MS PGothic" charset="0"/>
              </a:rPr>
              <a:t>ACTIVITY #12: </a:t>
            </a:r>
            <a:r>
              <a:rPr lang="en-US" b="1" i="1" u="sng" dirty="0">
                <a:solidFill>
                  <a:srgbClr val="000000"/>
                </a:solidFill>
                <a:latin typeface="Calibri" charset="0"/>
                <a:ea typeface="MS PGothic" charset="0"/>
              </a:rPr>
              <a:t>Getting through the Month </a:t>
            </a:r>
            <a:r>
              <a:rPr lang="en-US" b="1" u="sng" dirty="0">
                <a:solidFill>
                  <a:srgbClr val="000000"/>
                </a:solidFill>
                <a:latin typeface="Calibri" charset="0"/>
                <a:ea typeface="MS PGothic" charset="0"/>
              </a:rPr>
              <a:t>CONTINUED</a:t>
            </a:r>
            <a:endParaRPr lang="en-US" b="1" i="1" u="sng" dirty="0">
              <a:solidFill>
                <a:srgbClr val="000000"/>
              </a:solidFill>
              <a:latin typeface="Calibri" charset="0"/>
              <a:ea typeface="MS PGothic" charset="0"/>
            </a:endParaRPr>
          </a:p>
          <a:p>
            <a:pPr defTabSz="927296">
              <a:defRPr/>
            </a:pPr>
            <a:endParaRPr lang="en-US" b="1" dirty="0" smtClean="0">
              <a:solidFill>
                <a:srgbClr val="000000"/>
              </a:solidFill>
              <a:latin typeface="Calibri" charset="0"/>
              <a:ea typeface="MS PGothic" charset="0"/>
            </a:endParaRPr>
          </a:p>
          <a:p>
            <a:pPr defTabSz="927296">
              <a:defRPr/>
            </a:pPr>
            <a:r>
              <a:rPr lang="en-US" b="1" dirty="0" smtClean="0">
                <a:solidFill>
                  <a:srgbClr val="000000"/>
                </a:solidFill>
                <a:latin typeface="Calibri" charset="0"/>
                <a:ea typeface="MS PGothic" charset="0"/>
              </a:rPr>
              <a:t>Presentation and</a:t>
            </a:r>
            <a:r>
              <a:rPr lang="en-US" b="1" baseline="0" dirty="0" smtClean="0">
                <a:solidFill>
                  <a:srgbClr val="000000"/>
                </a:solidFill>
                <a:latin typeface="Calibri" charset="0"/>
                <a:ea typeface="MS PGothic" charset="0"/>
              </a:rPr>
              <a:t> Reflection Question</a:t>
            </a:r>
            <a:endParaRPr lang="en-US" b="1" dirty="0" smtClean="0">
              <a:solidFill>
                <a:srgbClr val="000000"/>
              </a:solidFill>
              <a:latin typeface="Calibri" charset="0"/>
              <a:ea typeface="MS PGothic" charset="0"/>
            </a:endParaRPr>
          </a:p>
          <a:p>
            <a:pPr defTabSz="927296">
              <a:defRPr/>
            </a:pPr>
            <a:endParaRPr lang="en-US" b="1" dirty="0" smtClean="0">
              <a:solidFill>
                <a:srgbClr val="000000"/>
              </a:solidFill>
              <a:latin typeface="Calibri" charset="0"/>
              <a:ea typeface="MS PGothic" charset="0"/>
            </a:endParaRPr>
          </a:p>
          <a:p>
            <a:pPr marL="165261" indent="-165261" defTabSz="927296">
              <a:buFont typeface="Arial"/>
              <a:buChar char="•"/>
              <a:defRPr/>
            </a:pPr>
            <a:r>
              <a:rPr lang="en-US" dirty="0" smtClean="0"/>
              <a:t>Explain that once these questions are answered, the information can be used to complete the annual planning calendar (</a:t>
            </a:r>
            <a:r>
              <a:rPr lang="en-US" b="1" dirty="0" smtClean="0"/>
              <a:t>Guide for Native Communities, pages 46-49</a:t>
            </a:r>
            <a:r>
              <a:rPr lang="en-US" dirty="0" smtClean="0"/>
              <a:t>).</a:t>
            </a:r>
          </a:p>
          <a:p>
            <a:pPr marL="165261" indent="-165261">
              <a:buFont typeface="Arial"/>
              <a:buChar char="•"/>
              <a:defRPr/>
            </a:pPr>
            <a:r>
              <a:rPr lang="en-US" dirty="0" smtClean="0"/>
              <a:t>Encourage individuals to put this calendar in a place they can see it. This visual reminder may help them remember when sporadic expenses are coming due and when they can anticipate additional income. </a:t>
            </a:r>
          </a:p>
          <a:p>
            <a:pPr marL="165261" indent="-165261">
              <a:buFont typeface="Arial"/>
              <a:buChar char="•"/>
              <a:defRPr/>
            </a:pPr>
            <a:endParaRPr lang="en-US" dirty="0" smtClean="0"/>
          </a:p>
          <a:p>
            <a:pPr>
              <a:defRPr/>
            </a:pPr>
            <a:r>
              <a:rPr lang="en-US" b="1" dirty="0" smtClean="0"/>
              <a:t>Optional—Individual Activity</a:t>
            </a:r>
            <a:br>
              <a:rPr lang="en-US" b="1" dirty="0" smtClean="0"/>
            </a:br>
            <a:endParaRPr lang="en-US" b="1" dirty="0" smtClean="0"/>
          </a:p>
          <a:p>
            <a:pPr marL="165261" indent="-165261">
              <a:buFont typeface="Arial"/>
              <a:buChar char="•"/>
              <a:defRPr/>
            </a:pPr>
            <a:r>
              <a:rPr lang="en-US" dirty="0" smtClean="0"/>
              <a:t>Have participants complete this tool for themselves—nearly everyone has irregular expenses and many</a:t>
            </a:r>
            <a:r>
              <a:rPr lang="en-US" baseline="0" dirty="0" smtClean="0"/>
              <a:t> people have irregular, seasonal, or even one-time (annual) income.</a:t>
            </a:r>
          </a:p>
          <a:p>
            <a:pPr marL="165261" indent="-165261">
              <a:buFont typeface="Arial"/>
              <a:buChar char="•"/>
              <a:defRPr/>
            </a:pPr>
            <a:r>
              <a:rPr lang="en-US" baseline="0" dirty="0" smtClean="0"/>
              <a:t>Have people share their experiences completing the tool.</a:t>
            </a:r>
            <a:endParaRPr lang="en-US" dirty="0" smtClean="0"/>
          </a:p>
          <a:p>
            <a:pPr defTabSz="927296">
              <a:buFontTx/>
              <a:buChar char="•"/>
              <a:defRPr/>
            </a:pPr>
            <a:endParaRPr lang="en-US" dirty="0" smtClean="0">
              <a:solidFill>
                <a:srgbClr val="000000"/>
              </a:solidFill>
              <a:latin typeface="Calibri" charset="0"/>
              <a:ea typeface="MS PGothic" charset="0"/>
            </a:endParaRPr>
          </a:p>
          <a:p>
            <a:pPr marL="165261" indent="-165261" defTabSz="927296">
              <a:buFont typeface="Arial"/>
              <a:buChar char="•"/>
              <a:defRPr/>
            </a:pPr>
            <a:r>
              <a:rPr lang="en-US" b="0" dirty="0" smtClean="0">
                <a:solidFill>
                  <a:srgbClr val="000000"/>
                </a:solidFill>
                <a:latin typeface="Calibri" charset="0"/>
                <a:ea typeface="MS PGothic" charset="0"/>
              </a:rPr>
              <a:t>Explain the following in summary:</a:t>
            </a:r>
          </a:p>
          <a:p>
            <a:pPr marL="605956" lvl="1" indent="-165261" defTabSz="927296">
              <a:buFont typeface="Arial"/>
              <a:buChar char="•"/>
              <a:defRPr/>
            </a:pPr>
            <a:r>
              <a:rPr lang="en-US" dirty="0" smtClean="0">
                <a:solidFill>
                  <a:srgbClr val="000000"/>
                </a:solidFill>
                <a:latin typeface="Calibri" charset="0"/>
                <a:ea typeface="MS PGothic" charset="0"/>
              </a:rPr>
              <a:t>A cash flow budget is a projection of how you will get and use your cash and other financial resources. </a:t>
            </a:r>
          </a:p>
          <a:p>
            <a:pPr marL="605956" lvl="1" indent="-165261" defTabSz="927296">
              <a:buFont typeface="Arial"/>
              <a:buChar char="•"/>
              <a:defRPr/>
            </a:pPr>
            <a:r>
              <a:rPr lang="en-US" dirty="0" smtClean="0">
                <a:solidFill>
                  <a:srgbClr val="000000"/>
                </a:solidFill>
                <a:latin typeface="Calibri" charset="0"/>
                <a:ea typeface="MS PGothic" charset="0"/>
              </a:rPr>
              <a:t>A cash flow budget is different from a regular budget, because it includes not only the amount for each budget item, but also the timing of your income and expenses. </a:t>
            </a:r>
          </a:p>
          <a:p>
            <a:pPr marL="605956" lvl="1" indent="-165261" defTabSz="927296">
              <a:buFont typeface="Arial"/>
              <a:buChar char="•"/>
              <a:defRPr/>
            </a:pPr>
            <a:r>
              <a:rPr lang="en-US" dirty="0" smtClean="0">
                <a:solidFill>
                  <a:srgbClr val="000000"/>
                </a:solidFill>
                <a:latin typeface="Calibri" charset="0"/>
                <a:ea typeface="MS PGothic" charset="0"/>
              </a:rPr>
              <a:t>This is important because people often find themselves flush with cash one week—and splurge on something fun—but come up short the next week for a necessity. </a:t>
            </a:r>
          </a:p>
          <a:p>
            <a:pPr marL="605956" lvl="1" indent="-165261" defTabSz="927296">
              <a:buFont typeface="Arial"/>
              <a:buChar char="•"/>
              <a:defRPr/>
            </a:pPr>
            <a:r>
              <a:rPr lang="en-US" dirty="0" smtClean="0">
                <a:solidFill>
                  <a:srgbClr val="000000"/>
                </a:solidFill>
                <a:latin typeface="Calibri" charset="0"/>
                <a:ea typeface="MS PGothic" charset="0"/>
              </a:rPr>
              <a:t>Timing matters. A cash flow budget will help an individual identify where she is falling short within the month. It can help her ensure she has the financial resources on hand to cover the most important expenses—so she doesn’t fall short covering the rent, for example. A cash flow budget can better help an individual target areas where they could consider cutting back.</a:t>
            </a:r>
          </a:p>
          <a:p>
            <a:pPr marL="605956" lvl="1" indent="-165261" defTabSz="927296">
              <a:buFont typeface="Arial"/>
              <a:buChar char="•"/>
              <a:defRPr/>
            </a:pPr>
            <a:r>
              <a:rPr lang="en-US" dirty="0" smtClean="0">
                <a:solidFill>
                  <a:srgbClr val="000000"/>
                </a:solidFill>
                <a:latin typeface="Calibri" charset="0"/>
                <a:ea typeface="MS PGothic" charset="0"/>
              </a:rPr>
              <a:t>For people that have periodic or irregular income or spending, the annual planning tool may help them get the most out of a cash flow budget. </a:t>
            </a:r>
          </a:p>
          <a:p>
            <a:pPr marL="605956" lvl="1" indent="-165261" defTabSz="927296">
              <a:buFont typeface="Arial"/>
              <a:buChar char="•"/>
              <a:defRPr/>
            </a:pPr>
            <a:r>
              <a:rPr lang="en-US" dirty="0" smtClean="0">
                <a:solidFill>
                  <a:srgbClr val="000000"/>
                </a:solidFill>
                <a:latin typeface="Calibri" charset="0"/>
                <a:ea typeface="MS PGothic" charset="0"/>
              </a:rPr>
              <a:t>Remember, sometimes there is not enough money to cover the month. In this case it is important to develop a short-term plan to prioritize bills and pay those that protect income, shelter, assets, and continue obligations. This can help responding in the moment to a high pressure debt collector collecting on a lower priority debt. But when making these decisions, people should be fully aware of the consequences and know money not paid today will become a debt in the future.</a:t>
            </a:r>
          </a:p>
          <a:p>
            <a:pPr marL="605956" lvl="1" indent="-165261" defTabSz="927296">
              <a:buFont typeface="Arial"/>
              <a:buChar char="•"/>
              <a:defRPr/>
            </a:pPr>
            <a:endParaRPr lang="en-US" b="1" i="1" dirty="0" smtClean="0">
              <a:solidFill>
                <a:srgbClr val="000000"/>
              </a:solidFill>
              <a:latin typeface="Calibri" charset="0"/>
              <a:ea typeface="MS PGothic" charset="0"/>
            </a:endParaRPr>
          </a:p>
          <a:p>
            <a:pPr marL="165261" indent="-165261" defTabSz="927296">
              <a:buFont typeface="Arial"/>
              <a:buChar char="•"/>
              <a:defRPr/>
            </a:pPr>
            <a:r>
              <a:rPr lang="en-US" b="1" i="1" dirty="0" smtClean="0">
                <a:solidFill>
                  <a:srgbClr val="000000"/>
                </a:solidFill>
                <a:latin typeface="Calibri" charset="0"/>
                <a:ea typeface="MS PGothic" charset="0"/>
              </a:rPr>
              <a:t>ASK:  How could</a:t>
            </a:r>
            <a:r>
              <a:rPr lang="en-US" b="1" i="1" baseline="0" dirty="0" smtClean="0">
                <a:solidFill>
                  <a:srgbClr val="000000"/>
                </a:solidFill>
                <a:latin typeface="Calibri" charset="0"/>
                <a:ea typeface="MS PGothic" charset="0"/>
              </a:rPr>
              <a:t> you see using these tools?</a:t>
            </a:r>
            <a:endParaRPr lang="en-US" b="1" i="1" dirty="0" smtClean="0">
              <a:solidFill>
                <a:srgbClr val="000000"/>
              </a:solidFill>
              <a:latin typeface="Calibri" charset="0"/>
              <a:ea typeface="MS PGothic" charset="0"/>
            </a:endParaRPr>
          </a:p>
          <a:p>
            <a:pPr defTabSz="927296">
              <a:buFontTx/>
              <a:buChar char="•"/>
              <a:defRPr/>
            </a:pPr>
            <a:endParaRPr lang="en-US" dirty="0" smtClean="0">
              <a:solidFill>
                <a:srgbClr val="000000"/>
              </a:solidFill>
              <a:latin typeface="Calibri" charset="0"/>
              <a:ea typeface="MS PGothic" charset="0"/>
            </a:endParaRPr>
          </a:p>
          <a:p>
            <a:pPr defTabSz="927296">
              <a:buFontTx/>
              <a:buChar char="•"/>
              <a:defRPr/>
            </a:pPr>
            <a:endParaRPr lang="en-US" dirty="0" smtClean="0">
              <a:solidFill>
                <a:srgbClr val="000000"/>
              </a:solidFill>
              <a:latin typeface="Calibri" charset="0"/>
              <a:ea typeface="MS PGothic" charset="0"/>
            </a:endParaRPr>
          </a:p>
          <a:p>
            <a:pPr defTabSz="927296">
              <a:buFontTx/>
              <a:buChar char="•"/>
              <a:defRPr/>
            </a:pPr>
            <a:endParaRPr lang="en-US" dirty="0">
              <a:solidFill>
                <a:srgbClr val="000000"/>
              </a:solidFill>
              <a:latin typeface="Calibri" charset="0"/>
              <a:ea typeface="MS PGothic" charset="0"/>
            </a:endParaRPr>
          </a:p>
          <a:p>
            <a:pPr defTabSz="927296">
              <a:buFontTx/>
              <a:buChar char="•"/>
              <a:defRPr/>
            </a:pPr>
            <a:endParaRPr lang="en-US" dirty="0">
              <a:solidFill>
                <a:srgbClr val="000000"/>
              </a:solidFill>
              <a:latin typeface="Calibri" charset="0"/>
              <a:ea typeface="MS PGothic" charset="0"/>
            </a:endParaRPr>
          </a:p>
        </p:txBody>
      </p:sp>
      <p:sp>
        <p:nvSpPr>
          <p:cNvPr id="273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16130" indent="-275434">
              <a:defRPr sz="2300">
                <a:solidFill>
                  <a:schemeClr val="tx1"/>
                </a:solidFill>
                <a:latin typeface="Georgia" charset="0"/>
                <a:ea typeface="MS PGothic" charset="0"/>
                <a:cs typeface="MS PGothic" charset="0"/>
              </a:defRPr>
            </a:lvl2pPr>
            <a:lvl3pPr marL="1101738" indent="-220348">
              <a:defRPr sz="2300">
                <a:solidFill>
                  <a:schemeClr val="tx1"/>
                </a:solidFill>
                <a:latin typeface="Georgia" charset="0"/>
                <a:ea typeface="MS PGothic" charset="0"/>
                <a:cs typeface="MS PGothic" charset="0"/>
              </a:defRPr>
            </a:lvl3pPr>
            <a:lvl4pPr marL="1542433" indent="-220348">
              <a:defRPr sz="2300">
                <a:solidFill>
                  <a:schemeClr val="tx1"/>
                </a:solidFill>
                <a:latin typeface="Georgia" charset="0"/>
                <a:ea typeface="MS PGothic" charset="0"/>
                <a:cs typeface="MS PGothic" charset="0"/>
              </a:defRPr>
            </a:lvl4pPr>
            <a:lvl5pPr marL="1983128" indent="-220348">
              <a:defRPr sz="2300">
                <a:solidFill>
                  <a:schemeClr val="tx1"/>
                </a:solidFill>
                <a:latin typeface="Georgia"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Georgia"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Georgia"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Georgia"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50EBF61B-0A88-5D4C-B9D2-C02F17D6CDE8}" type="slidenum">
              <a:rPr lang="en-US" sz="1200">
                <a:latin typeface="Calibri" charset="0"/>
              </a:rPr>
              <a:pPr/>
              <a:t>48</a:t>
            </a:fld>
            <a:endParaRPr lang="en-US" sz="1200" dirty="0">
              <a:latin typeface="Calibri" charset="0"/>
            </a:endParaRPr>
          </a:p>
        </p:txBody>
      </p:sp>
    </p:spTree>
    <p:extLst>
      <p:ext uri="{BB962C8B-B14F-4D97-AF65-F5344CB8AC3E}">
        <p14:creationId xmlns:p14="http://schemas.microsoft.com/office/powerpoint/2010/main" val="42030707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6: Dealing with Debt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Facilitated Discussion </a:t>
            </a:r>
          </a:p>
          <a:p>
            <a:r>
              <a:rPr lang="en-US" sz="1200" b="0" i="0" u="none" strike="noStrike" cap="none" dirty="0" smtClean="0">
                <a:solidFill>
                  <a:schemeClr val="dk1"/>
                </a:solidFill>
                <a:effectLst/>
                <a:latin typeface="Calibri"/>
                <a:ea typeface="Calibri"/>
                <a:cs typeface="Calibri"/>
                <a:sym typeface="Calibri"/>
              </a:rPr>
              <a:t>Corresponding section of the toolkit: Module 6, page 111</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 </a:t>
            </a:r>
            <a:r>
              <a:rPr lang="en-US" sz="1200" b="0" i="0" u="none" strike="noStrike" cap="none" dirty="0" smtClean="0">
                <a:solidFill>
                  <a:schemeClr val="dk1"/>
                </a:solidFill>
                <a:effectLst/>
                <a:latin typeface="Calibri"/>
                <a:ea typeface="Calibri"/>
                <a:cs typeface="Calibri"/>
                <a:sym typeface="Calibri"/>
              </a:rPr>
              <a:t>What is a debt?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After participants offer some ideas, share definition: </a:t>
            </a:r>
            <a:r>
              <a:rPr lang="en-US" sz="1200" b="1" i="0" u="none" strike="noStrike" cap="none" dirty="0" smtClean="0">
                <a:solidFill>
                  <a:schemeClr val="dk1"/>
                </a:solidFill>
                <a:effectLst/>
                <a:latin typeface="Calibri"/>
                <a:ea typeface="Calibri"/>
                <a:cs typeface="Calibri"/>
                <a:sym typeface="Calibri"/>
              </a:rPr>
              <a:t>Money you owe to another person or business. Debt is a liability. Debt may obligate future income.</a:t>
            </a: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 </a:t>
            </a:r>
            <a:r>
              <a:rPr lang="en-US" sz="1200" b="0" i="0" u="none" strike="noStrike" cap="none" dirty="0" smtClean="0">
                <a:solidFill>
                  <a:schemeClr val="dk1"/>
                </a:solidFill>
                <a:effectLst/>
                <a:latin typeface="Calibri"/>
                <a:ea typeface="Calibri"/>
                <a:cs typeface="Calibri"/>
                <a:sym typeface="Calibri"/>
              </a:rPr>
              <a:t>How is debt different from credit?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After participants offer some ideas, share definition: Credit is the ability to borrow money and repay it later. Debt is the money that you have to repay when you’ve used credit.</a:t>
            </a:r>
          </a:p>
          <a:p>
            <a:pPr>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 </a:t>
            </a:r>
            <a:r>
              <a:rPr lang="en-US" sz="1200" b="0" i="0" u="none" strike="noStrike" cap="none" dirty="0" smtClean="0">
                <a:solidFill>
                  <a:schemeClr val="dk1"/>
                </a:solidFill>
                <a:effectLst/>
                <a:latin typeface="Calibri"/>
                <a:ea typeface="Calibri"/>
                <a:cs typeface="Calibri"/>
                <a:sym typeface="Calibri"/>
              </a:rPr>
              <a:t>How is </a:t>
            </a:r>
            <a:r>
              <a:rPr lang="en-US" sz="1200" b="0" i="0" u="sng" strike="noStrike" cap="none" dirty="0" smtClean="0">
                <a:solidFill>
                  <a:schemeClr val="dk1"/>
                </a:solidFill>
                <a:effectLst/>
                <a:latin typeface="Calibri"/>
                <a:ea typeface="Calibri"/>
                <a:cs typeface="Calibri"/>
                <a:sym typeface="Calibri"/>
              </a:rPr>
              <a:t>secured</a:t>
            </a:r>
            <a:r>
              <a:rPr lang="en-US" sz="1200" b="0" i="0" u="none" strike="noStrike" cap="none" dirty="0" smtClean="0">
                <a:solidFill>
                  <a:schemeClr val="dk1"/>
                </a:solidFill>
                <a:effectLst/>
                <a:latin typeface="Calibri"/>
                <a:ea typeface="Calibri"/>
                <a:cs typeface="Calibri"/>
                <a:sym typeface="Calibri"/>
              </a:rPr>
              <a:t> debt different from </a:t>
            </a:r>
            <a:r>
              <a:rPr lang="en-US" sz="1200" b="0" i="0" u="sng" strike="noStrike" cap="none" dirty="0" smtClean="0">
                <a:solidFill>
                  <a:schemeClr val="dk1"/>
                </a:solidFill>
                <a:effectLst/>
                <a:latin typeface="Calibri"/>
                <a:ea typeface="Calibri"/>
                <a:cs typeface="Calibri"/>
                <a:sym typeface="Calibri"/>
              </a:rPr>
              <a:t>unsecured</a:t>
            </a:r>
            <a:r>
              <a:rPr lang="en-US" sz="1200" b="0" i="0" u="none" strike="noStrike" cap="none" dirty="0" smtClean="0">
                <a:solidFill>
                  <a:schemeClr val="dk1"/>
                </a:solidFill>
                <a:effectLst/>
                <a:latin typeface="Calibri"/>
                <a:ea typeface="Calibri"/>
                <a:cs typeface="Calibri"/>
                <a:sym typeface="Calibri"/>
              </a:rPr>
              <a:t> debt?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After participants offer some ideas, share definitions: </a:t>
            </a:r>
            <a:r>
              <a:rPr lang="en-US" sz="1200" b="1" i="0" u="none" strike="noStrike" cap="none" dirty="0" smtClean="0">
                <a:solidFill>
                  <a:schemeClr val="dk1"/>
                </a:solidFill>
                <a:effectLst/>
                <a:latin typeface="Calibri"/>
                <a:ea typeface="Calibri"/>
                <a:cs typeface="Calibri"/>
                <a:sym typeface="Calibri"/>
              </a:rPr>
              <a:t>Secured debt</a:t>
            </a:r>
            <a:r>
              <a:rPr lang="en-US" sz="1200" b="0" i="0" u="none" strike="noStrike" cap="none" dirty="0" smtClean="0">
                <a:solidFill>
                  <a:schemeClr val="dk1"/>
                </a:solidFill>
                <a:effectLst/>
                <a:latin typeface="Calibri"/>
                <a:ea typeface="Calibri"/>
                <a:cs typeface="Calibri"/>
                <a:sym typeface="Calibri"/>
              </a:rPr>
              <a:t> is debt that has an asset attached to it. When debt is secured, a lender can take that asset if you get too behind on payments.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participants for examples of secured debt.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After participants offer some ideas, share examples: </a:t>
            </a:r>
          </a:p>
          <a:p>
            <a:pPr lvl="2">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 home mortgage loan</a:t>
            </a:r>
            <a:r>
              <a:rPr lang="en-US" sz="1200" b="0" i="0" u="none" strike="noStrike" cap="none" dirty="0" smtClean="0">
                <a:solidFill>
                  <a:schemeClr val="dk1"/>
                </a:solidFill>
                <a:effectLst/>
                <a:latin typeface="Calibri"/>
                <a:ea typeface="Calibri"/>
                <a:cs typeface="Calibri"/>
                <a:sym typeface="Calibri"/>
              </a:rPr>
              <a:t> is secured with the home you are buying. If you don’t pay your loan, the lender can foreclose on your home, sell it, and use the money from the sale to cover some or all of your loan. In some states, the lender can ask you to pay the balance if the sale doesn’t pay off the loan.</a:t>
            </a:r>
          </a:p>
          <a:p>
            <a:pPr lvl="2">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An auto loan</a:t>
            </a:r>
            <a:r>
              <a:rPr lang="en-US" sz="1200" b="0" i="0" u="none" strike="noStrike" cap="none" dirty="0" smtClean="0">
                <a:solidFill>
                  <a:schemeClr val="dk1"/>
                </a:solidFill>
                <a:effectLst/>
                <a:latin typeface="Calibri"/>
                <a:ea typeface="Calibri"/>
                <a:cs typeface="Calibri"/>
                <a:sym typeface="Calibri"/>
              </a:rPr>
              <a:t> is secured with your car. If you don’t pay your loan, the lender can repossess (repo) your car and sell it to cover some or all of the loan. In some states, they can also ask you to pay the balance if the sale doesn’t pay off the loan.</a:t>
            </a:r>
          </a:p>
          <a:p>
            <a:pPr lvl="2">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 pawn loan</a:t>
            </a:r>
            <a:r>
              <a:rPr lang="en-US" sz="1200" b="0" i="0" u="none" strike="noStrike" cap="none" dirty="0" smtClean="0">
                <a:solidFill>
                  <a:schemeClr val="dk1"/>
                </a:solidFill>
                <a:effectLst/>
                <a:latin typeface="Calibri"/>
                <a:ea typeface="Calibri"/>
                <a:cs typeface="Calibri"/>
                <a:sym typeface="Calibri"/>
              </a:rPr>
              <a:t> is secured with the item you have pawned. The lender physically holds the item during the loan. If you don’t make the payment when it’s due, the pawned item is eventually sold.</a:t>
            </a:r>
          </a:p>
          <a:p>
            <a:pPr lvl="2">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An item purchased under a rent-to-own agreement</a:t>
            </a:r>
            <a:r>
              <a:rPr lang="en-US" sz="1200" b="0" i="0" u="none" strike="noStrike" cap="none" dirty="0" smtClean="0">
                <a:solidFill>
                  <a:schemeClr val="dk1"/>
                </a:solidFill>
                <a:effectLst/>
                <a:latin typeface="Calibri"/>
                <a:ea typeface="Calibri"/>
                <a:cs typeface="Calibri"/>
                <a:sym typeface="Calibri"/>
              </a:rPr>
              <a:t>, like a couch or television, must be returned or it will be picked up by the store if you don’t make the payment.</a:t>
            </a:r>
          </a:p>
          <a:p>
            <a:pPr lvl="2">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Debt from a secured credit card</a:t>
            </a:r>
            <a:r>
              <a:rPr lang="en-US" sz="1200" b="0" i="0" u="none" strike="noStrike" cap="none" dirty="0" smtClean="0">
                <a:solidFill>
                  <a:schemeClr val="dk1"/>
                </a:solidFill>
                <a:effectLst/>
                <a:latin typeface="Calibri"/>
                <a:ea typeface="Calibri"/>
                <a:cs typeface="Calibri"/>
                <a:sym typeface="Calibri"/>
              </a:rPr>
              <a:t> is secured by funds you deposit at a bank or credit union when you open the card. Your credit limit will generally equal your deposit. For example, if you deposit $300, your credit limit will be $300. If you don’t pay back the credit card, the bank can pay itself from your deposit. You can use a secured credit card to build up your credit history. This can help you qualify for an unsecured credit card in the future.</a:t>
            </a:r>
          </a:p>
          <a:p>
            <a:pPr lvl="2">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Unsecured debt</a:t>
            </a:r>
            <a:r>
              <a:rPr lang="en-US" sz="1200" b="0" i="0" u="none" strike="noStrike" cap="none" dirty="0" smtClean="0">
                <a:solidFill>
                  <a:schemeClr val="dk1"/>
                </a:solidFill>
                <a:effectLst/>
                <a:latin typeface="Calibri"/>
                <a:ea typeface="Calibri"/>
                <a:cs typeface="Calibri"/>
                <a:sym typeface="Calibri"/>
              </a:rPr>
              <a:t> does not have an asset attached to it.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participants for examples of unsecured debt.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After participants offer some ideas, share examples: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Credit card debt (most credit cards are unsecured)</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Department store charge card debt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Medical debt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Student loan debt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these loans are not paid as agreed, they often go to collections.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7800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b="1" u="sng" dirty="0" smtClean="0">
                <a:solidFill>
                  <a:srgbClr val="000000"/>
                </a:solidFill>
              </a:rPr>
              <a:t>ACTIVITY #1: </a:t>
            </a:r>
            <a:r>
              <a:rPr lang="en-US" altLang="en-US" b="1" i="1" u="sng" dirty="0" smtClean="0">
                <a:solidFill>
                  <a:srgbClr val="000000"/>
                </a:solidFill>
              </a:rPr>
              <a:t>Overview of the Training and Introductions </a:t>
            </a:r>
            <a:r>
              <a:rPr lang="en-US" altLang="en-US" b="1" u="sng" dirty="0" smtClean="0">
                <a:solidFill>
                  <a:srgbClr val="000000"/>
                </a:solidFill>
              </a:rPr>
              <a:t>CONTINUED</a:t>
            </a:r>
          </a:p>
          <a:p>
            <a:pPr eaLnBrk="1" hangingPunct="1">
              <a:spcBef>
                <a:spcPct val="0"/>
              </a:spcBef>
              <a:defRPr/>
            </a:pPr>
            <a:endParaRPr lang="en-US" altLang="en-US" b="1" u="sng" dirty="0" smtClean="0">
              <a:solidFill>
                <a:srgbClr val="000000"/>
              </a:solidFill>
            </a:endParaRPr>
          </a:p>
          <a:p>
            <a:pPr eaLnBrk="1" hangingPunct="1">
              <a:spcBef>
                <a:spcPct val="0"/>
              </a:spcBef>
              <a:defRPr/>
            </a:pPr>
            <a:r>
              <a:rPr lang="en-US" altLang="en-US" b="1" dirty="0" smtClean="0">
                <a:solidFill>
                  <a:srgbClr val="000000"/>
                </a:solidFill>
              </a:rPr>
              <a:t>Icebreaker</a:t>
            </a:r>
          </a:p>
          <a:p>
            <a:pPr eaLnBrk="1" hangingPunct="1">
              <a:spcBef>
                <a:spcPct val="0"/>
              </a:spcBef>
              <a:defRPr/>
            </a:pPr>
            <a:endParaRPr lang="en-US" altLang="en-US" dirty="0" smtClean="0">
              <a:solidFill>
                <a:srgbClr val="000000"/>
              </a:solidFill>
            </a:endParaRP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Invite</a:t>
            </a:r>
            <a:r>
              <a:rPr lang="en-US" altLang="en-US" baseline="0" dirty="0" smtClean="0">
                <a:solidFill>
                  <a:srgbClr val="000000"/>
                </a:solidFill>
              </a:rPr>
              <a:t> participants to introduce themselves to the full group by sharing their name, organization or affiliation, and interest in financial empowerment.</a:t>
            </a:r>
            <a:endParaRPr lang="en-US" altLang="en-US"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a:defRPr/>
            </a:pPr>
            <a:fld id="{69E1185D-CF6F-3941-8BA8-59F80EA14A37}" type="slidenum">
              <a:rPr lang="en-US" smtClean="0"/>
              <a:pPr>
                <a:defRPr/>
              </a:pPr>
              <a:t>5</a:t>
            </a:fld>
            <a:endParaRPr lang="en-US" dirty="0"/>
          </a:p>
        </p:txBody>
      </p:sp>
    </p:spTree>
    <p:extLst>
      <p:ext uri="{BB962C8B-B14F-4D97-AF65-F5344CB8AC3E}">
        <p14:creationId xmlns:p14="http://schemas.microsoft.com/office/powerpoint/2010/main" val="9827726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p>
          <a:p>
            <a:pPr defTabSz="895162" eaLnBrk="1" hangingPunct="1">
              <a:spcBef>
                <a:spcPct val="0"/>
              </a:spcBef>
            </a:pPr>
            <a:endParaRPr lang="en-US" altLang="en-US" b="1" u="sng" baseline="0" dirty="0" smtClean="0"/>
          </a:p>
          <a:p>
            <a:pPr defTabSz="895162" eaLnBrk="1" hangingPunct="1">
              <a:spcBef>
                <a:spcPct val="0"/>
              </a:spcBef>
            </a:pPr>
            <a:r>
              <a:rPr lang="en-US" altLang="en-US" b="1" u="none" baseline="0" dirty="0" smtClean="0"/>
              <a:t>Presentation</a:t>
            </a:r>
            <a:endParaRPr lang="en-US" altLang="en-US" b="1" u="none" dirty="0" smtClean="0"/>
          </a:p>
          <a:p>
            <a:pPr eaLnBrk="1" hangingPunct="1">
              <a:spcBef>
                <a:spcPct val="0"/>
              </a:spcBef>
              <a:defRPr/>
            </a:pPr>
            <a:endParaRPr lang="en-US" dirty="0" smtClean="0">
              <a:solidFill>
                <a:srgbClr val="000000"/>
              </a:solidFill>
              <a:latin typeface="Calibri" charset="0"/>
              <a:ea typeface="MS PGothic" charset="0"/>
            </a:endParaRPr>
          </a:p>
          <a:p>
            <a:pPr marL="165261" indent="-165261" eaLnBrk="1" hangingPunct="1">
              <a:spcBef>
                <a:spcPct val="0"/>
              </a:spcBef>
              <a:buFont typeface="Arial"/>
              <a:buChar char="•"/>
              <a:defRPr/>
            </a:pPr>
            <a:r>
              <a:rPr lang="en-US" dirty="0" smtClean="0">
                <a:solidFill>
                  <a:srgbClr val="000000"/>
                </a:solidFill>
                <a:latin typeface="Calibri" charset="0"/>
                <a:ea typeface="MS PGothic" charset="0"/>
              </a:rPr>
              <a:t>Explain the purpose of this module:</a:t>
            </a:r>
          </a:p>
          <a:p>
            <a:pPr marL="605956" lvl="1" indent="-165261" eaLnBrk="1" hangingPunct="1">
              <a:spcBef>
                <a:spcPct val="0"/>
              </a:spcBef>
              <a:buFont typeface="Arial"/>
              <a:buChar char="•"/>
              <a:defRPr/>
            </a:pPr>
            <a:r>
              <a:rPr lang="en-US" i="1" dirty="0" smtClean="0"/>
              <a:t>Debt obligates future resources to cover decisions made today. Understanding debt, how to manage it, and how to reduce and get rid of it, are important components of financial empowerment. </a:t>
            </a:r>
          </a:p>
          <a:p>
            <a:pPr eaLnBrk="1" hangingPunct="1">
              <a:spcBef>
                <a:spcPct val="0"/>
              </a:spcBef>
              <a:buFont typeface="Arial"/>
              <a:buNone/>
              <a:defRPr/>
            </a:pPr>
            <a:endParaRPr lang="en-US" i="1" dirty="0" smtClean="0"/>
          </a:p>
          <a:p>
            <a:pPr marL="165261" indent="-165261" eaLnBrk="1" hangingPunct="1">
              <a:spcBef>
                <a:spcPct val="0"/>
              </a:spcBef>
              <a:buFont typeface="Arial"/>
              <a:buChar char="•"/>
              <a:defRPr/>
            </a:pPr>
            <a:r>
              <a:rPr lang="en-US" dirty="0" smtClean="0"/>
              <a:t>Make the following points to further connect this material to the participants using the information from the </a:t>
            </a:r>
            <a:r>
              <a:rPr lang="en-US" b="1" dirty="0" smtClean="0"/>
              <a:t>Guide for Native Communities, page 51</a:t>
            </a:r>
            <a:r>
              <a:rPr lang="en-US" dirty="0" smtClean="0"/>
              <a:t>:</a:t>
            </a:r>
          </a:p>
          <a:p>
            <a:pPr marL="605956" lvl="1" indent="-165261">
              <a:buFont typeface="Arial"/>
              <a:buChar char="•"/>
              <a:defRPr/>
            </a:pPr>
            <a:r>
              <a:rPr lang="en-US" i="1" dirty="0" smtClean="0"/>
              <a:t>For Native Communities that embrace a perspective based on living in harmony with the world and people around you having or even discussing debt may create a conflict. </a:t>
            </a:r>
          </a:p>
          <a:p>
            <a:pPr marL="605956" lvl="1" indent="-165261">
              <a:buFont typeface="Arial"/>
              <a:buChar char="•"/>
              <a:defRPr/>
            </a:pPr>
            <a:r>
              <a:rPr lang="en-US" i="1" dirty="0" smtClean="0"/>
              <a:t>This is because debt is about borrowing from the future and may upset that harmony. </a:t>
            </a:r>
          </a:p>
          <a:p>
            <a:pPr marL="605956" lvl="1" indent="-165261">
              <a:buFont typeface="Arial"/>
              <a:buChar char="•"/>
              <a:defRPr/>
            </a:pPr>
            <a:r>
              <a:rPr lang="en-US" i="1" dirty="0" smtClean="0"/>
              <a:t>Debt obligates future resources to cover decisions made today. </a:t>
            </a:r>
          </a:p>
          <a:p>
            <a:pPr marL="605956" lvl="1" indent="-165261">
              <a:buFont typeface="Arial"/>
              <a:buChar char="•"/>
              <a:defRPr/>
            </a:pPr>
            <a:r>
              <a:rPr lang="en-US" i="1" dirty="0" smtClean="0"/>
              <a:t>Debt, however, is a current reality in many communities – communities may have debt due to money raised for improvements that benefit everyone, businesses may have debt to enable them to expand. </a:t>
            </a:r>
          </a:p>
          <a:p>
            <a:pPr marL="605956" lvl="1" indent="-165261">
              <a:buFont typeface="Arial"/>
              <a:buChar char="•"/>
              <a:defRPr/>
            </a:pPr>
            <a:r>
              <a:rPr lang="en-US" i="1" dirty="0" smtClean="0"/>
              <a:t>Families and individuals may have debt related to buying or repairing a home, buying a car or truck, starting a business, getting their children education and training after high school, or emergency expenses. </a:t>
            </a:r>
          </a:p>
          <a:p>
            <a:pPr marL="605956" lvl="1" indent="-165261">
              <a:buFont typeface="Arial"/>
              <a:buChar char="•"/>
              <a:defRPr/>
            </a:pPr>
            <a:r>
              <a:rPr lang="en-US" i="1" dirty="0" smtClean="0"/>
              <a:t>Understanding debt, how to manage it, and how to reduce and get rid of it, are important components of financial empowerment. </a:t>
            </a:r>
          </a:p>
          <a:p>
            <a:pPr marL="605956" lvl="1" indent="-165261" eaLnBrk="1" hangingPunct="1">
              <a:spcBef>
                <a:spcPct val="0"/>
              </a:spcBef>
              <a:buFont typeface="Arial"/>
              <a:buChar char="•"/>
              <a:defRPr/>
            </a:pPr>
            <a:endParaRPr lang="en-US" i="1" dirty="0" smtClean="0"/>
          </a:p>
          <a:p>
            <a:pPr eaLnBrk="1" hangingPunct="1">
              <a:spcBef>
                <a:spcPct val="0"/>
              </a:spcBef>
              <a:defRPr/>
            </a:pPr>
            <a:endParaRPr lang="en-US" dirty="0">
              <a:solidFill>
                <a:srgbClr val="000000"/>
              </a:solidFill>
              <a:latin typeface="Calibri" charset="0"/>
              <a:ea typeface="MS PGothic" charset="0"/>
            </a:endParaRPr>
          </a:p>
        </p:txBody>
      </p:sp>
      <p:sp>
        <p:nvSpPr>
          <p:cNvPr id="283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16130" indent="-275434">
              <a:defRPr sz="2300">
                <a:solidFill>
                  <a:schemeClr val="tx1"/>
                </a:solidFill>
                <a:latin typeface="Georgia" charset="0"/>
                <a:ea typeface="MS PGothic" charset="0"/>
                <a:cs typeface="MS PGothic" charset="0"/>
              </a:defRPr>
            </a:lvl2pPr>
            <a:lvl3pPr marL="1101738" indent="-220348">
              <a:defRPr sz="2300">
                <a:solidFill>
                  <a:schemeClr val="tx1"/>
                </a:solidFill>
                <a:latin typeface="Georgia" charset="0"/>
                <a:ea typeface="MS PGothic" charset="0"/>
                <a:cs typeface="MS PGothic" charset="0"/>
              </a:defRPr>
            </a:lvl3pPr>
            <a:lvl4pPr marL="1542433" indent="-220348">
              <a:defRPr sz="2300">
                <a:solidFill>
                  <a:schemeClr val="tx1"/>
                </a:solidFill>
                <a:latin typeface="Georgia" charset="0"/>
                <a:ea typeface="MS PGothic" charset="0"/>
                <a:cs typeface="MS PGothic" charset="0"/>
              </a:defRPr>
            </a:lvl4pPr>
            <a:lvl5pPr marL="1983128" indent="-220348">
              <a:defRPr sz="2300">
                <a:solidFill>
                  <a:schemeClr val="tx1"/>
                </a:solidFill>
                <a:latin typeface="Georgia"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Georgia"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Georgia"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Georgia"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20A25EC8-C5DB-CE40-B523-BD2464C87BED}" type="slidenum">
              <a:rPr lang="en-US" sz="1200">
                <a:latin typeface="Calibri" charset="0"/>
              </a:rPr>
              <a:pPr/>
              <a:t>50</a:t>
            </a:fld>
            <a:endParaRPr lang="en-US" sz="1200" dirty="0">
              <a:latin typeface="Calibri" charset="0"/>
            </a:endParaRPr>
          </a:p>
        </p:txBody>
      </p:sp>
    </p:spTree>
    <p:extLst>
      <p:ext uri="{BB962C8B-B14F-4D97-AF65-F5344CB8AC3E}">
        <p14:creationId xmlns:p14="http://schemas.microsoft.com/office/powerpoint/2010/main" val="23792892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endParaRPr lang="en-US" altLang="en-US" b="1" u="sng" dirty="0" smtClean="0"/>
          </a:p>
          <a:p>
            <a:endParaRPr lang="en-US" altLang="en-US" b="1" dirty="0">
              <a:solidFill>
                <a:srgbClr val="000000"/>
              </a:solidFill>
            </a:endParaRPr>
          </a:p>
          <a:p>
            <a:r>
              <a:rPr lang="en-US" altLang="en-US" b="1" dirty="0">
                <a:solidFill>
                  <a:srgbClr val="000000"/>
                </a:solidFill>
              </a:rPr>
              <a:t>Sharing experiences and Presentation</a:t>
            </a:r>
          </a:p>
          <a:p>
            <a:endParaRPr lang="en-US" altLang="en-US" dirty="0">
              <a:solidFill>
                <a:srgbClr val="000000"/>
              </a:solidFill>
            </a:endParaRPr>
          </a:p>
          <a:p>
            <a:pPr marL="165261" indent="-165261">
              <a:buFont typeface="Arial"/>
              <a:buChar char="•"/>
            </a:pPr>
            <a:r>
              <a:rPr lang="en-US" altLang="en-US" dirty="0">
                <a:solidFill>
                  <a:srgbClr val="000000"/>
                </a:solidFill>
              </a:rPr>
              <a:t>ASK:  What are some experiences you have had with debt that you are willing to share?</a:t>
            </a:r>
          </a:p>
          <a:p>
            <a:pPr marL="165261" indent="-165261">
              <a:buFont typeface="Arial"/>
              <a:buChar char="•"/>
            </a:pPr>
            <a:endParaRPr lang="en-US" altLang="en-US" dirty="0">
              <a:solidFill>
                <a:srgbClr val="000000"/>
              </a:solidFill>
            </a:endParaRPr>
          </a:p>
          <a:p>
            <a:pPr marL="165261" indent="-165261">
              <a:buFont typeface="Arial"/>
              <a:buChar char="•"/>
            </a:pPr>
            <a:r>
              <a:rPr lang="en-US" altLang="en-US" dirty="0">
                <a:solidFill>
                  <a:srgbClr val="000000"/>
                </a:solidFill>
              </a:rPr>
              <a:t>Review highlights of the five tools in referenced in Module 6.</a:t>
            </a:r>
            <a:endParaRPr lang="en-US" altLang="en-US" dirty="0" smtClean="0">
              <a:solidFill>
                <a:srgbClr val="000000"/>
              </a:solidFill>
            </a:endParaRP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51</a:t>
            </a:fld>
            <a:endParaRPr lang="en-US" altLang="en-US" dirty="0"/>
          </a:p>
        </p:txBody>
      </p:sp>
    </p:spTree>
    <p:extLst>
      <p:ext uri="{BB962C8B-B14F-4D97-AF65-F5344CB8AC3E}">
        <p14:creationId xmlns:p14="http://schemas.microsoft.com/office/powerpoint/2010/main" val="24309767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endParaRPr lang="en-US" altLang="en-US" b="1" u="sng" dirty="0" smtClean="0"/>
          </a:p>
          <a:p>
            <a:endParaRPr lang="en-US" altLang="en-US" b="1" dirty="0">
              <a:solidFill>
                <a:srgbClr val="000000"/>
              </a:solidFill>
            </a:endParaRPr>
          </a:p>
          <a:p>
            <a:r>
              <a:rPr lang="en-US" altLang="en-US" b="1" dirty="0">
                <a:solidFill>
                  <a:srgbClr val="000000"/>
                </a:solidFill>
              </a:rPr>
              <a:t>Sharing experiences and Presentation</a:t>
            </a:r>
          </a:p>
          <a:p>
            <a:endParaRPr lang="en-US" altLang="en-US" dirty="0">
              <a:solidFill>
                <a:srgbClr val="000000"/>
              </a:solidFill>
            </a:endParaRPr>
          </a:p>
          <a:p>
            <a:pPr marL="165261" indent="-165261">
              <a:buFont typeface="Arial"/>
              <a:buChar char="•"/>
            </a:pPr>
            <a:r>
              <a:rPr lang="en-US" altLang="en-US" dirty="0">
                <a:solidFill>
                  <a:srgbClr val="000000"/>
                </a:solidFill>
              </a:rPr>
              <a:t>ASK:  What are some experiences you have had with debt that you are willing to share?</a:t>
            </a:r>
          </a:p>
          <a:p>
            <a:pPr marL="165261" indent="-165261">
              <a:buFont typeface="Arial"/>
              <a:buChar char="•"/>
            </a:pPr>
            <a:endParaRPr lang="en-US" altLang="en-US" dirty="0">
              <a:solidFill>
                <a:srgbClr val="000000"/>
              </a:solidFill>
            </a:endParaRPr>
          </a:p>
          <a:p>
            <a:pPr marL="165261" indent="-165261">
              <a:buFont typeface="Arial"/>
              <a:buChar char="•"/>
            </a:pPr>
            <a:r>
              <a:rPr lang="en-US" altLang="en-US" dirty="0">
                <a:solidFill>
                  <a:srgbClr val="000000"/>
                </a:solidFill>
              </a:rPr>
              <a:t>Review highlights of the five tools in referenced in Module 6.</a:t>
            </a:r>
            <a:endParaRPr lang="en-US" altLang="en-US" dirty="0" smtClean="0">
              <a:solidFill>
                <a:srgbClr val="000000"/>
              </a:solidFill>
            </a:endParaRP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52</a:t>
            </a:fld>
            <a:endParaRPr lang="en-US" altLang="en-US" dirty="0"/>
          </a:p>
        </p:txBody>
      </p:sp>
    </p:spTree>
    <p:extLst>
      <p:ext uri="{BB962C8B-B14F-4D97-AF65-F5344CB8AC3E}">
        <p14:creationId xmlns:p14="http://schemas.microsoft.com/office/powerpoint/2010/main" val="8284741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112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endParaRPr lang="en-US" altLang="en-US" b="1" u="sng" dirty="0" smtClean="0"/>
          </a:p>
          <a:p>
            <a:pPr eaLnBrk="1" hangingPunct="1">
              <a:spcBef>
                <a:spcPct val="0"/>
              </a:spcBef>
              <a:defRPr/>
            </a:pPr>
            <a:endParaRPr lang="en-US" b="1" u="sng" dirty="0">
              <a:solidFill>
                <a:srgbClr val="000000"/>
              </a:solidFill>
              <a:latin typeface="Calibri" charset="0"/>
              <a:ea typeface="MS PGothic" charset="0"/>
            </a:endParaRPr>
          </a:p>
          <a:p>
            <a:pPr eaLnBrk="1" hangingPunct="1">
              <a:spcBef>
                <a:spcPct val="0"/>
              </a:spcBef>
              <a:defRPr/>
            </a:pPr>
            <a:r>
              <a:rPr lang="en-US" b="1" dirty="0">
                <a:solidFill>
                  <a:srgbClr val="000000"/>
                </a:solidFill>
                <a:latin typeface="Calibri" charset="0"/>
                <a:ea typeface="MS PGothic" charset="0"/>
              </a:rPr>
              <a:t>Facilitated </a:t>
            </a:r>
            <a:r>
              <a:rPr lang="en-US" b="1" dirty="0" smtClean="0">
                <a:solidFill>
                  <a:srgbClr val="000000"/>
                </a:solidFill>
                <a:latin typeface="Calibri" charset="0"/>
                <a:ea typeface="MS PGothic" charset="0"/>
              </a:rPr>
              <a:t>Discussion</a:t>
            </a:r>
          </a:p>
          <a:p>
            <a:pPr eaLnBrk="1" hangingPunct="1">
              <a:spcBef>
                <a:spcPct val="0"/>
              </a:spcBef>
              <a:defRPr/>
            </a:pPr>
            <a:endParaRPr lang="en-US" b="1" dirty="0" smtClean="0">
              <a:solidFill>
                <a:srgbClr val="000000"/>
              </a:solidFill>
              <a:latin typeface="Calibri" charset="0"/>
              <a:ea typeface="MS PGothic" charset="0"/>
            </a:endParaRPr>
          </a:p>
          <a:p>
            <a:pPr marL="165261" indent="-165261" eaLnBrk="1" hangingPunct="1">
              <a:spcBef>
                <a:spcPct val="0"/>
              </a:spcBef>
              <a:buFont typeface="Arial"/>
              <a:buChar char="•"/>
              <a:defRPr/>
            </a:pPr>
            <a:r>
              <a:rPr lang="en-US" dirty="0" smtClean="0">
                <a:solidFill>
                  <a:srgbClr val="000000"/>
                </a:solidFill>
                <a:latin typeface="Calibri" charset="0"/>
                <a:ea typeface="MS PGothic" charset="0"/>
              </a:rPr>
              <a:t>Introduce this topic using the following key points from the </a:t>
            </a:r>
            <a:r>
              <a:rPr lang="en-US" b="1" dirty="0" smtClean="0">
                <a:solidFill>
                  <a:srgbClr val="000000"/>
                </a:solidFill>
                <a:latin typeface="Calibri" charset="0"/>
                <a:ea typeface="MS PGothic" charset="0"/>
              </a:rPr>
              <a:t>Guide for Native Communities, page 63</a:t>
            </a:r>
            <a:r>
              <a:rPr lang="en-US" dirty="0" smtClean="0">
                <a:solidFill>
                  <a:srgbClr val="000000"/>
                </a:solidFill>
                <a:latin typeface="Calibri" charset="0"/>
                <a:ea typeface="MS PGothic" charset="0"/>
              </a:rPr>
              <a:t>:</a:t>
            </a:r>
          </a:p>
          <a:p>
            <a:pPr marL="605956" lvl="1" indent="-165261">
              <a:buFont typeface="Arial"/>
              <a:buChar char="•"/>
              <a:defRPr/>
            </a:pPr>
            <a:r>
              <a:rPr lang="en-US" i="1" dirty="0" smtClean="0"/>
              <a:t>Financial issues can be tough to talk about in Native Communities because so many concepts that relate to them may, on their surface, seem individualistic. </a:t>
            </a:r>
          </a:p>
          <a:p>
            <a:pPr marL="605956" lvl="1" indent="-165261">
              <a:buFont typeface="Arial"/>
              <a:buChar char="•"/>
              <a:defRPr/>
            </a:pPr>
            <a:r>
              <a:rPr lang="en-US" i="1" dirty="0" smtClean="0"/>
              <a:t>This can conflict with values of sharing resources with family, clan, and community. </a:t>
            </a:r>
          </a:p>
          <a:p>
            <a:pPr marL="605956" lvl="1" indent="-165261">
              <a:buFont typeface="Arial"/>
              <a:buChar char="•"/>
              <a:defRPr/>
            </a:pPr>
            <a:r>
              <a:rPr lang="en-US" i="1" dirty="0" smtClean="0"/>
              <a:t>In no situation is this clearer than when discussing credit reports and scores. </a:t>
            </a:r>
          </a:p>
          <a:p>
            <a:pPr marL="605956" lvl="1" indent="-165261">
              <a:buFont typeface="Arial"/>
              <a:buChar char="•"/>
              <a:defRPr/>
            </a:pPr>
            <a:r>
              <a:rPr lang="en-US" i="1" dirty="0" smtClean="0"/>
              <a:t>in cultures that strongly value sharing and family and community needs, a key to understanding credit reports and scores is that a person’s financial actions ultimately have individual consequences. </a:t>
            </a:r>
          </a:p>
          <a:p>
            <a:pPr marL="605956" lvl="1" indent="-165261">
              <a:buFont typeface="Arial"/>
              <a:buChar char="•"/>
              <a:defRPr/>
            </a:pPr>
            <a:r>
              <a:rPr lang="en-US" i="1" dirty="0" smtClean="0"/>
              <a:t>For example, not paying an auto loan so you can help a family member with a financial need may result in having your car repossessed. And this could have other consequences including not being able to get to your job, which lessens your ability to help family members in the future. </a:t>
            </a:r>
          </a:p>
          <a:p>
            <a:pPr marL="605956" lvl="1" indent="-165261">
              <a:buFont typeface="Arial"/>
              <a:buChar char="•"/>
              <a:defRPr/>
            </a:pPr>
            <a:r>
              <a:rPr lang="en-US" i="1" dirty="0" smtClean="0"/>
              <a:t>Finally, not paying your auto loan payment could mean a negative entry on your credit report and a significant drop in your credit scores. This may create other challenges like not being able to secure a better paying job or buy a home or other asset. </a:t>
            </a:r>
          </a:p>
          <a:p>
            <a:pPr marL="605956" lvl="1" indent="-165261">
              <a:buFont typeface="Arial"/>
              <a:buChar char="•"/>
              <a:defRPr/>
            </a:pPr>
            <a:r>
              <a:rPr lang="en-US" i="1" dirty="0" smtClean="0"/>
              <a:t>This module provides information and tools to help people get, review, and improve their credit report and scores. </a:t>
            </a:r>
          </a:p>
          <a:p>
            <a:pPr eaLnBrk="1" hangingPunct="1">
              <a:spcBef>
                <a:spcPct val="0"/>
              </a:spcBef>
              <a:defRPr/>
            </a:pPr>
            <a:endParaRPr lang="en-US" dirty="0">
              <a:solidFill>
                <a:srgbClr val="000000"/>
              </a:solidFill>
              <a:latin typeface="Calibri" charset="0"/>
              <a:ea typeface="MS PGothic" charset="0"/>
            </a:endParaRPr>
          </a:p>
          <a:p>
            <a:pPr eaLnBrk="1" hangingPunct="1">
              <a:spcBef>
                <a:spcPct val="0"/>
              </a:spcBef>
              <a:defRPr/>
            </a:pPr>
            <a:r>
              <a:rPr lang="en-US" b="1" i="1" dirty="0">
                <a:solidFill>
                  <a:srgbClr val="000000"/>
                </a:solidFill>
                <a:latin typeface="Calibri" charset="0"/>
                <a:ea typeface="MS PGothic" charset="0"/>
              </a:rPr>
              <a:t>ASK: What is a credit report?</a:t>
            </a:r>
          </a:p>
          <a:p>
            <a:pPr eaLnBrk="1" hangingPunct="1">
              <a:spcBef>
                <a:spcPct val="0"/>
              </a:spcBef>
              <a:defRPr/>
            </a:pPr>
            <a:endParaRPr lang="en-US" dirty="0">
              <a:solidFill>
                <a:srgbClr val="000000"/>
              </a:solidFill>
              <a:latin typeface="Calibri" charset="0"/>
              <a:ea typeface="MS PGothic" charset="0"/>
            </a:endParaRPr>
          </a:p>
          <a:p>
            <a:pPr marL="165261" indent="-165261" eaLnBrk="1" hangingPunct="1">
              <a:spcBef>
                <a:spcPct val="0"/>
              </a:spcBef>
              <a:buFont typeface="Arial"/>
              <a:buChar char="•"/>
              <a:defRPr/>
            </a:pPr>
            <a:r>
              <a:rPr lang="en-US" dirty="0">
                <a:solidFill>
                  <a:srgbClr val="000000"/>
                </a:solidFill>
                <a:latin typeface="Calibri" charset="0"/>
                <a:ea typeface="MS PGothic" charset="0"/>
              </a:rPr>
              <a:t>After people share their ideas, explain that it is a consumer report that is </a:t>
            </a:r>
            <a:r>
              <a:rPr lang="en-US" u="sng" dirty="0">
                <a:solidFill>
                  <a:srgbClr val="000000"/>
                </a:solidFill>
                <a:latin typeface="Calibri" charset="0"/>
                <a:ea typeface="MS PGothic" charset="0"/>
              </a:rPr>
              <a:t>a written history of some of your bill paying history</a:t>
            </a:r>
            <a:r>
              <a:rPr lang="en-US" dirty="0">
                <a:solidFill>
                  <a:srgbClr val="000000"/>
                </a:solidFill>
                <a:latin typeface="Calibri" charset="0"/>
                <a:ea typeface="MS PGothic" charset="0"/>
              </a:rPr>
              <a:t>, including loans, credit cards, and other credit accounts you have or have had in the past. </a:t>
            </a:r>
          </a:p>
          <a:p>
            <a:pPr marL="605956" lvl="1" indent="-165261" eaLnBrk="1" hangingPunct="1">
              <a:spcBef>
                <a:spcPct val="0"/>
              </a:spcBef>
              <a:buFont typeface="Arial"/>
              <a:buChar char="•"/>
              <a:defRPr/>
            </a:pPr>
            <a:r>
              <a:rPr lang="en-US" dirty="0">
                <a:solidFill>
                  <a:srgbClr val="000000"/>
                </a:solidFill>
                <a:latin typeface="Calibri" charset="0"/>
                <a:ea typeface="MS PGothic" charset="0"/>
              </a:rPr>
              <a:t>A credit report also includes accounts that have gone to collection, public record information, and a record of how much credit has been applied for.</a:t>
            </a:r>
          </a:p>
          <a:p>
            <a:pPr eaLnBrk="1" hangingPunct="1">
              <a:spcBef>
                <a:spcPct val="0"/>
              </a:spcBef>
              <a:defRPr/>
            </a:pPr>
            <a:endParaRPr lang="en-US" dirty="0">
              <a:solidFill>
                <a:srgbClr val="000000"/>
              </a:solidFill>
              <a:latin typeface="Calibri" charset="0"/>
              <a:ea typeface="MS PGothic" charset="0"/>
            </a:endParaRPr>
          </a:p>
        </p:txBody>
      </p:sp>
      <p:sp>
        <p:nvSpPr>
          <p:cNvPr id="328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16130" indent="-275434">
              <a:defRPr sz="2300">
                <a:solidFill>
                  <a:schemeClr val="tx1"/>
                </a:solidFill>
                <a:latin typeface="Georgia" charset="0"/>
                <a:ea typeface="MS PGothic" charset="0"/>
                <a:cs typeface="MS PGothic" charset="0"/>
              </a:defRPr>
            </a:lvl2pPr>
            <a:lvl3pPr marL="1101738" indent="-220348">
              <a:defRPr sz="2300">
                <a:solidFill>
                  <a:schemeClr val="tx1"/>
                </a:solidFill>
                <a:latin typeface="Georgia" charset="0"/>
                <a:ea typeface="MS PGothic" charset="0"/>
                <a:cs typeface="MS PGothic" charset="0"/>
              </a:defRPr>
            </a:lvl3pPr>
            <a:lvl4pPr marL="1542433" indent="-220348">
              <a:defRPr sz="2300">
                <a:solidFill>
                  <a:schemeClr val="tx1"/>
                </a:solidFill>
                <a:latin typeface="Georgia" charset="0"/>
                <a:ea typeface="MS PGothic" charset="0"/>
                <a:cs typeface="MS PGothic" charset="0"/>
              </a:defRPr>
            </a:lvl4pPr>
            <a:lvl5pPr marL="1983128" indent="-220348">
              <a:defRPr sz="2300">
                <a:solidFill>
                  <a:schemeClr val="tx1"/>
                </a:solidFill>
                <a:latin typeface="Georgia"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Georgia"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Georgia"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Georgia"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36997E8C-D871-3446-8C07-56E82BD12FC2}" type="slidenum">
              <a:rPr lang="en-US" sz="1200">
                <a:latin typeface="Calibri" charset="0"/>
              </a:rPr>
              <a:pPr/>
              <a:t>53</a:t>
            </a:fld>
            <a:endParaRPr lang="en-US" sz="1200" dirty="0">
              <a:latin typeface="Calibri" charset="0"/>
            </a:endParaRPr>
          </a:p>
        </p:txBody>
      </p:sp>
    </p:spTree>
    <p:extLst>
      <p:ext uri="{BB962C8B-B14F-4D97-AF65-F5344CB8AC3E}">
        <p14:creationId xmlns:p14="http://schemas.microsoft.com/office/powerpoint/2010/main" val="13091958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7: Understanding Credit Reports and Scores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Facilitated Discussion and Presentation</a:t>
            </a:r>
          </a:p>
          <a:p>
            <a:r>
              <a:rPr lang="en-US" sz="1200" b="0" i="0" u="none" strike="noStrike" cap="none" dirty="0" smtClean="0">
                <a:solidFill>
                  <a:schemeClr val="dk1"/>
                </a:solidFill>
                <a:effectLst/>
                <a:latin typeface="Calibri"/>
                <a:ea typeface="Calibri"/>
                <a:cs typeface="Calibri"/>
                <a:sym typeface="Calibri"/>
              </a:rPr>
              <a:t>Corresponding Section in toolkit: Module 7, pages 151-152</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ASK: </a:t>
            </a:r>
            <a:r>
              <a:rPr lang="en-US" sz="1200" b="0" i="0" u="none" strike="noStrike" cap="none" dirty="0" smtClean="0">
                <a:solidFill>
                  <a:schemeClr val="dk1"/>
                </a:solidFill>
                <a:effectLst/>
                <a:latin typeface="Calibri"/>
                <a:ea typeface="Calibri"/>
                <a:cs typeface="Calibri"/>
                <a:sym typeface="Calibri"/>
              </a:rPr>
              <a:t> What is credit?</a:t>
            </a:r>
          </a:p>
          <a:p>
            <a:r>
              <a:rPr lang="en-US" sz="1200" b="0" i="0" u="none" strike="noStrike" cap="none" dirty="0" smtClean="0">
                <a:solidFill>
                  <a:schemeClr val="dk1"/>
                </a:solidFill>
                <a:effectLst/>
                <a:latin typeface="Calibri"/>
                <a:ea typeface="Calibri"/>
                <a:cs typeface="Calibri"/>
                <a:sym typeface="Calibri"/>
              </a:rPr>
              <a:t> </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After people share their ideas, put up the bullets on this slide and review this example: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 may have a credit card that is paid off—meaning you have credit available to use but don’t owe any debt.</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20344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7: Understanding Credit Reports and Scores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in toolkit: Module 7, page 152</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Explain the following:</a:t>
            </a:r>
          </a:p>
          <a:p>
            <a:r>
              <a:rPr lang="en-US" sz="1200" b="0" i="0" u="none" strike="noStrike" cap="none" dirty="0" smtClean="0">
                <a:solidFill>
                  <a:schemeClr val="dk1"/>
                </a:solidFill>
                <a:effectLst/>
                <a:latin typeface="Calibri"/>
                <a:ea typeface="Calibri"/>
                <a:cs typeface="Calibri"/>
                <a:sym typeface="Calibri"/>
              </a:rPr>
              <a:t> </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When you take out a credit card or other loan, you create (or add to) your credit history.</a:t>
            </a:r>
            <a:r>
              <a:rPr lang="en-US" sz="1200" b="0" i="0" u="none" strike="noStrike" cap="none" dirty="0" smtClean="0">
                <a:solidFill>
                  <a:schemeClr val="dk1"/>
                </a:solidFill>
                <a:effectLst/>
                <a:latin typeface="Calibri"/>
                <a:ea typeface="Calibri"/>
                <a:cs typeface="Calibri"/>
                <a:sym typeface="Calibri"/>
              </a:rPr>
              <a:t> Sometimes when people talk about their financial situation, they say they have “good credit” or “bad credit.” This usually refers to their credit history.</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Credit reporting companies gather information from your credit history into a credit report.</a:t>
            </a:r>
            <a:r>
              <a:rPr lang="en-US" sz="1200" b="0" i="0" u="none" strike="noStrike" cap="none" dirty="0" smtClean="0">
                <a:solidFill>
                  <a:schemeClr val="dk1"/>
                </a:solidFill>
                <a:effectLst/>
                <a:latin typeface="Calibri"/>
                <a:ea typeface="Calibri"/>
                <a:cs typeface="Calibri"/>
                <a:sym typeface="Calibri"/>
              </a:rPr>
              <a:t> A credit report may show some of your bill payment history, along with some public record information and a record of how often you have applied for credit.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 credit report may also show how much available credit you have, how much of your available credit you’re using, whether you have made your payments on time, and whether debt collectors have reported that they’re attempting to collect debt that you owe.</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The information in your credit report is used to create credit scores</a:t>
            </a:r>
            <a:r>
              <a:rPr lang="en-US" sz="1200" b="0" i="0" u="none" strike="noStrike" cap="none" dirty="0" smtClean="0">
                <a:solidFill>
                  <a:schemeClr val="dk1"/>
                </a:solidFill>
                <a:effectLst/>
                <a:latin typeface="Calibri"/>
                <a:ea typeface="Calibri"/>
                <a:cs typeface="Calibri"/>
                <a:sym typeface="Calibri"/>
              </a:rPr>
              <a:t>. Many lenders use credit scores to decide how much money they can lend you and how much interest to charge. In general, the higher your credit score, the better the loan terms may be.</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82938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7: Understanding Credit Reports and Scores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Facilitated Discussion and Presentation</a:t>
            </a:r>
          </a:p>
          <a:p>
            <a:r>
              <a:rPr lang="en-US" sz="1200" b="0" i="0" u="none" strike="noStrike" cap="none" dirty="0" smtClean="0">
                <a:solidFill>
                  <a:schemeClr val="dk1"/>
                </a:solidFill>
                <a:effectLst/>
                <a:latin typeface="Calibri"/>
                <a:ea typeface="Calibri"/>
                <a:cs typeface="Calibri"/>
                <a:sym typeface="Calibri"/>
              </a:rPr>
              <a:t>Corresponding Section in toolkit: Module 7, pages 152-153</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Review the reasons credit reports and scores are important: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Explain that some people say credit reports and scores don’t matter to them because they never plan to get a loan. But the information in your credit report is also used to make a lot of other decisions about you.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A poor credit history can make it difficult for you to:</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Get a job.</a:t>
            </a:r>
            <a:r>
              <a:rPr lang="en-US" sz="1200" b="0" i="0" u="none" strike="noStrike" cap="none" dirty="0" smtClean="0">
                <a:solidFill>
                  <a:schemeClr val="dk1"/>
                </a:solidFill>
                <a:effectLst/>
                <a:latin typeface="Calibri"/>
                <a:ea typeface="Calibri"/>
                <a:cs typeface="Calibri"/>
                <a:sym typeface="Calibri"/>
              </a:rPr>
              <a:t> A potential employer may use your reports to determine whether you will get a job. </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Get and keep a security clearance</a:t>
            </a:r>
            <a:r>
              <a:rPr lang="en-US" sz="1200" b="0" i="0" u="none" strike="noStrike" cap="none" dirty="0" smtClean="0">
                <a:solidFill>
                  <a:schemeClr val="dk1"/>
                </a:solidFill>
                <a:effectLst/>
                <a:latin typeface="Calibri"/>
                <a:ea typeface="Calibri"/>
                <a:cs typeface="Calibri"/>
                <a:sym typeface="Calibri"/>
              </a:rPr>
              <a:t> for a job, including a military position.</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Get an apartment.</a:t>
            </a:r>
            <a:r>
              <a:rPr lang="en-US" sz="1200" b="0" i="0" u="none" strike="noStrike" cap="none" dirty="0" smtClean="0">
                <a:solidFill>
                  <a:schemeClr val="dk1"/>
                </a:solidFill>
                <a:effectLst/>
                <a:latin typeface="Calibri"/>
                <a:ea typeface="Calibri"/>
                <a:cs typeface="Calibri"/>
                <a:sym typeface="Calibri"/>
              </a:rPr>
              <a:t> A landlord may use your reports or scores to determine whether to rent an apartment to you. </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Get insurance coverage.</a:t>
            </a:r>
            <a:r>
              <a:rPr lang="en-US" sz="1200" b="0" i="0" u="none" strike="noStrike" cap="none" dirty="0" smtClean="0">
                <a:solidFill>
                  <a:schemeClr val="dk1"/>
                </a:solidFill>
                <a:effectLst/>
                <a:latin typeface="Calibri"/>
                <a:ea typeface="Calibri"/>
                <a:cs typeface="Calibri"/>
                <a:sym typeface="Calibri"/>
              </a:rPr>
              <a:t> An insurance company may use your reports or scores to determine whether to give you insurance coverage and the rates you will pay for coverage. This depends on the state you live in.</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Pay lower deposits on utilities and get better terms on cell phone plans. </a:t>
            </a:r>
            <a:r>
              <a:rPr lang="en-US" sz="1200" b="0" i="0" u="none" strike="noStrike" cap="none" dirty="0" smtClean="0">
                <a:solidFill>
                  <a:schemeClr val="dk1"/>
                </a:solidFill>
                <a:effectLst/>
                <a:latin typeface="Calibri"/>
                <a:ea typeface="Calibri"/>
                <a:cs typeface="Calibri"/>
                <a:sym typeface="Calibri"/>
              </a:rPr>
              <a:t>Service providers, like cell phone companies and utility companies, may use them to screen you for deposit levels and cost of service.</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Get a credit card.</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Improve your credit scores. </a:t>
            </a:r>
            <a:r>
              <a:rPr lang="en-US" sz="1200" b="0" i="0" u="none" strike="noStrike" cap="none" dirty="0" smtClean="0">
                <a:solidFill>
                  <a:schemeClr val="dk1"/>
                </a:solidFill>
                <a:effectLst/>
                <a:latin typeface="Calibri"/>
                <a:ea typeface="Calibri"/>
                <a:cs typeface="Calibri"/>
                <a:sym typeface="Calibri"/>
              </a:rPr>
              <a:t>The information used to calculate your scores comes from your credit history.</a:t>
            </a:r>
          </a:p>
          <a:p>
            <a:r>
              <a:rPr lang="en-US" sz="1200" b="0" i="0" u="none" strike="noStrike" cap="none" dirty="0" smtClean="0">
                <a:solidFill>
                  <a:schemeClr val="dk1"/>
                </a:solidFill>
                <a:effectLst/>
                <a:latin typeface="Calibri"/>
                <a:ea typeface="Calibri"/>
                <a:cs typeface="Calibri"/>
                <a:sym typeface="Calibri"/>
              </a:rPr>
              <a:t> </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any of these things are important to you, improving your credit history can help you get them.</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Having a positive credit history and good credit scores can open doors for you.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Having a poor credit history or low credit scores can create obstacles for you, such as costing you more money in terms of the price you will pay for loans, credit cards, and other services.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71333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7: Understanding Credit Reports and Scores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of the toolkit: Module 7, page 153</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the three largest companies that create credit reports.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Underscore </a:t>
            </a:r>
            <a:r>
              <a:rPr lang="en-US" sz="1200" b="0" i="0" u="sng" strike="noStrike" cap="none" dirty="0" smtClean="0">
                <a:solidFill>
                  <a:schemeClr val="dk1"/>
                </a:solidFill>
                <a:effectLst/>
                <a:latin typeface="Calibri"/>
                <a:ea typeface="Calibri"/>
                <a:cs typeface="Calibri"/>
                <a:sym typeface="Calibri"/>
                <a:hlinkClick r:id="rId3"/>
              </a:rPr>
              <a:t>www.annualcreditreport.com</a:t>
            </a:r>
            <a:r>
              <a:rPr lang="en-US" sz="1200" b="0" i="0" u="none" strike="noStrike" cap="none" dirty="0" smtClean="0">
                <a:solidFill>
                  <a:schemeClr val="dk1"/>
                </a:solidFill>
                <a:effectLst/>
                <a:latin typeface="Calibri"/>
                <a:ea typeface="Calibri"/>
                <a:cs typeface="Calibri"/>
                <a:sym typeface="Calibri"/>
              </a:rPr>
              <a:t> and  inform people to be aware of imposter websites.</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Credit reporting companies collect information about you from many sources, including “furnishers.” Furnishers are people or companies that provide information about your credit, banking, payment history, and other behavior.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25035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7: Understanding Credit Reports and Scores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of the toolkit: Module 7, page 164</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Explain: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Credit scores vary because different companies may look at different information about you and use different formulas for calculating your scores. Scoring companies may also create different credit scores that are used when you apply for different types of credit.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 a result, you have more than one credit score. Banks, credit card companies, and lenders may use different credit scores to make decisions about offering you credit.</a:t>
            </a:r>
          </a:p>
          <a:p>
            <a:pPr marL="228600" indent="0">
              <a:buFont typeface="Arial" panose="020B0604020202020204" pitchFamily="34" charset="0"/>
              <a:buNone/>
            </a:pPr>
            <a:endParaRPr lang="en-US" sz="1200" b="0" i="0" u="none" strike="noStrike"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67430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p>
          <a:p>
            <a:pPr defTabSz="895162" eaLnBrk="1" hangingPunct="1">
              <a:spcBef>
                <a:spcPct val="0"/>
              </a:spcBef>
            </a:pPr>
            <a:endParaRPr lang="en-US" altLang="en-US" b="1" u="sng" baseline="0" dirty="0" smtClean="0"/>
          </a:p>
          <a:p>
            <a:pPr defTabSz="895162" eaLnBrk="1" hangingPunct="1">
              <a:spcBef>
                <a:spcPct val="0"/>
              </a:spcBef>
              <a:defRPr/>
            </a:pPr>
            <a:r>
              <a:rPr lang="en-US" altLang="en-US" b="1" dirty="0" smtClean="0">
                <a:solidFill>
                  <a:srgbClr val="000000"/>
                </a:solidFill>
              </a:rPr>
              <a:t>Presentation</a:t>
            </a:r>
            <a:endParaRPr lang="en-US" altLang="en-US" b="1" u="sng" dirty="0" smtClean="0"/>
          </a:p>
          <a:p>
            <a:endParaRPr lang="en-US" altLang="en-US" dirty="0">
              <a:solidFill>
                <a:srgbClr val="000000"/>
              </a:solidFill>
            </a:endParaRPr>
          </a:p>
          <a:p>
            <a:pPr marL="165261" indent="-165261">
              <a:buFont typeface="Arial"/>
              <a:buChar char="•"/>
            </a:pPr>
            <a:r>
              <a:rPr lang="en-US" altLang="en-US" dirty="0">
                <a:solidFill>
                  <a:srgbClr val="000000"/>
                </a:solidFill>
              </a:rPr>
              <a:t>Review highlights of the four tools in referenced in Module 6.</a:t>
            </a:r>
          </a:p>
          <a:p>
            <a:endParaRPr lang="en-US" altLang="en-US" dirty="0">
              <a:solidFill>
                <a:srgbClr val="000000"/>
              </a:solidFill>
            </a:endParaRPr>
          </a:p>
          <a:p>
            <a:endParaRPr lang="en-US" altLang="en-US" dirty="0" smtClean="0">
              <a:solidFill>
                <a:srgbClr val="000000"/>
              </a:solidFill>
            </a:endParaRP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59</a:t>
            </a:fld>
            <a:endParaRPr lang="en-US" altLang="en-US" dirty="0"/>
          </a:p>
        </p:txBody>
      </p:sp>
    </p:spTree>
    <p:extLst>
      <p:ext uri="{BB962C8B-B14F-4D97-AF65-F5344CB8AC3E}">
        <p14:creationId xmlns:p14="http://schemas.microsoft.com/office/powerpoint/2010/main" val="3350556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827" eaLnBrk="1" hangingPunct="1">
              <a:spcBef>
                <a:spcPct val="0"/>
              </a:spcBef>
            </a:pPr>
            <a:endParaRPr lang="en-US" alt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16130" indent="-275434">
              <a:defRPr>
                <a:solidFill>
                  <a:schemeClr val="tx1"/>
                </a:solidFill>
                <a:latin typeface="Georgia" panose="02040502050405020303" pitchFamily="18" charset="0"/>
                <a:ea typeface="MS PGothic" panose="020B0600070205080204" pitchFamily="34" charset="-128"/>
              </a:defRPr>
            </a:lvl2pPr>
            <a:lvl3pPr marL="1101738" indent="-220348">
              <a:defRPr>
                <a:solidFill>
                  <a:schemeClr val="tx1"/>
                </a:solidFill>
                <a:latin typeface="Georgia" panose="02040502050405020303" pitchFamily="18" charset="0"/>
                <a:ea typeface="MS PGothic" panose="020B0600070205080204" pitchFamily="34" charset="-128"/>
              </a:defRPr>
            </a:lvl3pPr>
            <a:lvl4pPr marL="1542433" indent="-220348">
              <a:defRPr>
                <a:solidFill>
                  <a:schemeClr val="tx1"/>
                </a:solidFill>
                <a:latin typeface="Georgia" panose="02040502050405020303" pitchFamily="18" charset="0"/>
                <a:ea typeface="MS PGothic" panose="020B0600070205080204" pitchFamily="34" charset="-128"/>
              </a:defRPr>
            </a:lvl4pPr>
            <a:lvl5pPr marL="1983128" indent="-220348">
              <a:defRPr>
                <a:solidFill>
                  <a:schemeClr val="tx1"/>
                </a:solidFill>
                <a:latin typeface="Georgia" panose="02040502050405020303" pitchFamily="18" charset="0"/>
                <a:ea typeface="MS PGothic" panose="020B0600070205080204" pitchFamily="34" charset="-128"/>
              </a:defRPr>
            </a:lvl5pPr>
            <a:lvl6pPr marL="2423823"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864518"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305213"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745908"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EF22173B-B19F-4289-8225-3B71106E168E}" type="slidenum">
              <a:rPr lang="en-US" altLang="en-US" smtClean="0">
                <a:latin typeface="Calibri" panose="020F0502020204030204" pitchFamily="34" charset="0"/>
              </a:rPr>
              <a:pPr/>
              <a:t>6</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33222587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p>
          <a:p>
            <a:pPr defTabSz="895162" eaLnBrk="1" hangingPunct="1">
              <a:spcBef>
                <a:spcPct val="0"/>
              </a:spcBef>
            </a:pPr>
            <a:endParaRPr lang="en-US" altLang="en-US" b="1" u="none" baseline="0" dirty="0" smtClean="0"/>
          </a:p>
          <a:p>
            <a:pPr defTabSz="895162" eaLnBrk="1" hangingPunct="1">
              <a:spcBef>
                <a:spcPct val="0"/>
              </a:spcBef>
            </a:pPr>
            <a:r>
              <a:rPr lang="en-US" altLang="en-US" b="1" u="none" baseline="0" dirty="0" smtClean="0"/>
              <a:t>Presentation</a:t>
            </a:r>
            <a:endParaRPr lang="en-US" altLang="en-US" b="1" u="none" dirty="0" smtClean="0"/>
          </a:p>
          <a:p>
            <a:endParaRPr lang="en-US" dirty="0" smtClean="0"/>
          </a:p>
          <a:p>
            <a:pPr marL="165261" indent="-165261" eaLnBrk="1" hangingPunct="1">
              <a:spcBef>
                <a:spcPct val="0"/>
              </a:spcBef>
              <a:buFont typeface="Arial"/>
              <a:buChar char="•"/>
              <a:defRPr/>
            </a:pPr>
            <a:r>
              <a:rPr lang="en-US" altLang="en-US" dirty="0" smtClean="0">
                <a:solidFill>
                  <a:srgbClr val="000000"/>
                </a:solidFill>
              </a:rPr>
              <a:t>Use the following key points from </a:t>
            </a:r>
            <a:r>
              <a:rPr lang="en-US" altLang="en-US" b="1" i="1" dirty="0" smtClean="0">
                <a:solidFill>
                  <a:srgbClr val="000000"/>
                </a:solidFill>
              </a:rPr>
              <a:t>Focus on Native Communities</a:t>
            </a:r>
            <a:r>
              <a:rPr lang="en-US" altLang="en-US" b="1" dirty="0" smtClean="0">
                <a:solidFill>
                  <a:srgbClr val="000000"/>
                </a:solidFill>
              </a:rPr>
              <a:t>, Page 55 </a:t>
            </a:r>
            <a:r>
              <a:rPr lang="en-US" altLang="en-US" dirty="0" smtClean="0">
                <a:solidFill>
                  <a:srgbClr val="000000"/>
                </a:solidFill>
              </a:rPr>
              <a:t>to connect the materials to the participants in ways that may be more culturally relevant:</a:t>
            </a:r>
          </a:p>
          <a:p>
            <a:pPr marL="605956" lvl="1" indent="-165261">
              <a:buFontTx/>
              <a:buChar char="•"/>
              <a:defRPr/>
            </a:pPr>
            <a:r>
              <a:rPr lang="en-US" altLang="en-US" i="1" dirty="0" smtClean="0"/>
              <a:t>Historically, many Native Communities lacked access to financial products, services, and providers. </a:t>
            </a:r>
          </a:p>
          <a:p>
            <a:pPr marL="605956" lvl="1" indent="-165261">
              <a:buFontTx/>
              <a:buChar char="•"/>
              <a:defRPr/>
            </a:pPr>
            <a:r>
              <a:rPr lang="en-US" altLang="en-US" i="1" dirty="0" smtClean="0"/>
              <a:t>While access is not yet universal, access to appropriate and safe financial products and services has improved because of: </a:t>
            </a:r>
          </a:p>
          <a:p>
            <a:pPr marL="1046651" lvl="2" indent="-165261">
              <a:buFontTx/>
              <a:buChar char="•"/>
              <a:defRPr/>
            </a:pPr>
            <a:r>
              <a:rPr lang="en-US" altLang="en-US" i="1" dirty="0" smtClean="0"/>
              <a:t>Native Community Development Financial Institutions (Native CDFIs) including credit unions and community banks. </a:t>
            </a:r>
          </a:p>
          <a:p>
            <a:pPr marL="1046651" lvl="2" indent="-165261">
              <a:buFontTx/>
              <a:buChar char="•"/>
              <a:defRPr/>
            </a:pPr>
            <a:r>
              <a:rPr lang="en-US" altLang="en-US" i="1" dirty="0" smtClean="0"/>
              <a:t>Increased awareness among banks and credit unions to better serve Native Communities. </a:t>
            </a:r>
          </a:p>
          <a:p>
            <a:pPr marL="1046651" lvl="2" indent="-165261">
              <a:buFontTx/>
              <a:buChar char="•"/>
              <a:defRPr/>
            </a:pPr>
            <a:r>
              <a:rPr lang="en-US" altLang="en-US" i="1" dirty="0" smtClean="0"/>
              <a:t>The emergence of online bank and credit union products and services. </a:t>
            </a:r>
          </a:p>
          <a:p>
            <a:pPr marL="881390" lvl="2">
              <a:defRPr/>
            </a:pPr>
            <a:endParaRPr lang="en-US" altLang="en-US" i="1" dirty="0" smtClean="0"/>
          </a:p>
          <a:p>
            <a:pPr marL="605956" lvl="1" indent="-165261">
              <a:buFontTx/>
              <a:buChar char="•"/>
              <a:defRPr/>
            </a:pPr>
            <a:r>
              <a:rPr lang="en-US" altLang="en-US" i="1" dirty="0" smtClean="0"/>
              <a:t>Many types of financial products and services can help people protect their money and financial resources, better manage their money, more efficiently pay for their current living expenses, and set aside money for their goals or for future generations. </a:t>
            </a:r>
          </a:p>
          <a:p>
            <a:pPr marL="605956" lvl="1" indent="-165261">
              <a:buFontTx/>
              <a:buChar char="•"/>
              <a:defRPr/>
            </a:pPr>
            <a:r>
              <a:rPr lang="en-US" altLang="en-US" i="1" dirty="0" smtClean="0"/>
              <a:t>Protecting what you have as a community ensures it will be there not only today, but also tomorrow and in future generations. </a:t>
            </a:r>
          </a:p>
          <a:p>
            <a:pPr marL="605956" lvl="1" indent="-165261">
              <a:buFontTx/>
              <a:buChar char="•"/>
              <a:defRPr/>
            </a:pPr>
            <a:r>
              <a:rPr lang="en-US" altLang="en-US" i="1" dirty="0" smtClean="0"/>
              <a:t>Your Money, Your Goals takes a financial empowerment approach to financial products and services;</a:t>
            </a:r>
            <a:r>
              <a:rPr lang="en-US" altLang="en-US" i="1" baseline="0" dirty="0" smtClean="0"/>
              <a:t> </a:t>
            </a:r>
            <a:r>
              <a:rPr lang="en-US" altLang="en-US" i="1" dirty="0" smtClean="0"/>
              <a:t>rather than directing people to a particular type of provider or service, this module starts with an assessment of your needs or priorities and – based on those needs – helps you choose from among your options. </a:t>
            </a:r>
          </a:p>
          <a:p>
            <a:pPr marL="605956" lvl="1" indent="-165261">
              <a:buFontTx/>
              <a:buChar char="•"/>
              <a:defRPr/>
            </a:pPr>
            <a:r>
              <a:rPr lang="en-US" altLang="en-US" i="1" dirty="0" smtClean="0"/>
              <a:t>With this information, you can make the choices that are best for you and your family. </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60</a:t>
            </a:fld>
            <a:endParaRPr lang="en-US" altLang="en-US" dirty="0"/>
          </a:p>
        </p:txBody>
      </p:sp>
    </p:spTree>
    <p:extLst>
      <p:ext uri="{BB962C8B-B14F-4D97-AF65-F5344CB8AC3E}">
        <p14:creationId xmlns:p14="http://schemas.microsoft.com/office/powerpoint/2010/main" val="32154394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p>
          <a:p>
            <a:pPr defTabSz="895162" eaLnBrk="1" hangingPunct="1">
              <a:spcBef>
                <a:spcPct val="0"/>
              </a:spcBef>
            </a:pPr>
            <a:endParaRPr lang="en-US" altLang="en-US" b="1" u="sng" baseline="0" dirty="0" smtClean="0"/>
          </a:p>
          <a:p>
            <a:pPr defTabSz="895162" eaLnBrk="1" hangingPunct="1">
              <a:spcBef>
                <a:spcPct val="0"/>
              </a:spcBef>
              <a:defRPr/>
            </a:pPr>
            <a:r>
              <a:rPr lang="en-US" altLang="en-US" b="1" dirty="0" smtClean="0">
                <a:solidFill>
                  <a:srgbClr val="000000"/>
                </a:solidFill>
              </a:rPr>
              <a:t>Presentation</a:t>
            </a:r>
            <a:endParaRPr lang="en-US" altLang="en-US" b="1" u="sng" dirty="0" smtClean="0"/>
          </a:p>
          <a:p>
            <a:endParaRPr lang="en-US" altLang="en-US" dirty="0">
              <a:solidFill>
                <a:srgbClr val="000000"/>
              </a:solidFill>
            </a:endParaRPr>
          </a:p>
          <a:p>
            <a:pPr marL="165261" indent="-165261">
              <a:buFont typeface="Arial"/>
              <a:buChar char="•"/>
            </a:pPr>
            <a:r>
              <a:rPr lang="en-US" altLang="en-US" dirty="0">
                <a:solidFill>
                  <a:srgbClr val="000000"/>
                </a:solidFill>
              </a:rPr>
              <a:t>Review highlights of the five tools in referenced in Module 6.</a:t>
            </a:r>
          </a:p>
          <a:p>
            <a:pPr eaLnBrk="1" hangingPunct="1">
              <a:spcBef>
                <a:spcPct val="0"/>
              </a:spcBef>
              <a:defRPr/>
            </a:pPr>
            <a:endParaRPr lang="en-US" dirty="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61</a:t>
            </a:fld>
            <a:endParaRPr lang="en-US" altLang="en-US" dirty="0"/>
          </a:p>
        </p:txBody>
      </p:sp>
    </p:spTree>
    <p:extLst>
      <p:ext uri="{BB962C8B-B14F-4D97-AF65-F5344CB8AC3E}">
        <p14:creationId xmlns:p14="http://schemas.microsoft.com/office/powerpoint/2010/main" val="31630354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p>
          <a:p>
            <a:pPr defTabSz="895162" eaLnBrk="1" hangingPunct="1">
              <a:spcBef>
                <a:spcPct val="0"/>
              </a:spcBef>
            </a:pPr>
            <a:endParaRPr lang="en-US" altLang="en-US" b="1" u="sng" baseline="0" dirty="0" smtClean="0"/>
          </a:p>
          <a:p>
            <a:pPr defTabSz="895162" eaLnBrk="1" hangingPunct="1">
              <a:spcBef>
                <a:spcPct val="0"/>
              </a:spcBef>
              <a:defRPr/>
            </a:pPr>
            <a:r>
              <a:rPr lang="en-US" altLang="en-US" b="1" dirty="0" smtClean="0">
                <a:solidFill>
                  <a:srgbClr val="000000"/>
                </a:solidFill>
              </a:rPr>
              <a:t>Presentation</a:t>
            </a:r>
          </a:p>
          <a:p>
            <a:endParaRPr lang="en-US" altLang="en-US" dirty="0">
              <a:solidFill>
                <a:srgbClr val="000000"/>
              </a:solidFill>
            </a:endParaRPr>
          </a:p>
          <a:p>
            <a:pPr marL="165261" indent="-165261">
              <a:buFont typeface="Arial"/>
              <a:buChar char="•"/>
            </a:pPr>
            <a:r>
              <a:rPr lang="en-US" altLang="en-US" dirty="0">
                <a:solidFill>
                  <a:srgbClr val="000000"/>
                </a:solidFill>
              </a:rPr>
              <a:t>Review highlights of the five tools in referenced in Module 8</a:t>
            </a:r>
          </a:p>
          <a:p>
            <a:pPr marL="165261" indent="-165261">
              <a:buFont typeface="Arial"/>
              <a:buChar char="•"/>
            </a:pPr>
            <a:endParaRPr lang="en-US" dirty="0">
              <a:solidFill>
                <a:srgbClr val="000000"/>
              </a:solidFill>
            </a:endParaRPr>
          </a:p>
          <a:p>
            <a:pPr marL="165261" indent="-165261">
              <a:buFont typeface="Arial"/>
              <a:buChar char="•"/>
            </a:pPr>
            <a:r>
              <a:rPr lang="en-US" b="1" i="1" dirty="0">
                <a:solidFill>
                  <a:srgbClr val="000000"/>
                </a:solidFill>
              </a:rPr>
              <a:t>ASK:  When could you see using these tools in your community?</a:t>
            </a:r>
            <a:endParaRPr lang="en-US" b="1" i="1" dirty="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62</a:t>
            </a:fld>
            <a:endParaRPr lang="en-US" altLang="en-US" dirty="0"/>
          </a:p>
        </p:txBody>
      </p:sp>
    </p:spTree>
    <p:extLst>
      <p:ext uri="{BB962C8B-B14F-4D97-AF65-F5344CB8AC3E}">
        <p14:creationId xmlns:p14="http://schemas.microsoft.com/office/powerpoint/2010/main" val="17508071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p>
          <a:p>
            <a:pPr defTabSz="895162" eaLnBrk="1" hangingPunct="1">
              <a:spcBef>
                <a:spcPct val="0"/>
              </a:spcBef>
            </a:pPr>
            <a:endParaRPr lang="en-US" altLang="en-US" b="1" u="sng" baseline="0" dirty="0" smtClean="0"/>
          </a:p>
          <a:p>
            <a:pPr defTabSz="895162" eaLnBrk="1" hangingPunct="1">
              <a:spcBef>
                <a:spcPct val="0"/>
              </a:spcBef>
            </a:pPr>
            <a:r>
              <a:rPr lang="en-US" altLang="en-US" b="1" u="none" baseline="0" dirty="0" smtClean="0"/>
              <a:t>Presentation – Focus on Native Communities p. 57-58</a:t>
            </a:r>
            <a:endParaRPr lang="en-US" altLang="en-US" b="1" u="none" dirty="0" smtClean="0"/>
          </a:p>
          <a:p>
            <a:pPr marL="165261" indent="-165261">
              <a:buFont typeface="Arial" panose="020B0604020202020204" pitchFamily="34" charset="0"/>
              <a:buChar char="•"/>
              <a:defRPr/>
            </a:pPr>
            <a:endParaRPr lang="en-US" altLang="en-US" dirty="0" smtClean="0">
              <a:solidFill>
                <a:srgbClr val="000000"/>
              </a:solidFill>
            </a:endParaRPr>
          </a:p>
          <a:p>
            <a:pPr marL="165261" indent="-165261">
              <a:buFont typeface="Arial" panose="020B0604020202020204" pitchFamily="34" charset="0"/>
              <a:buChar char="•"/>
              <a:defRPr/>
            </a:pPr>
            <a:r>
              <a:rPr lang="en-US" altLang="en-US" dirty="0" smtClean="0">
                <a:solidFill>
                  <a:srgbClr val="000000"/>
                </a:solidFill>
              </a:rPr>
              <a:t>Provide the following introduction to this topic:</a:t>
            </a:r>
          </a:p>
          <a:p>
            <a:pPr marL="605956" lvl="1" indent="-165261">
              <a:buFontTx/>
              <a:buChar char="•"/>
              <a:defRPr/>
            </a:pPr>
            <a:r>
              <a:rPr lang="en-US" altLang="en-US" i="1" dirty="0" smtClean="0"/>
              <a:t>One important job of tribal leaders is to protect the assets that belong to the tribe. </a:t>
            </a:r>
          </a:p>
          <a:p>
            <a:pPr marL="605956" lvl="1" indent="-165261">
              <a:buFontTx/>
              <a:buChar char="•"/>
              <a:defRPr/>
            </a:pPr>
            <a:r>
              <a:rPr lang="en-US" altLang="en-US" i="1" dirty="0" smtClean="0"/>
              <a:t>These assets could be land or the natural resources that come from the land. These assets could be tribal enterprises built by community members, from banks to grocery stores to consulting firms to casinos. They could be money that comes from settlements with the U.S. government or corporations. They could also be community traditions including ceremonies, traditional ways of life, and language. </a:t>
            </a:r>
          </a:p>
          <a:p>
            <a:pPr marL="605956" lvl="1" indent="-165261">
              <a:buFontTx/>
              <a:buChar char="•"/>
              <a:defRPr/>
            </a:pPr>
            <a:r>
              <a:rPr lang="en-US" altLang="en-US" i="1" dirty="0" smtClean="0"/>
              <a:t>Protecting what you have as a community ensures it will be there not only for today, but also for tomorrow and future generations. </a:t>
            </a:r>
          </a:p>
          <a:p>
            <a:pPr marL="605956" lvl="1" indent="-165261">
              <a:buFontTx/>
              <a:buChar char="•"/>
              <a:defRPr/>
            </a:pPr>
            <a:r>
              <a:rPr lang="en-US" altLang="en-US" i="1" dirty="0" smtClean="0"/>
              <a:t>When it comes to protecting your money and financial resources, there are laws that give you rights. Module 9: Protecting your money provides an introduction to some of these laws as well as an overview of how to protect your identity and how to determine that a financial product or service may not be a good deal for you. </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63</a:t>
            </a:fld>
            <a:endParaRPr lang="en-US" altLang="en-US" dirty="0"/>
          </a:p>
        </p:txBody>
      </p:sp>
    </p:spTree>
    <p:extLst>
      <p:ext uri="{BB962C8B-B14F-4D97-AF65-F5344CB8AC3E}">
        <p14:creationId xmlns:p14="http://schemas.microsoft.com/office/powerpoint/2010/main" val="35072334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p>
          <a:p>
            <a:pPr defTabSz="895162" eaLnBrk="1" hangingPunct="1">
              <a:spcBef>
                <a:spcPct val="0"/>
              </a:spcBef>
            </a:pPr>
            <a:endParaRPr lang="en-US" altLang="en-US" b="1" u="sng" baseline="0" dirty="0" smtClean="0"/>
          </a:p>
          <a:p>
            <a:pPr defTabSz="895162" eaLnBrk="1" hangingPunct="1">
              <a:spcBef>
                <a:spcPct val="0"/>
              </a:spcBef>
              <a:defRPr/>
            </a:pPr>
            <a:r>
              <a:rPr lang="en-US" altLang="en-US" b="1" dirty="0" smtClean="0">
                <a:solidFill>
                  <a:srgbClr val="000000"/>
                </a:solidFill>
              </a:rPr>
              <a:t>Presentation</a:t>
            </a:r>
            <a:endParaRPr lang="en-US" altLang="en-US" b="1" u="sng" dirty="0" smtClean="0"/>
          </a:p>
          <a:p>
            <a:endParaRPr lang="en-US" dirty="0" smtClean="0"/>
          </a:p>
          <a:p>
            <a:pPr marL="165261" indent="-165261">
              <a:buFont typeface="Arial"/>
              <a:buChar char="•"/>
            </a:pPr>
            <a:r>
              <a:rPr lang="en-US" altLang="en-US" dirty="0">
                <a:solidFill>
                  <a:srgbClr val="000000"/>
                </a:solidFill>
              </a:rPr>
              <a:t>Review highlights of the four tools in referenced in Module 9.</a:t>
            </a:r>
            <a:endParaRPr lang="en-US" dirty="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64</a:t>
            </a:fld>
            <a:endParaRPr lang="en-US" altLang="en-US" dirty="0"/>
          </a:p>
        </p:txBody>
      </p:sp>
    </p:spTree>
    <p:extLst>
      <p:ext uri="{BB962C8B-B14F-4D97-AF65-F5344CB8AC3E}">
        <p14:creationId xmlns:p14="http://schemas.microsoft.com/office/powerpoint/2010/main" val="11026170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6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5162" eaLnBrk="1" hangingPunct="1">
              <a:spcBef>
                <a:spcPct val="0"/>
              </a:spcBef>
            </a:pPr>
            <a:endParaRPr lang="en-US" altLang="en-US" dirty="0" smtClean="0"/>
          </a:p>
        </p:txBody>
      </p:sp>
      <p:sp>
        <p:nvSpPr>
          <p:cNvPr id="436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16130" indent="-275434">
              <a:defRPr>
                <a:solidFill>
                  <a:schemeClr val="tx1"/>
                </a:solidFill>
                <a:latin typeface="Georgia" panose="02040502050405020303" pitchFamily="18" charset="0"/>
                <a:ea typeface="MS PGothic" panose="020B0600070205080204" pitchFamily="34" charset="-128"/>
              </a:defRPr>
            </a:lvl2pPr>
            <a:lvl3pPr marL="1101738" indent="-220348">
              <a:defRPr>
                <a:solidFill>
                  <a:schemeClr val="tx1"/>
                </a:solidFill>
                <a:latin typeface="Georgia" panose="02040502050405020303" pitchFamily="18" charset="0"/>
                <a:ea typeface="MS PGothic" panose="020B0600070205080204" pitchFamily="34" charset="-128"/>
              </a:defRPr>
            </a:lvl3pPr>
            <a:lvl4pPr marL="1542433" indent="-220348">
              <a:defRPr>
                <a:solidFill>
                  <a:schemeClr val="tx1"/>
                </a:solidFill>
                <a:latin typeface="Georgia" panose="02040502050405020303" pitchFamily="18" charset="0"/>
                <a:ea typeface="MS PGothic" panose="020B0600070205080204" pitchFamily="34" charset="-128"/>
              </a:defRPr>
            </a:lvl4pPr>
            <a:lvl5pPr marL="1983128" indent="-220348">
              <a:defRPr>
                <a:solidFill>
                  <a:schemeClr val="tx1"/>
                </a:solidFill>
                <a:latin typeface="Georgia" panose="02040502050405020303" pitchFamily="18" charset="0"/>
                <a:ea typeface="MS PGothic" panose="020B0600070205080204" pitchFamily="34" charset="-128"/>
              </a:defRPr>
            </a:lvl5pPr>
            <a:lvl6pPr marL="2423823"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864518"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305213"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745908"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32EEE05C-3CA2-4E08-AAD2-54AE8B1B5A18}" type="slidenum">
              <a:rPr lang="en-US" altLang="en-US">
                <a:latin typeface="Calibri" panose="020F0502020204030204" pitchFamily="34" charset="0"/>
              </a:rPr>
              <a:pPr/>
              <a:t>65</a:t>
            </a:fld>
            <a:endParaRPr lang="en-US" altLang="en-US" dirty="0">
              <a:latin typeface="Calibri" panose="020F0502020204030204" pitchFamily="34" charset="0"/>
            </a:endParaRPr>
          </a:p>
        </p:txBody>
      </p:sp>
    </p:spTree>
    <p:extLst>
      <p:ext uri="{BB962C8B-B14F-4D97-AF65-F5344CB8AC3E}">
        <p14:creationId xmlns:p14="http://schemas.microsoft.com/office/powerpoint/2010/main" val="37913553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b="1" u="sng" dirty="0" smtClean="0"/>
              <a:t>Activity</a:t>
            </a:r>
            <a:r>
              <a:rPr lang="en-US" b="1" u="sng" baseline="0" dirty="0" smtClean="0"/>
              <a:t> #4:  Financial Empowerment and Elders</a:t>
            </a:r>
          </a:p>
          <a:p>
            <a:pPr eaLnBrk="1" hangingPunct="1">
              <a:spcBef>
                <a:spcPct val="0"/>
              </a:spcBef>
            </a:pPr>
            <a:r>
              <a:rPr lang="en-US" b="1" dirty="0" smtClean="0">
                <a:solidFill>
                  <a:srgbClr val="000000"/>
                </a:solidFill>
                <a:latin typeface="Calibri" charset="0"/>
                <a:ea typeface="MS PGothic" charset="0"/>
              </a:rPr>
              <a:t>Estimated Time: 30 Minutes</a:t>
            </a:r>
          </a:p>
          <a:p>
            <a:pPr eaLnBrk="1" hangingPunct="1">
              <a:spcBef>
                <a:spcPct val="0"/>
              </a:spcBef>
            </a:pPr>
            <a:r>
              <a:rPr lang="en-US" b="1" dirty="0" smtClean="0">
                <a:solidFill>
                  <a:srgbClr val="000000"/>
                </a:solidFill>
                <a:latin typeface="Calibri" charset="0"/>
                <a:ea typeface="MS PGothic" charset="0"/>
              </a:rPr>
              <a:t>Methodology: Various methodology</a:t>
            </a:r>
          </a:p>
          <a:p>
            <a:pPr eaLnBrk="1" hangingPunct="1">
              <a:spcBef>
                <a:spcPct val="0"/>
              </a:spcBef>
            </a:pPr>
            <a:r>
              <a:rPr lang="en-US" b="1" dirty="0" smtClean="0">
                <a:solidFill>
                  <a:srgbClr val="000000"/>
                </a:solidFill>
                <a:latin typeface="Calibri" charset="0"/>
                <a:ea typeface="MS PGothic" charset="0"/>
              </a:rPr>
              <a:t>Corresponding Sections: Content</a:t>
            </a:r>
            <a:r>
              <a:rPr lang="en-US" b="1" baseline="0" dirty="0" smtClean="0">
                <a:solidFill>
                  <a:srgbClr val="000000"/>
                </a:solidFill>
                <a:latin typeface="Calibri" charset="0"/>
                <a:ea typeface="MS PGothic" charset="0"/>
              </a:rPr>
              <a:t> Module of Focus on Native Communities starting on page 59</a:t>
            </a:r>
            <a:endParaRPr lang="en-US" b="1" i="1" dirty="0" smtClean="0">
              <a:solidFill>
                <a:srgbClr val="000000"/>
              </a:solidFill>
              <a:latin typeface="Calibri" charset="0"/>
              <a:ea typeface="MS PGothic" charset="0"/>
            </a:endParaRPr>
          </a:p>
          <a:p>
            <a:pPr defTabSz="440695">
              <a:defRPr/>
            </a:pPr>
            <a:endParaRPr lang="en-US" b="1" u="sng" baseline="0" dirty="0" smtClean="0"/>
          </a:p>
          <a:p>
            <a:endParaRPr lang="en-US" dirty="0" smtClean="0"/>
          </a:p>
          <a:p>
            <a:r>
              <a:rPr lang="en-US" b="1" dirty="0" smtClean="0"/>
              <a:t>Facilitated</a:t>
            </a:r>
            <a:r>
              <a:rPr lang="en-US" b="1" baseline="0" dirty="0" smtClean="0"/>
              <a:t> Discussion and Sharing Experiences</a:t>
            </a:r>
          </a:p>
          <a:p>
            <a:endParaRPr lang="en-US" b="0" baseline="0" dirty="0" smtClean="0"/>
          </a:p>
          <a:p>
            <a:pPr marL="165261" indent="-165261">
              <a:buFont typeface="Arial"/>
              <a:buChar char="•"/>
            </a:pPr>
            <a:r>
              <a:rPr lang="en-US" b="0" baseline="0" dirty="0" smtClean="0"/>
              <a:t>Before showing the above slide, ask:</a:t>
            </a:r>
          </a:p>
          <a:p>
            <a:pPr marL="605956" lvl="1" indent="-165261">
              <a:buFont typeface="Arial"/>
              <a:buChar char="•"/>
            </a:pPr>
            <a:r>
              <a:rPr lang="en-US" b="1" baseline="0" dirty="0" smtClean="0"/>
              <a:t>What is elder financial exploitation?</a:t>
            </a:r>
          </a:p>
          <a:p>
            <a:pPr marL="605956" lvl="1" indent="-165261">
              <a:buFont typeface="Arial"/>
              <a:buChar char="•"/>
            </a:pPr>
            <a:endParaRPr lang="en-US" b="1" baseline="0" dirty="0" smtClean="0"/>
          </a:p>
          <a:p>
            <a:pPr marL="165261" indent="-165261">
              <a:buFont typeface="Arial"/>
              <a:buChar char="•"/>
            </a:pPr>
            <a:r>
              <a:rPr lang="en-US" b="0" baseline="0" dirty="0" smtClean="0"/>
              <a:t>Ask people if they are willing to share their story about someone they know that  has been the victim of elder financial exploitation.</a:t>
            </a:r>
          </a:p>
          <a:p>
            <a:pPr marL="165261" indent="-165261">
              <a:buFont typeface="Arial"/>
              <a:buChar char="•"/>
            </a:pPr>
            <a:r>
              <a:rPr lang="en-US" b="0" baseline="0" dirty="0" smtClean="0"/>
              <a:t>Thank participants for their contributions.</a:t>
            </a:r>
            <a:endParaRPr lang="en-US" b="0" dirty="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66</a:t>
            </a:fld>
            <a:endParaRPr lang="en-US" altLang="en-US" dirty="0"/>
          </a:p>
        </p:txBody>
      </p:sp>
    </p:spTree>
    <p:extLst>
      <p:ext uri="{BB962C8B-B14F-4D97-AF65-F5344CB8AC3E}">
        <p14:creationId xmlns:p14="http://schemas.microsoft.com/office/powerpoint/2010/main" val="25361820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79" name="Notes Placeholder 2"/>
          <p:cNvSpPr>
            <a:spLocks noGrp="1"/>
          </p:cNvSpPr>
          <p:nvPr>
            <p:ph type="body" idx="1"/>
          </p:nvPr>
        </p:nvSpPr>
        <p:spPr bwMode="auto">
          <a:extLst/>
        </p:spPr>
        <p:txBody>
          <a:bodyPr wrap="square" numCol="1" anchor="t" anchorCtr="0" compatLnSpc="1">
            <a:prstTxWarp prst="textNoShape">
              <a:avLst/>
            </a:prstTxWarp>
          </a:bodyPr>
          <a:lstStyle/>
          <a:p>
            <a:pPr defTabSz="440695">
              <a:defRPr/>
            </a:pPr>
            <a:r>
              <a:rPr lang="en-US" b="1" u="sng" dirty="0" smtClean="0"/>
              <a:t>Activity</a:t>
            </a:r>
            <a:r>
              <a:rPr lang="en-US" b="1" u="sng" baseline="0" dirty="0" smtClean="0"/>
              <a:t> #4:  Financial Empowerment and Elders CONTINUED</a:t>
            </a:r>
          </a:p>
          <a:p>
            <a:pPr defTabSz="440695">
              <a:defRPr/>
            </a:pPr>
            <a:endParaRPr lang="en-US" b="1" u="sng" baseline="0" dirty="0" smtClean="0"/>
          </a:p>
          <a:p>
            <a:pPr defTabSz="440695">
              <a:defRPr/>
            </a:pPr>
            <a:r>
              <a:rPr lang="en-US" altLang="en-US" b="1" dirty="0" smtClean="0">
                <a:solidFill>
                  <a:srgbClr val="000000"/>
                </a:solidFill>
              </a:rPr>
              <a:t>Presentation</a:t>
            </a:r>
            <a:endParaRPr lang="en-US" b="1" u="sng" baseline="0" dirty="0" smtClean="0"/>
          </a:p>
          <a:p>
            <a:pPr defTabSz="440695">
              <a:defRPr/>
            </a:pPr>
            <a:endParaRPr lang="en-US" b="0" u="sng" baseline="0" dirty="0" smtClean="0"/>
          </a:p>
          <a:p>
            <a:pPr marL="165261" indent="-165261" eaLnBrk="1" hangingPunct="1">
              <a:spcBef>
                <a:spcPct val="0"/>
              </a:spcBef>
              <a:buFont typeface="Arial"/>
              <a:buChar char="•"/>
              <a:defRPr/>
            </a:pPr>
            <a:r>
              <a:rPr lang="en-US" altLang="en-US" b="0" dirty="0" smtClean="0">
                <a:solidFill>
                  <a:srgbClr val="000000"/>
                </a:solidFill>
              </a:rPr>
              <a:t>Explain</a:t>
            </a:r>
            <a:r>
              <a:rPr lang="en-US" altLang="en-US" b="0" baseline="0" dirty="0" smtClean="0">
                <a:solidFill>
                  <a:srgbClr val="000000"/>
                </a:solidFill>
              </a:rPr>
              <a:t> the following points in summary:</a:t>
            </a:r>
          </a:p>
          <a:p>
            <a:pPr lvl="1" eaLnBrk="1" hangingPunct="1">
              <a:spcBef>
                <a:spcPct val="0"/>
              </a:spcBef>
              <a:defRPr/>
            </a:pPr>
            <a:endParaRPr lang="en-US" altLang="en-US" b="0" dirty="0" smtClean="0"/>
          </a:p>
          <a:p>
            <a:pPr marL="605956" lvl="1" indent="-165261" eaLnBrk="1" hangingPunct="1">
              <a:spcBef>
                <a:spcPct val="0"/>
              </a:spcBef>
              <a:buFont typeface="Arial" panose="020B0604020202020204" pitchFamily="34" charset="0"/>
              <a:buChar char="•"/>
              <a:defRPr/>
            </a:pPr>
            <a:r>
              <a:rPr lang="en-US" altLang="en-US" b="0" dirty="0" smtClean="0"/>
              <a:t>Elders are one of the most important resources in the community.</a:t>
            </a:r>
          </a:p>
          <a:p>
            <a:pPr marL="605956" lvl="1" indent="-165261" eaLnBrk="1" hangingPunct="1">
              <a:spcBef>
                <a:spcPct val="0"/>
              </a:spcBef>
              <a:buFont typeface="Arial" panose="020B0604020202020204" pitchFamily="34" charset="0"/>
              <a:buChar char="•"/>
              <a:defRPr/>
            </a:pPr>
            <a:r>
              <a:rPr lang="en-US" altLang="en-US" b="0" dirty="0" smtClean="0"/>
              <a:t>They are often in the uncomfortable position of having to rely on others from big tasks like home repairs, to daily chores like cooking and cleaning, to financial management and so on.</a:t>
            </a:r>
          </a:p>
          <a:p>
            <a:pPr marL="605956" lvl="1" indent="-165261" eaLnBrk="1" hangingPunct="1">
              <a:spcBef>
                <a:spcPct val="0"/>
              </a:spcBef>
              <a:buFont typeface="Arial" panose="020B0604020202020204" pitchFamily="34" charset="0"/>
              <a:buChar char="•"/>
              <a:defRPr/>
            </a:pPr>
            <a:r>
              <a:rPr lang="en-US" altLang="en-US" b="0" dirty="0" smtClean="0"/>
              <a:t>This can put them in a position where people have opportunities to abuse and exploit them.</a:t>
            </a:r>
          </a:p>
        </p:txBody>
      </p:sp>
      <p:sp>
        <p:nvSpPr>
          <p:cNvPr id="438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16130" indent="-275434">
              <a:defRPr>
                <a:solidFill>
                  <a:schemeClr val="tx1"/>
                </a:solidFill>
                <a:latin typeface="Georgia" panose="02040502050405020303" pitchFamily="18" charset="0"/>
                <a:ea typeface="MS PGothic" panose="020B0600070205080204" pitchFamily="34" charset="-128"/>
              </a:defRPr>
            </a:lvl2pPr>
            <a:lvl3pPr marL="1101738" indent="-220348">
              <a:defRPr>
                <a:solidFill>
                  <a:schemeClr val="tx1"/>
                </a:solidFill>
                <a:latin typeface="Georgia" panose="02040502050405020303" pitchFamily="18" charset="0"/>
                <a:ea typeface="MS PGothic" panose="020B0600070205080204" pitchFamily="34" charset="-128"/>
              </a:defRPr>
            </a:lvl3pPr>
            <a:lvl4pPr marL="1542433" indent="-220348">
              <a:defRPr>
                <a:solidFill>
                  <a:schemeClr val="tx1"/>
                </a:solidFill>
                <a:latin typeface="Georgia" panose="02040502050405020303" pitchFamily="18" charset="0"/>
                <a:ea typeface="MS PGothic" panose="020B0600070205080204" pitchFamily="34" charset="-128"/>
              </a:defRPr>
            </a:lvl4pPr>
            <a:lvl5pPr marL="1983128" indent="-220348">
              <a:defRPr>
                <a:solidFill>
                  <a:schemeClr val="tx1"/>
                </a:solidFill>
                <a:latin typeface="Georgia" panose="02040502050405020303" pitchFamily="18" charset="0"/>
                <a:ea typeface="MS PGothic" panose="020B0600070205080204" pitchFamily="34" charset="-128"/>
              </a:defRPr>
            </a:lvl5pPr>
            <a:lvl6pPr marL="2423823"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864518"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305213"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745908"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D7EE86DA-8353-4DF1-B014-C8B72CDB9C43}" type="slidenum">
              <a:rPr lang="en-US" altLang="en-US">
                <a:latin typeface="Calibri" panose="020F0502020204030204" pitchFamily="34" charset="0"/>
              </a:rPr>
              <a:pPr/>
              <a:t>67</a:t>
            </a:fld>
            <a:endParaRPr lang="en-US" altLang="en-US" dirty="0">
              <a:latin typeface="Calibri" panose="020F0502020204030204" pitchFamily="34" charset="0"/>
            </a:endParaRPr>
          </a:p>
        </p:txBody>
      </p:sp>
    </p:spTree>
    <p:extLst>
      <p:ext uri="{BB962C8B-B14F-4D97-AF65-F5344CB8AC3E}">
        <p14:creationId xmlns:p14="http://schemas.microsoft.com/office/powerpoint/2010/main" val="32728546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defTabSz="440695">
              <a:defRPr/>
            </a:pPr>
            <a:r>
              <a:rPr lang="en-US" b="1" u="sng" dirty="0" smtClean="0"/>
              <a:t>Activity</a:t>
            </a:r>
            <a:r>
              <a:rPr lang="en-US" b="1" u="sng" baseline="0" dirty="0" smtClean="0"/>
              <a:t> #4:  Financial Empowerment and Elders CONTINUED</a:t>
            </a:r>
          </a:p>
          <a:p>
            <a:pPr defTabSz="440695">
              <a:defRPr/>
            </a:pPr>
            <a:endParaRPr lang="en-US" b="1" u="sng" baseline="0" dirty="0" smtClean="0"/>
          </a:p>
          <a:p>
            <a:pPr eaLnBrk="1" hangingPunct="1">
              <a:spcBef>
                <a:spcPct val="0"/>
              </a:spcBef>
              <a:defRPr/>
            </a:pPr>
            <a:r>
              <a:rPr lang="en-US" altLang="en-US" b="1" dirty="0" smtClean="0">
                <a:solidFill>
                  <a:srgbClr val="000000"/>
                </a:solidFill>
              </a:rPr>
              <a:t>Small</a:t>
            </a:r>
            <a:r>
              <a:rPr lang="en-US" altLang="en-US" b="1" baseline="0" dirty="0" smtClean="0">
                <a:solidFill>
                  <a:srgbClr val="000000"/>
                </a:solidFill>
              </a:rPr>
              <a:t> Group Exercise</a:t>
            </a:r>
          </a:p>
          <a:p>
            <a:pPr eaLnBrk="1" hangingPunct="1">
              <a:spcBef>
                <a:spcPct val="0"/>
              </a:spcBef>
              <a:defRPr/>
            </a:pPr>
            <a:endParaRPr lang="en-US" altLang="en-US" baseline="0" dirty="0" smtClean="0">
              <a:solidFill>
                <a:srgbClr val="000000"/>
              </a:solidFill>
            </a:endParaRPr>
          </a:p>
          <a:p>
            <a:pPr marL="165261" indent="-165261" eaLnBrk="1" hangingPunct="1">
              <a:spcBef>
                <a:spcPct val="0"/>
              </a:spcBef>
              <a:buFont typeface="Arial"/>
              <a:buChar char="•"/>
              <a:defRPr/>
            </a:pPr>
            <a:r>
              <a:rPr lang="en-US" altLang="en-US" baseline="0" dirty="0" smtClean="0">
                <a:solidFill>
                  <a:srgbClr val="000000"/>
                </a:solidFill>
              </a:rPr>
              <a:t>Put participants into small groups.</a:t>
            </a:r>
          </a:p>
          <a:p>
            <a:pPr marL="165261" indent="-165261" eaLnBrk="1" hangingPunct="1">
              <a:spcBef>
                <a:spcPct val="0"/>
              </a:spcBef>
              <a:buFont typeface="Arial"/>
              <a:buChar char="•"/>
              <a:defRPr/>
            </a:pPr>
            <a:r>
              <a:rPr lang="en-US" altLang="en-US" baseline="0" dirty="0" smtClean="0">
                <a:solidFill>
                  <a:srgbClr val="000000"/>
                </a:solidFill>
              </a:rPr>
              <a:t>Assign each group the task of generating a list based on one of the three categories above.</a:t>
            </a:r>
          </a:p>
          <a:p>
            <a:pPr marL="165261" indent="-165261" eaLnBrk="1" hangingPunct="1">
              <a:spcBef>
                <a:spcPct val="0"/>
              </a:spcBef>
              <a:buFont typeface="Arial"/>
              <a:buChar char="•"/>
              <a:defRPr/>
            </a:pPr>
            <a:r>
              <a:rPr lang="en-US" altLang="en-US" baseline="0" dirty="0" smtClean="0">
                <a:solidFill>
                  <a:srgbClr val="000000"/>
                </a:solidFill>
              </a:rPr>
              <a:t>Have them write their ideas on flip chart paper so the groups’ work can be posted.</a:t>
            </a:r>
          </a:p>
          <a:p>
            <a:pPr marL="165261" indent="-165261" eaLnBrk="1" hangingPunct="1">
              <a:spcBef>
                <a:spcPct val="0"/>
              </a:spcBef>
              <a:buFont typeface="Arial"/>
              <a:buChar char="•"/>
              <a:defRPr/>
            </a:pPr>
            <a:r>
              <a:rPr lang="en-US" altLang="en-US" baseline="0" dirty="0" smtClean="0">
                <a:solidFill>
                  <a:srgbClr val="000000"/>
                </a:solidFill>
              </a:rPr>
              <a:t>If you have more than three groups, more than one group will be working on item number one and so forth.</a:t>
            </a:r>
          </a:p>
          <a:p>
            <a:pPr marL="165261" indent="-165261" eaLnBrk="1" hangingPunct="1">
              <a:spcBef>
                <a:spcPct val="0"/>
              </a:spcBef>
              <a:buFont typeface="Arial"/>
              <a:buChar char="•"/>
              <a:defRPr/>
            </a:pPr>
            <a:r>
              <a:rPr lang="en-US" altLang="en-US" baseline="0" dirty="0" smtClean="0">
                <a:solidFill>
                  <a:srgbClr val="000000"/>
                </a:solidFill>
              </a:rPr>
              <a:t>Give groups 5 </a:t>
            </a:r>
            <a:r>
              <a:rPr lang="mr-IN" altLang="en-US" baseline="0" dirty="0" smtClean="0">
                <a:solidFill>
                  <a:srgbClr val="000000"/>
                </a:solidFill>
              </a:rPr>
              <a:t>–</a:t>
            </a:r>
            <a:r>
              <a:rPr lang="en-US" altLang="en-US" baseline="0" dirty="0" smtClean="0">
                <a:solidFill>
                  <a:srgbClr val="000000"/>
                </a:solidFill>
              </a:rPr>
              <a:t> 7 minutes to complete their lists.</a:t>
            </a:r>
          </a:p>
          <a:p>
            <a:pPr marL="165261" indent="-165261" eaLnBrk="1" hangingPunct="1">
              <a:spcBef>
                <a:spcPct val="0"/>
              </a:spcBef>
              <a:buFont typeface="Arial"/>
              <a:buChar char="•"/>
              <a:defRPr/>
            </a:pPr>
            <a:r>
              <a:rPr lang="en-US" altLang="en-US" baseline="0" dirty="0" smtClean="0">
                <a:solidFill>
                  <a:srgbClr val="000000"/>
                </a:solidFill>
              </a:rPr>
              <a:t>Have groups report out cumulatively—have all of the groups working on #1 report out with each subsequent group only sharing what adds to the contributed share by groups that presented before them.</a:t>
            </a:r>
          </a:p>
          <a:p>
            <a:pPr marL="165261" indent="-165261" eaLnBrk="1" hangingPunct="1">
              <a:spcBef>
                <a:spcPct val="0"/>
              </a:spcBef>
              <a:buFont typeface="Arial"/>
              <a:buChar char="•"/>
              <a:defRPr/>
            </a:pPr>
            <a:endParaRPr lang="en-US" altLang="en-US" baseline="0" dirty="0" smtClean="0">
              <a:solidFill>
                <a:srgbClr val="000000"/>
              </a:solidFill>
            </a:endParaRPr>
          </a:p>
          <a:p>
            <a:pPr marL="165261" indent="-165261" eaLnBrk="1" hangingPunct="1">
              <a:spcBef>
                <a:spcPct val="0"/>
              </a:spcBef>
              <a:buFont typeface="Arial"/>
              <a:buChar char="•"/>
              <a:defRPr/>
            </a:pPr>
            <a:r>
              <a:rPr lang="en-US" altLang="en-US" baseline="0" dirty="0" smtClean="0">
                <a:solidFill>
                  <a:srgbClr val="000000"/>
                </a:solidFill>
              </a:rPr>
              <a:t>Transition by stating the tools in this section cover those same topics.</a:t>
            </a:r>
          </a:p>
          <a:p>
            <a:pPr marL="165261" indent="-165261" eaLnBrk="1" hangingPunct="1">
              <a:spcBef>
                <a:spcPct val="0"/>
              </a:spcBef>
              <a:buFont typeface="Arial"/>
              <a:buChar char="•"/>
              <a:defRPr/>
            </a:pPr>
            <a:endParaRPr lang="en-US" altLang="en-US" baseline="0" dirty="0" smtClean="0">
              <a:solidFill>
                <a:srgbClr val="000000"/>
              </a:solidFill>
            </a:endParaRPr>
          </a:p>
          <a:p>
            <a:pPr marL="165261" indent="-165261" eaLnBrk="1" hangingPunct="1">
              <a:spcBef>
                <a:spcPct val="0"/>
              </a:spcBef>
              <a:buFont typeface="Arial"/>
              <a:buChar char="•"/>
              <a:defRPr/>
            </a:pPr>
            <a:r>
              <a:rPr lang="en-US" altLang="en-US" baseline="0" dirty="0" smtClean="0">
                <a:solidFill>
                  <a:srgbClr val="000000"/>
                </a:solidFill>
              </a:rPr>
              <a:t>Have them compare their lists with those in the guide.</a:t>
            </a:r>
          </a:p>
          <a:p>
            <a:pPr marL="165261" indent="-165261" eaLnBrk="1" hangingPunct="1">
              <a:spcBef>
                <a:spcPct val="0"/>
              </a:spcBef>
              <a:buFont typeface="Arial"/>
              <a:buChar char="•"/>
              <a:defRPr/>
            </a:pPr>
            <a:endParaRPr lang="en-US" altLang="en-US" baseline="0" dirty="0" smtClean="0">
              <a:solidFill>
                <a:srgbClr val="000000"/>
              </a:solidFill>
            </a:endParaRPr>
          </a:p>
          <a:p>
            <a:pPr marL="165261" indent="-165261" eaLnBrk="1" hangingPunct="1">
              <a:spcBef>
                <a:spcPct val="0"/>
              </a:spcBef>
              <a:buFont typeface="Arial"/>
              <a:buChar char="•"/>
              <a:defRPr/>
            </a:pPr>
            <a:r>
              <a:rPr lang="en-US" altLang="en-US" baseline="0" dirty="0" smtClean="0">
                <a:solidFill>
                  <a:srgbClr val="000000"/>
                </a:solidFill>
              </a:rPr>
              <a:t>Have them add any ideas generated by the groups to their tool in the book if not already listed.</a:t>
            </a:r>
            <a:endParaRPr lang="en-US" altLang="en-US" dirty="0" smtClean="0">
              <a:solidFill>
                <a:srgbClr val="000000"/>
              </a:solidFill>
            </a:endParaRPr>
          </a:p>
          <a:p>
            <a:pPr eaLnBrk="1" hangingPunct="1">
              <a:spcBef>
                <a:spcPct val="0"/>
              </a:spcBef>
              <a:buFontTx/>
              <a:buNone/>
              <a:defRPr/>
            </a:pPr>
            <a:endParaRPr lang="en-US" altLang="en-US" b="1" dirty="0" smtClean="0"/>
          </a:p>
        </p:txBody>
      </p:sp>
      <p:sp>
        <p:nvSpPr>
          <p:cNvPr id="440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16130" indent="-275434">
              <a:defRPr>
                <a:solidFill>
                  <a:schemeClr val="tx1"/>
                </a:solidFill>
                <a:latin typeface="Georgia" panose="02040502050405020303" pitchFamily="18" charset="0"/>
                <a:ea typeface="MS PGothic" panose="020B0600070205080204" pitchFamily="34" charset="-128"/>
              </a:defRPr>
            </a:lvl2pPr>
            <a:lvl3pPr marL="1101738" indent="-220348">
              <a:defRPr>
                <a:solidFill>
                  <a:schemeClr val="tx1"/>
                </a:solidFill>
                <a:latin typeface="Georgia" panose="02040502050405020303" pitchFamily="18" charset="0"/>
                <a:ea typeface="MS PGothic" panose="020B0600070205080204" pitchFamily="34" charset="-128"/>
              </a:defRPr>
            </a:lvl3pPr>
            <a:lvl4pPr marL="1542433" indent="-220348">
              <a:defRPr>
                <a:solidFill>
                  <a:schemeClr val="tx1"/>
                </a:solidFill>
                <a:latin typeface="Georgia" panose="02040502050405020303" pitchFamily="18" charset="0"/>
                <a:ea typeface="MS PGothic" panose="020B0600070205080204" pitchFamily="34" charset="-128"/>
              </a:defRPr>
            </a:lvl4pPr>
            <a:lvl5pPr marL="1983128" indent="-220348">
              <a:defRPr>
                <a:solidFill>
                  <a:schemeClr val="tx1"/>
                </a:solidFill>
                <a:latin typeface="Georgia" panose="02040502050405020303" pitchFamily="18" charset="0"/>
                <a:ea typeface="MS PGothic" panose="020B0600070205080204" pitchFamily="34" charset="-128"/>
              </a:defRPr>
            </a:lvl5pPr>
            <a:lvl6pPr marL="2423823"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864518"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305213"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745908"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DE242D4D-8F55-4CB2-8017-426DBE7A2722}" type="slidenum">
              <a:rPr lang="en-US" altLang="en-US">
                <a:latin typeface="Calibri" panose="020F0502020204030204" pitchFamily="34" charset="0"/>
              </a:rPr>
              <a:pPr/>
              <a:t>68</a:t>
            </a:fld>
            <a:endParaRPr lang="en-US" altLang="en-US" dirty="0">
              <a:latin typeface="Calibri" panose="020F0502020204030204" pitchFamily="34" charset="0"/>
            </a:endParaRPr>
          </a:p>
        </p:txBody>
      </p:sp>
    </p:spTree>
    <p:extLst>
      <p:ext uri="{BB962C8B-B14F-4D97-AF65-F5344CB8AC3E}">
        <p14:creationId xmlns:p14="http://schemas.microsoft.com/office/powerpoint/2010/main" val="6763314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b="1" u="sng" dirty="0" smtClean="0"/>
              <a:t>Activity</a:t>
            </a:r>
            <a:r>
              <a:rPr lang="en-US" b="1" u="sng" baseline="0" dirty="0" smtClean="0"/>
              <a:t> #4:  Financial Empowerment and Elders CONTINUED</a:t>
            </a:r>
          </a:p>
          <a:p>
            <a:pPr defTabSz="440695">
              <a:defRPr/>
            </a:pPr>
            <a:endParaRPr lang="en-US" b="1" u="sng" baseline="0" dirty="0" smtClean="0"/>
          </a:p>
          <a:p>
            <a:pPr defTabSz="440695">
              <a:defRPr/>
            </a:pPr>
            <a:r>
              <a:rPr lang="en-US" altLang="en-US" b="1" dirty="0" smtClean="0">
                <a:solidFill>
                  <a:srgbClr val="000000"/>
                </a:solidFill>
              </a:rPr>
              <a:t>Presentation</a:t>
            </a:r>
          </a:p>
          <a:p>
            <a:pPr defTabSz="440695">
              <a:defRPr/>
            </a:pPr>
            <a:endParaRPr lang="en-US" altLang="en-US" dirty="0" smtClean="0">
              <a:solidFill>
                <a:srgbClr val="000000"/>
              </a:solidFill>
            </a:endParaRPr>
          </a:p>
          <a:p>
            <a:pPr marL="165261" indent="-165261" defTabSz="440695">
              <a:buFont typeface="Arial"/>
              <a:buChar char="•"/>
              <a:defRPr/>
            </a:pPr>
            <a:r>
              <a:rPr lang="en-US" altLang="en-US" dirty="0" smtClean="0">
                <a:solidFill>
                  <a:srgbClr val="000000"/>
                </a:solidFill>
              </a:rPr>
              <a:t>Explain that the first tool, “</a:t>
            </a:r>
            <a:r>
              <a:rPr lang="en-US" altLang="en-US" dirty="0" smtClean="0"/>
              <a:t>Identifying elder financial exploitation,” (p. 63-65) is designed to help individuals spot a potential instance of financial abuse or exploitation.  In may ways, these are the red flags.</a:t>
            </a:r>
          </a:p>
          <a:p>
            <a:endParaRPr lang="en-US" dirty="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69</a:t>
            </a:fld>
            <a:endParaRPr lang="en-US" altLang="en-US" dirty="0"/>
          </a:p>
        </p:txBody>
      </p:sp>
    </p:spTree>
    <p:extLst>
      <p:ext uri="{BB962C8B-B14F-4D97-AF65-F5344CB8AC3E}">
        <p14:creationId xmlns:p14="http://schemas.microsoft.com/office/powerpoint/2010/main" val="321419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defRPr/>
            </a:pPr>
            <a:r>
              <a:rPr lang="en-US" b="1" u="sng" dirty="0" smtClean="0">
                <a:solidFill>
                  <a:srgbClr val="000000"/>
                </a:solidFill>
                <a:latin typeface="Calibri" charset="0"/>
                <a:ea typeface="MS PGothic" charset="0"/>
              </a:rPr>
              <a:t>ACTIVITY #2:  Focus on Native Communities</a:t>
            </a:r>
          </a:p>
          <a:p>
            <a:pPr eaLnBrk="1" hangingPunct="1">
              <a:spcBef>
                <a:spcPct val="0"/>
              </a:spcBef>
            </a:pPr>
            <a:r>
              <a:rPr lang="en-US" b="1" dirty="0" smtClean="0">
                <a:solidFill>
                  <a:srgbClr val="000000"/>
                </a:solidFill>
                <a:latin typeface="Calibri" charset="0"/>
                <a:ea typeface="MS PGothic" charset="0"/>
              </a:rPr>
              <a:t>Estimated Time: 30</a:t>
            </a:r>
            <a:r>
              <a:rPr lang="en-US" b="1" baseline="0" dirty="0" smtClean="0">
                <a:solidFill>
                  <a:srgbClr val="000000"/>
                </a:solidFill>
                <a:latin typeface="Calibri" charset="0"/>
                <a:ea typeface="MS PGothic" charset="0"/>
              </a:rPr>
              <a:t> - 45</a:t>
            </a:r>
            <a:r>
              <a:rPr lang="en-US" b="1" dirty="0" smtClean="0">
                <a:solidFill>
                  <a:srgbClr val="000000"/>
                </a:solidFill>
                <a:latin typeface="Calibri" charset="0"/>
                <a:ea typeface="MS PGothic" charset="0"/>
              </a:rPr>
              <a:t> Minutes</a:t>
            </a:r>
          </a:p>
          <a:p>
            <a:pPr eaLnBrk="1" hangingPunct="1">
              <a:spcBef>
                <a:spcPct val="0"/>
              </a:spcBef>
            </a:pPr>
            <a:r>
              <a:rPr lang="en-US" b="1" dirty="0" smtClean="0">
                <a:solidFill>
                  <a:srgbClr val="000000"/>
                </a:solidFill>
                <a:latin typeface="Calibri" charset="0"/>
                <a:ea typeface="MS PGothic" charset="0"/>
              </a:rPr>
              <a:t>Methodology: Presentation / Table-based</a:t>
            </a:r>
            <a:r>
              <a:rPr lang="en-US" b="1" baseline="0" dirty="0" smtClean="0">
                <a:solidFill>
                  <a:srgbClr val="000000"/>
                </a:solidFill>
                <a:latin typeface="Calibri" charset="0"/>
                <a:ea typeface="MS PGothic" charset="0"/>
              </a:rPr>
              <a:t> Discussion / Exercise in Pairs with Report Out</a:t>
            </a:r>
            <a:endParaRPr lang="en-US" b="1" dirty="0" smtClean="0">
              <a:solidFill>
                <a:srgbClr val="000000"/>
              </a:solidFill>
              <a:latin typeface="Calibri" charset="0"/>
              <a:ea typeface="MS PGothic" charset="0"/>
            </a:endParaRPr>
          </a:p>
          <a:p>
            <a:pPr eaLnBrk="1" hangingPunct="1">
              <a:spcBef>
                <a:spcPct val="0"/>
              </a:spcBef>
            </a:pPr>
            <a:r>
              <a:rPr lang="en-US" b="1" dirty="0" smtClean="0">
                <a:solidFill>
                  <a:srgbClr val="000000"/>
                </a:solidFill>
                <a:latin typeface="Calibri" charset="0"/>
                <a:ea typeface="MS PGothic" charset="0"/>
              </a:rPr>
              <a:t>Corresponding Sections: Introduction to </a:t>
            </a:r>
            <a:r>
              <a:rPr lang="en-US" b="1" i="1" dirty="0" smtClean="0">
                <a:solidFill>
                  <a:srgbClr val="000000"/>
                </a:solidFill>
                <a:latin typeface="Calibri" charset="0"/>
                <a:ea typeface="MS PGothic" charset="0"/>
              </a:rPr>
              <a:t>Your Money</a:t>
            </a:r>
            <a:r>
              <a:rPr lang="en-US" b="1" i="1" baseline="0" dirty="0" smtClean="0">
                <a:solidFill>
                  <a:srgbClr val="000000"/>
                </a:solidFill>
                <a:latin typeface="Calibri" charset="0"/>
                <a:ea typeface="MS PGothic" charset="0"/>
              </a:rPr>
              <a:t>, Your Goals: </a:t>
            </a:r>
            <a:r>
              <a:rPr lang="en-US" b="1" i="0" baseline="0" dirty="0" smtClean="0">
                <a:solidFill>
                  <a:srgbClr val="000000"/>
                </a:solidFill>
                <a:latin typeface="Calibri" charset="0"/>
                <a:ea typeface="MS PGothic" charset="0"/>
              </a:rPr>
              <a:t>Focus on Native Communities (page 3), Native Communities and financial empowerment (page 7) from Focus on Native Communities, and Using </a:t>
            </a:r>
            <a:r>
              <a:rPr lang="en-US" b="1" i="1" baseline="0" dirty="0" smtClean="0">
                <a:solidFill>
                  <a:srgbClr val="000000"/>
                </a:solidFill>
                <a:latin typeface="Calibri" charset="0"/>
                <a:ea typeface="MS PGothic" charset="0"/>
              </a:rPr>
              <a:t>Your Money, Your Goals </a:t>
            </a:r>
            <a:r>
              <a:rPr lang="en-US" b="1" i="0" baseline="0" dirty="0" smtClean="0">
                <a:solidFill>
                  <a:srgbClr val="000000"/>
                </a:solidFill>
                <a:latin typeface="Calibri" charset="0"/>
                <a:ea typeface="MS PGothic" charset="0"/>
              </a:rPr>
              <a:t>in Native Communities (page 11)</a:t>
            </a:r>
          </a:p>
          <a:p>
            <a:pPr eaLnBrk="1" hangingPunct="1">
              <a:spcBef>
                <a:spcPct val="0"/>
              </a:spcBef>
            </a:pPr>
            <a:r>
              <a:rPr lang="en-US" b="1" i="0" baseline="0" dirty="0" smtClean="0">
                <a:solidFill>
                  <a:srgbClr val="000000"/>
                </a:solidFill>
                <a:latin typeface="Calibri" charset="0"/>
                <a:ea typeface="MS PGothic" charset="0"/>
              </a:rPr>
              <a:t>May also be useful to refer to the table of contents of </a:t>
            </a:r>
            <a:r>
              <a:rPr lang="en-US" b="1" i="1" baseline="0" dirty="0" smtClean="0">
                <a:solidFill>
                  <a:srgbClr val="000000"/>
                </a:solidFill>
                <a:latin typeface="Calibri" charset="0"/>
                <a:ea typeface="MS PGothic" charset="0"/>
              </a:rPr>
              <a:t>Your Money, Your Goals</a:t>
            </a:r>
            <a:endParaRPr lang="en-US" b="1" i="1" dirty="0" smtClean="0">
              <a:solidFill>
                <a:srgbClr val="000000"/>
              </a:solidFill>
              <a:latin typeface="Calibri" charset="0"/>
              <a:ea typeface="MS PGothic" charset="0"/>
            </a:endParaRPr>
          </a:p>
          <a:p>
            <a:pPr>
              <a:defRPr/>
            </a:pPr>
            <a:endParaRPr lang="en-US" b="1" u="sng" dirty="0" smtClean="0">
              <a:solidFill>
                <a:srgbClr val="000000"/>
              </a:solidFill>
              <a:latin typeface="Calibri" charset="0"/>
              <a:ea typeface="MS PGothic" charset="0"/>
            </a:endParaRPr>
          </a:p>
          <a:p>
            <a:pPr>
              <a:defRPr/>
            </a:pPr>
            <a:endParaRPr lang="en-US" b="1" u="sng" dirty="0" smtClean="0">
              <a:solidFill>
                <a:srgbClr val="000000"/>
              </a:solidFill>
              <a:latin typeface="Calibri" charset="0"/>
              <a:ea typeface="MS PGothic" charset="0"/>
            </a:endParaRPr>
          </a:p>
          <a:p>
            <a:pPr>
              <a:defRPr/>
            </a:pPr>
            <a:r>
              <a:rPr lang="en-US" b="1" u="none" dirty="0" smtClean="0">
                <a:solidFill>
                  <a:srgbClr val="000000"/>
                </a:solidFill>
                <a:latin typeface="Calibri" charset="0"/>
                <a:ea typeface="MS PGothic" charset="0"/>
              </a:rPr>
              <a:t>Presentation</a:t>
            </a:r>
          </a:p>
          <a:p>
            <a:pPr>
              <a:defRPr/>
            </a:pPr>
            <a:endParaRPr lang="en-US" dirty="0" smtClean="0"/>
          </a:p>
          <a:p>
            <a:pPr marL="165261" indent="-165261">
              <a:buFont typeface="Arial"/>
              <a:buChar char="•"/>
              <a:defRPr/>
            </a:pPr>
            <a:r>
              <a:rPr lang="en-US" dirty="0" smtClean="0"/>
              <a:t>Explain that </a:t>
            </a:r>
            <a:r>
              <a:rPr lang="en-US" i="1" dirty="0" smtClean="0"/>
              <a:t>Your Money, Your Goals: Focus on Native Communities</a:t>
            </a:r>
            <a:r>
              <a:rPr lang="en-US" dirty="0" smtClean="0"/>
              <a:t>—contains additional information, tips, and tools based on the wisdom of tribal staff and organizations that serve Native Communities. Its goal is to meaningfully connect the content and tools in </a:t>
            </a:r>
            <a:r>
              <a:rPr lang="en-US" i="1" dirty="0" smtClean="0"/>
              <a:t>Your Money, Your Goals </a:t>
            </a:r>
            <a:r>
              <a:rPr lang="en-US" dirty="0" smtClean="0"/>
              <a:t>to the Native Communities in which you live and work. </a:t>
            </a:r>
          </a:p>
          <a:p>
            <a:pPr>
              <a:defRPr/>
            </a:pPr>
            <a:endParaRPr lang="en-US" dirty="0" smtClean="0"/>
          </a:p>
          <a:p>
            <a:pPr marL="165261" indent="-165261">
              <a:buFont typeface="Arial"/>
              <a:buChar char="•"/>
              <a:defRPr/>
            </a:pPr>
            <a:r>
              <a:rPr lang="en-US" dirty="0" smtClean="0"/>
              <a:t>Explain that in early 2016, representatives from the following tribes and organizations gathered to reflect on the experiences these leaders had in sharing the toolkit and on ways to share additional information that could assist other Native Communities in implementing </a:t>
            </a:r>
            <a:r>
              <a:rPr lang="en-US" i="1" dirty="0" smtClean="0"/>
              <a:t>Your Money, Your Goals</a:t>
            </a:r>
            <a:r>
              <a:rPr lang="en-US" dirty="0" smtClean="0"/>
              <a:t>: </a:t>
            </a:r>
          </a:p>
          <a:p>
            <a:pPr lvl="2">
              <a:buFont typeface="Arial"/>
              <a:buNone/>
              <a:defRPr/>
            </a:pPr>
            <a:r>
              <a:rPr lang="en-US" dirty="0" smtClean="0"/>
              <a:t>Citizen Potawatomi Nation</a:t>
            </a:r>
            <a:br>
              <a:rPr lang="en-US" dirty="0" smtClean="0"/>
            </a:br>
            <a:r>
              <a:rPr lang="en-US" dirty="0" smtClean="0"/>
              <a:t>Chippewa Cree Tribe</a:t>
            </a:r>
            <a:br>
              <a:rPr lang="en-US" dirty="0" smtClean="0"/>
            </a:br>
            <a:r>
              <a:rPr lang="en-US" dirty="0" smtClean="0"/>
              <a:t>Confederated Tribes of the Colville reservation</a:t>
            </a:r>
            <a:br>
              <a:rPr lang="en-US" dirty="0" smtClean="0"/>
            </a:br>
            <a:r>
              <a:rPr lang="en-US" dirty="0" smtClean="0"/>
              <a:t>Sault Ste. Marie Tribe of Chippewa Indians</a:t>
            </a:r>
            <a:br>
              <a:rPr lang="en-US" dirty="0" smtClean="0"/>
            </a:br>
            <a:r>
              <a:rPr lang="en-US" dirty="0" smtClean="0"/>
              <a:t>Seminole Tribe of Florida</a:t>
            </a:r>
            <a:br>
              <a:rPr lang="en-US" dirty="0" smtClean="0"/>
            </a:br>
            <a:r>
              <a:rPr lang="en-US" dirty="0" smtClean="0"/>
              <a:t>Office of the Special Trustee</a:t>
            </a:r>
          </a:p>
          <a:p>
            <a:pPr lvl="2">
              <a:buFont typeface="Arial"/>
              <a:buNone/>
              <a:defRPr/>
            </a:pPr>
            <a:r>
              <a:rPr lang="en-US" dirty="0" smtClean="0"/>
              <a:t>The American Indian Center at the University of North Carolina at Chapel Hill </a:t>
            </a:r>
          </a:p>
          <a:p>
            <a:pPr>
              <a:buFont typeface="Arial"/>
              <a:buNone/>
              <a:defRPr/>
            </a:pPr>
            <a:endParaRPr lang="en-US" dirty="0" smtClean="0"/>
          </a:p>
          <a:p>
            <a:pPr marL="165261" indent="-165261">
              <a:buFont typeface="Arial"/>
              <a:buChar char="•"/>
              <a:defRPr/>
            </a:pPr>
            <a:r>
              <a:rPr lang="en-US" dirty="0" smtClean="0"/>
              <a:t>Review the general contents using the table of contents.</a:t>
            </a:r>
          </a:p>
          <a:p>
            <a:pPr>
              <a:defRPr/>
            </a:pPr>
            <a:endParaRPr lang="en-US" dirty="0"/>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16130" indent="-275434">
              <a:defRPr sz="2300">
                <a:solidFill>
                  <a:schemeClr val="tx1"/>
                </a:solidFill>
                <a:latin typeface="Georgia" charset="0"/>
                <a:ea typeface="MS PGothic" charset="0"/>
                <a:cs typeface="MS PGothic" charset="0"/>
              </a:defRPr>
            </a:lvl2pPr>
            <a:lvl3pPr marL="1101738" indent="-220348">
              <a:defRPr sz="2300">
                <a:solidFill>
                  <a:schemeClr val="tx1"/>
                </a:solidFill>
                <a:latin typeface="Georgia" charset="0"/>
                <a:ea typeface="MS PGothic" charset="0"/>
                <a:cs typeface="MS PGothic" charset="0"/>
              </a:defRPr>
            </a:lvl3pPr>
            <a:lvl4pPr marL="1542433" indent="-220348">
              <a:defRPr sz="2300">
                <a:solidFill>
                  <a:schemeClr val="tx1"/>
                </a:solidFill>
                <a:latin typeface="Georgia" charset="0"/>
                <a:ea typeface="MS PGothic" charset="0"/>
                <a:cs typeface="MS PGothic" charset="0"/>
              </a:defRPr>
            </a:lvl4pPr>
            <a:lvl5pPr marL="1983128" indent="-220348">
              <a:defRPr sz="2300">
                <a:solidFill>
                  <a:schemeClr val="tx1"/>
                </a:solidFill>
                <a:latin typeface="Georgia"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Georgia"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Georgia"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Georgia"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26F7CDF0-BC9E-7B42-B53B-D8F078D9FBD1}" type="slidenum">
              <a:rPr lang="en-US" sz="1200">
                <a:latin typeface="Calibri" charset="0"/>
              </a:rPr>
              <a:pPr/>
              <a:t>7</a:t>
            </a:fld>
            <a:endParaRPr lang="en-US" sz="1200" dirty="0">
              <a:latin typeface="Calibri" charset="0"/>
            </a:endParaRPr>
          </a:p>
        </p:txBody>
      </p:sp>
    </p:spTree>
    <p:extLst>
      <p:ext uri="{BB962C8B-B14F-4D97-AF65-F5344CB8AC3E}">
        <p14:creationId xmlns:p14="http://schemas.microsoft.com/office/powerpoint/2010/main" val="20022482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b="1" u="sng" dirty="0" smtClean="0"/>
              <a:t>Activity</a:t>
            </a:r>
            <a:r>
              <a:rPr lang="en-US" b="1" u="sng" baseline="0" dirty="0" smtClean="0"/>
              <a:t> #4:  Financial Empowerment and Elders CONTINUED</a:t>
            </a:r>
          </a:p>
          <a:p>
            <a:pPr defTabSz="440695">
              <a:defRPr/>
            </a:pPr>
            <a:endParaRPr lang="en-US" b="1" u="sng" baseline="0" dirty="0" smtClean="0"/>
          </a:p>
          <a:p>
            <a:pPr defTabSz="440695" eaLnBrk="1" hangingPunct="1">
              <a:spcBef>
                <a:spcPct val="0"/>
              </a:spcBef>
              <a:defRPr/>
            </a:pPr>
            <a:r>
              <a:rPr lang="en-US" altLang="en-US" b="1" dirty="0" smtClean="0">
                <a:solidFill>
                  <a:srgbClr val="000000"/>
                </a:solidFill>
              </a:rPr>
              <a:t>Presentation</a:t>
            </a:r>
          </a:p>
          <a:p>
            <a:pPr eaLnBrk="1" hangingPunct="1">
              <a:spcBef>
                <a:spcPct val="0"/>
              </a:spcBef>
              <a:defRPr/>
            </a:pPr>
            <a:endParaRPr lang="en-US" altLang="en-US" dirty="0" smtClean="0">
              <a:solidFill>
                <a:srgbClr val="000000"/>
              </a:solidFill>
            </a:endParaRPr>
          </a:p>
          <a:p>
            <a:pPr marL="165261" indent="-165261" eaLnBrk="1" hangingPunct="1">
              <a:spcBef>
                <a:spcPct val="0"/>
              </a:spcBef>
              <a:buFont typeface="Arial"/>
              <a:buChar char="•"/>
              <a:defRPr/>
            </a:pPr>
            <a:r>
              <a:rPr lang="en-US" altLang="en-US" dirty="0" smtClean="0"/>
              <a:t>Briefly cover  “Getting help for elder financial exploitation”. (p. 66-67)</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70</a:t>
            </a:fld>
            <a:endParaRPr lang="en-US" altLang="en-US" dirty="0"/>
          </a:p>
        </p:txBody>
      </p:sp>
    </p:spTree>
    <p:extLst>
      <p:ext uri="{BB962C8B-B14F-4D97-AF65-F5344CB8AC3E}">
        <p14:creationId xmlns:p14="http://schemas.microsoft.com/office/powerpoint/2010/main" val="24228154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b="1" u="sng" dirty="0" smtClean="0"/>
              <a:t>Activity</a:t>
            </a:r>
            <a:r>
              <a:rPr lang="en-US" b="1" u="sng" baseline="0" dirty="0" smtClean="0"/>
              <a:t> #4:  Financial Empowerment and Elders CONTINUED</a:t>
            </a:r>
          </a:p>
          <a:p>
            <a:pPr defTabSz="440695">
              <a:defRPr/>
            </a:pPr>
            <a:endParaRPr lang="en-US" altLang="en-US" dirty="0" smtClean="0">
              <a:solidFill>
                <a:srgbClr val="000000"/>
              </a:solidFill>
            </a:endParaRPr>
          </a:p>
          <a:p>
            <a:pPr defTabSz="440695">
              <a:defRPr/>
            </a:pPr>
            <a:r>
              <a:rPr lang="en-US" altLang="en-US" b="1" dirty="0" smtClean="0">
                <a:solidFill>
                  <a:srgbClr val="000000"/>
                </a:solidFill>
              </a:rPr>
              <a:t>Presentation</a:t>
            </a:r>
          </a:p>
          <a:p>
            <a:pPr defTabSz="440695">
              <a:defRPr/>
            </a:pPr>
            <a:endParaRPr lang="en-US" altLang="en-US" dirty="0" smtClean="0">
              <a:solidFill>
                <a:srgbClr val="000000"/>
              </a:solidFill>
            </a:endParaRPr>
          </a:p>
          <a:p>
            <a:pPr marL="165261" indent="-165261" eaLnBrk="1" hangingPunct="1">
              <a:spcBef>
                <a:spcPct val="0"/>
              </a:spcBef>
              <a:buFont typeface="Arial"/>
              <a:buChar char="•"/>
              <a:defRPr/>
            </a:pPr>
            <a:r>
              <a:rPr lang="en-US" altLang="en-US" dirty="0" smtClean="0"/>
              <a:t>The final tool, “Preventing</a:t>
            </a:r>
            <a:r>
              <a:rPr lang="en-US" altLang="en-US" baseline="0" dirty="0" smtClean="0"/>
              <a:t> elder financial exploitation,” (p. 68-70)</a:t>
            </a:r>
            <a:r>
              <a:rPr lang="en-US" altLang="en-US" dirty="0" smtClean="0"/>
              <a:t> is about creating a culture that prevents exploiting elders’ finances.  This tool includes strategies for communities as well as families.</a:t>
            </a:r>
          </a:p>
          <a:p>
            <a:endParaRPr lang="en-US" dirty="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71</a:t>
            </a:fld>
            <a:endParaRPr lang="en-US" altLang="en-US" dirty="0"/>
          </a:p>
        </p:txBody>
      </p:sp>
    </p:spTree>
    <p:extLst>
      <p:ext uri="{BB962C8B-B14F-4D97-AF65-F5344CB8AC3E}">
        <p14:creationId xmlns:p14="http://schemas.microsoft.com/office/powerpoint/2010/main" val="1208608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827" eaLnBrk="1" hangingPunct="1">
              <a:spcBef>
                <a:spcPct val="0"/>
              </a:spcBef>
            </a:pPr>
            <a:endParaRPr lang="en-US" alt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16130" indent="-275434">
              <a:defRPr>
                <a:solidFill>
                  <a:schemeClr val="tx1"/>
                </a:solidFill>
                <a:latin typeface="Georgia" panose="02040502050405020303" pitchFamily="18" charset="0"/>
                <a:ea typeface="MS PGothic" panose="020B0600070205080204" pitchFamily="34" charset="-128"/>
              </a:defRPr>
            </a:lvl2pPr>
            <a:lvl3pPr marL="1101738" indent="-220348">
              <a:defRPr>
                <a:solidFill>
                  <a:schemeClr val="tx1"/>
                </a:solidFill>
                <a:latin typeface="Georgia" panose="02040502050405020303" pitchFamily="18" charset="0"/>
                <a:ea typeface="MS PGothic" panose="020B0600070205080204" pitchFamily="34" charset="-128"/>
              </a:defRPr>
            </a:lvl3pPr>
            <a:lvl4pPr marL="1542433" indent="-220348">
              <a:defRPr>
                <a:solidFill>
                  <a:schemeClr val="tx1"/>
                </a:solidFill>
                <a:latin typeface="Georgia" panose="02040502050405020303" pitchFamily="18" charset="0"/>
                <a:ea typeface="MS PGothic" panose="020B0600070205080204" pitchFamily="34" charset="-128"/>
              </a:defRPr>
            </a:lvl4pPr>
            <a:lvl5pPr marL="1983128" indent="-220348">
              <a:defRPr>
                <a:solidFill>
                  <a:schemeClr val="tx1"/>
                </a:solidFill>
                <a:latin typeface="Georgia" panose="02040502050405020303" pitchFamily="18" charset="0"/>
                <a:ea typeface="MS PGothic" panose="020B0600070205080204" pitchFamily="34" charset="-128"/>
              </a:defRPr>
            </a:lvl5pPr>
            <a:lvl6pPr marL="2423823"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864518"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305213"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745908"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EF22173B-B19F-4289-8225-3B71106E168E}" type="slidenum">
              <a:rPr lang="en-US" altLang="en-US" smtClean="0">
                <a:latin typeface="Calibri" panose="020F0502020204030204" pitchFamily="34" charset="0"/>
              </a:rPr>
              <a:pPr/>
              <a:t>72</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21761179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8994" name="Notes Placeholder 2"/>
          <p:cNvSpPr>
            <a:spLocks noGrp="1"/>
          </p:cNvSpPr>
          <p:nvPr>
            <p:ph type="body" idx="1"/>
          </p:nvPr>
        </p:nvSpPr>
        <p:spPr bwMode="auto">
          <a:extLst/>
        </p:spPr>
        <p:txBody>
          <a:bodyPr wrap="square" numCol="1" anchor="t" anchorCtr="0" compatLnSpc="1">
            <a:prstTxWarp prst="textNoShape">
              <a:avLst/>
            </a:prstTxWarp>
          </a:bodyPr>
          <a:lstStyle/>
          <a:p>
            <a:pPr defTabSz="440695" eaLnBrk="1" fontAlgn="auto" hangingPunct="1">
              <a:spcBef>
                <a:spcPts val="0"/>
              </a:spcBef>
              <a:spcAft>
                <a:spcPts val="0"/>
              </a:spcAft>
              <a:defRPr/>
            </a:pPr>
            <a:r>
              <a:rPr lang="en-US" b="1" u="sng" dirty="0" smtClean="0"/>
              <a:t>Activity</a:t>
            </a:r>
            <a:r>
              <a:rPr lang="en-US" b="1" u="sng" baseline="0" dirty="0" smtClean="0"/>
              <a:t> #5:  Closing</a:t>
            </a:r>
          </a:p>
          <a:p>
            <a:pPr eaLnBrk="1" hangingPunct="1">
              <a:spcBef>
                <a:spcPct val="0"/>
              </a:spcBef>
            </a:pPr>
            <a:r>
              <a:rPr lang="en-US" b="1" dirty="0" smtClean="0">
                <a:solidFill>
                  <a:srgbClr val="000000"/>
                </a:solidFill>
                <a:latin typeface="Calibri" charset="0"/>
                <a:ea typeface="MS PGothic" charset="0"/>
              </a:rPr>
              <a:t>Estimated Time: 10 Minutes</a:t>
            </a:r>
          </a:p>
          <a:p>
            <a:pPr eaLnBrk="1" hangingPunct="1">
              <a:spcBef>
                <a:spcPct val="0"/>
              </a:spcBef>
            </a:pPr>
            <a:r>
              <a:rPr lang="en-US" b="1" dirty="0" smtClean="0">
                <a:solidFill>
                  <a:srgbClr val="000000"/>
                </a:solidFill>
                <a:latin typeface="Calibri" charset="0"/>
                <a:ea typeface="MS PGothic" charset="0"/>
              </a:rPr>
              <a:t>Methodology: Various methodology</a:t>
            </a:r>
          </a:p>
          <a:p>
            <a:pPr eaLnBrk="1" hangingPunct="1">
              <a:spcBef>
                <a:spcPct val="0"/>
              </a:spcBef>
            </a:pPr>
            <a:r>
              <a:rPr lang="en-US" b="1" dirty="0" smtClean="0">
                <a:solidFill>
                  <a:srgbClr val="000000"/>
                </a:solidFill>
                <a:latin typeface="Calibri" charset="0"/>
                <a:ea typeface="MS PGothic" charset="0"/>
              </a:rPr>
              <a:t>Corresponding Sections: Content</a:t>
            </a:r>
            <a:r>
              <a:rPr lang="en-US" b="1" baseline="0" dirty="0" smtClean="0">
                <a:solidFill>
                  <a:srgbClr val="000000"/>
                </a:solidFill>
                <a:latin typeface="Calibri" charset="0"/>
                <a:ea typeface="MS PGothic" charset="0"/>
              </a:rPr>
              <a:t> Module of Focus on Native Communities starting on page 71</a:t>
            </a:r>
            <a:endParaRPr lang="en-US" b="1" i="1" dirty="0" smtClean="0">
              <a:solidFill>
                <a:srgbClr val="000000"/>
              </a:solidFill>
              <a:latin typeface="Calibri" charset="0"/>
              <a:ea typeface="MS PGothic" charset="0"/>
            </a:endParaRPr>
          </a:p>
          <a:p>
            <a:pPr defTabSz="440695" eaLnBrk="1" fontAlgn="auto" hangingPunct="1">
              <a:spcBef>
                <a:spcPts val="0"/>
              </a:spcBef>
              <a:spcAft>
                <a:spcPts val="0"/>
              </a:spcAft>
              <a:defRPr/>
            </a:pPr>
            <a:endParaRPr lang="en-US" b="0" u="sng" baseline="0" dirty="0" smtClean="0"/>
          </a:p>
          <a:p>
            <a:r>
              <a:rPr lang="en-US" b="1" dirty="0" smtClean="0"/>
              <a:t>Presentation</a:t>
            </a:r>
          </a:p>
          <a:p>
            <a:endParaRPr lang="en-US" dirty="0" smtClean="0"/>
          </a:p>
          <a:p>
            <a:pPr marL="165261" indent="-165261">
              <a:buFont typeface="Arial"/>
              <a:buChar char="•"/>
            </a:pPr>
            <a:r>
              <a:rPr lang="en-US" dirty="0" smtClean="0"/>
              <a:t>Review how</a:t>
            </a:r>
            <a:r>
              <a:rPr lang="en-US" baseline="0" dirty="0" smtClean="0"/>
              <a:t> to get </a:t>
            </a:r>
            <a:r>
              <a:rPr lang="en-US" i="1" baseline="0" dirty="0" smtClean="0"/>
              <a:t>Focus on Native Communities </a:t>
            </a:r>
            <a:r>
              <a:rPr lang="en-US" baseline="0" dirty="0" smtClean="0"/>
              <a:t>and how to stay informed about </a:t>
            </a:r>
            <a:r>
              <a:rPr lang="en-US" i="1" baseline="0" dirty="0" smtClean="0"/>
              <a:t>Your Money, Your Goals</a:t>
            </a:r>
            <a:r>
              <a:rPr lang="en-US" baseline="0" dirty="0" smtClean="0"/>
              <a:t>.</a:t>
            </a:r>
            <a:endParaRPr lang="en-US" dirty="0"/>
          </a:p>
        </p:txBody>
      </p:sp>
      <p:sp>
        <p:nvSpPr>
          <p:cNvPr id="477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16130" indent="-275434">
              <a:defRPr>
                <a:solidFill>
                  <a:schemeClr val="tx1"/>
                </a:solidFill>
                <a:latin typeface="Georgia" panose="02040502050405020303" pitchFamily="18" charset="0"/>
                <a:ea typeface="MS PGothic" panose="020B0600070205080204" pitchFamily="34" charset="-128"/>
              </a:defRPr>
            </a:lvl2pPr>
            <a:lvl3pPr marL="1101738" indent="-220348">
              <a:defRPr>
                <a:solidFill>
                  <a:schemeClr val="tx1"/>
                </a:solidFill>
                <a:latin typeface="Georgia" panose="02040502050405020303" pitchFamily="18" charset="0"/>
                <a:ea typeface="MS PGothic" panose="020B0600070205080204" pitchFamily="34" charset="-128"/>
              </a:defRPr>
            </a:lvl3pPr>
            <a:lvl4pPr marL="1542433" indent="-220348">
              <a:defRPr>
                <a:solidFill>
                  <a:schemeClr val="tx1"/>
                </a:solidFill>
                <a:latin typeface="Georgia" panose="02040502050405020303" pitchFamily="18" charset="0"/>
                <a:ea typeface="MS PGothic" panose="020B0600070205080204" pitchFamily="34" charset="-128"/>
              </a:defRPr>
            </a:lvl4pPr>
            <a:lvl5pPr marL="1983128" indent="-220348">
              <a:defRPr>
                <a:solidFill>
                  <a:schemeClr val="tx1"/>
                </a:solidFill>
                <a:latin typeface="Georgia" panose="02040502050405020303" pitchFamily="18" charset="0"/>
                <a:ea typeface="MS PGothic" panose="020B0600070205080204" pitchFamily="34" charset="-128"/>
              </a:defRPr>
            </a:lvl5pPr>
            <a:lvl6pPr marL="2423823"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864518"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305213"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745908"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4699836B-67F9-4F44-8BB6-29B7C629BCB8}" type="slidenum">
              <a:rPr lang="en-US" altLang="en-US">
                <a:latin typeface="Calibri" panose="020F0502020204030204" pitchFamily="34" charset="0"/>
              </a:rPr>
              <a:pPr/>
              <a:t>73</a:t>
            </a:fld>
            <a:endParaRPr lang="en-US" altLang="en-US" dirty="0">
              <a:latin typeface="Calibri" panose="020F0502020204030204" pitchFamily="34" charset="0"/>
            </a:endParaRPr>
          </a:p>
        </p:txBody>
      </p:sp>
    </p:spTree>
    <p:extLst>
      <p:ext uri="{BB962C8B-B14F-4D97-AF65-F5344CB8AC3E}">
        <p14:creationId xmlns:p14="http://schemas.microsoft.com/office/powerpoint/2010/main" val="123449457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eaLnBrk="1" fontAlgn="auto" hangingPunct="1">
              <a:spcBef>
                <a:spcPts val="0"/>
              </a:spcBef>
              <a:spcAft>
                <a:spcPts val="0"/>
              </a:spcAft>
              <a:defRPr/>
            </a:pPr>
            <a:r>
              <a:rPr lang="en-US" b="1" u="sng" dirty="0" smtClean="0"/>
              <a:t>Activity</a:t>
            </a:r>
            <a:r>
              <a:rPr lang="en-US" b="1" u="sng" baseline="0" dirty="0" smtClean="0"/>
              <a:t> #5:  Closing CONTINUED</a:t>
            </a:r>
          </a:p>
          <a:p>
            <a:endParaRPr lang="en-US" dirty="0" smtClean="0"/>
          </a:p>
          <a:p>
            <a:r>
              <a:rPr lang="en-US" b="1" dirty="0" smtClean="0"/>
              <a:t>Closing</a:t>
            </a:r>
            <a:r>
              <a:rPr lang="en-US" b="1" baseline="0" dirty="0" smtClean="0"/>
              <a:t> Circle—Talking Stick</a:t>
            </a:r>
          </a:p>
          <a:p>
            <a:endParaRPr lang="en-US" baseline="0" dirty="0" smtClean="0"/>
          </a:p>
          <a:p>
            <a:r>
              <a:rPr lang="en-US" b="1" i="1" baseline="0" dirty="0" smtClean="0"/>
              <a:t>Note—You will need a talking stick or something to stand in for a talking stick for this activity.</a:t>
            </a:r>
          </a:p>
          <a:p>
            <a:pPr marL="165261" indent="-165261">
              <a:buFont typeface="Arial"/>
              <a:buChar char="•"/>
            </a:pPr>
            <a:endParaRPr lang="en-US" baseline="0" dirty="0" smtClean="0"/>
          </a:p>
          <a:p>
            <a:pPr marL="165261" indent="-165261">
              <a:buFont typeface="Arial"/>
              <a:buChar char="•"/>
            </a:pPr>
            <a:r>
              <a:rPr lang="en-US" baseline="0" dirty="0" smtClean="0"/>
              <a:t>Ask participants to get into a circle.  If the group is too large, they can stay seated.</a:t>
            </a:r>
          </a:p>
          <a:p>
            <a:pPr marL="165261" indent="-165261">
              <a:buFont typeface="Arial"/>
              <a:buChar char="•"/>
            </a:pPr>
            <a:r>
              <a:rPr lang="en-US" baseline="0" dirty="0" smtClean="0"/>
              <a:t>Invite each person to share:</a:t>
            </a:r>
          </a:p>
          <a:p>
            <a:pPr marL="165261" indent="-165261">
              <a:buFont typeface="Arial"/>
              <a:buChar char="•"/>
            </a:pPr>
            <a:r>
              <a:rPr lang="en-US" baseline="0" dirty="0" smtClean="0"/>
              <a:t>How they intent to use this information in their community.</a:t>
            </a:r>
          </a:p>
          <a:p>
            <a:pPr marL="165261" indent="-165261">
              <a:buFont typeface="Arial"/>
              <a:buChar char="•"/>
            </a:pPr>
            <a:r>
              <a:rPr lang="en-US" baseline="0" dirty="0" smtClean="0"/>
              <a:t>OR</a:t>
            </a:r>
          </a:p>
          <a:p>
            <a:pPr marL="165261" indent="-165261">
              <a:buFont typeface="Arial"/>
              <a:buChar char="•"/>
            </a:pPr>
            <a:r>
              <a:rPr lang="en-US" baseline="0" dirty="0" smtClean="0"/>
              <a:t>They most important thing they are taking away from the training.</a:t>
            </a:r>
          </a:p>
          <a:p>
            <a:pPr marL="165261" indent="-165261">
              <a:buFont typeface="Arial"/>
              <a:buChar char="•"/>
            </a:pPr>
            <a:endParaRPr lang="en-US" baseline="0" dirty="0" smtClean="0"/>
          </a:p>
          <a:p>
            <a:pPr marL="165261" indent="-165261">
              <a:buFont typeface="Arial"/>
              <a:buChar char="•"/>
            </a:pPr>
            <a:r>
              <a:rPr lang="en-US" baseline="0" dirty="0" smtClean="0"/>
              <a:t>Note—You can make up your own closing statements for participants to respond to.</a:t>
            </a:r>
          </a:p>
          <a:p>
            <a:pPr marL="165261" indent="-165261">
              <a:buFont typeface="Arial"/>
              <a:buChar char="•"/>
            </a:pPr>
            <a:endParaRPr lang="en-US" baseline="0" dirty="0" smtClean="0"/>
          </a:p>
          <a:p>
            <a:pPr marL="165261" indent="-165261">
              <a:buFont typeface="Arial"/>
              <a:buChar char="•"/>
            </a:pPr>
            <a:r>
              <a:rPr lang="en-US" baseline="0" dirty="0" smtClean="0"/>
              <a:t>Each person shares when they have the stick passed to them.</a:t>
            </a:r>
          </a:p>
          <a:p>
            <a:pPr marL="165261" indent="-165261">
              <a:buFont typeface="Arial"/>
              <a:buChar char="•"/>
            </a:pPr>
            <a:r>
              <a:rPr lang="en-US" baseline="0" dirty="0" smtClean="0"/>
              <a:t>Be sure to remind people that they are welcome to pass—not say anything.</a:t>
            </a:r>
          </a:p>
          <a:p>
            <a:pPr marL="165261" indent="-165261">
              <a:buFont typeface="Arial"/>
              <a:buChar char="•"/>
            </a:pPr>
            <a:endParaRPr lang="en-US" baseline="0" dirty="0" smtClean="0"/>
          </a:p>
          <a:p>
            <a:pPr marL="165261" indent="-165261">
              <a:buFont typeface="Arial"/>
              <a:buChar char="•"/>
            </a:pPr>
            <a:r>
              <a:rPr lang="en-US" baseline="0" dirty="0" smtClean="0"/>
              <a:t>Thank participants for their contributions</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74</a:t>
            </a:fld>
            <a:endParaRPr lang="en-US" altLang="en-US" dirty="0"/>
          </a:p>
        </p:txBody>
      </p:sp>
    </p:spTree>
    <p:extLst>
      <p:ext uri="{BB962C8B-B14F-4D97-AF65-F5344CB8AC3E}">
        <p14:creationId xmlns:p14="http://schemas.microsoft.com/office/powerpoint/2010/main" val="25073389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b="1" u="sng" dirty="0" smtClean="0"/>
              <a:t>Activity</a:t>
            </a:r>
            <a:r>
              <a:rPr lang="en-US" b="1" u="sng" baseline="0" dirty="0" smtClean="0"/>
              <a:t> #5:  Closing CONTINUED</a:t>
            </a:r>
          </a:p>
          <a:p>
            <a:endParaRPr lang="en-US" dirty="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75</a:t>
            </a:fld>
            <a:endParaRPr lang="en-US" altLang="en-US" dirty="0"/>
          </a:p>
        </p:txBody>
      </p:sp>
    </p:spTree>
    <p:extLst>
      <p:ext uri="{BB962C8B-B14F-4D97-AF65-F5344CB8AC3E}">
        <p14:creationId xmlns:p14="http://schemas.microsoft.com/office/powerpoint/2010/main" val="1087531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24786" eaLnBrk="1" fontAlgn="auto" hangingPunct="1">
              <a:spcBef>
                <a:spcPts val="0"/>
              </a:spcBef>
              <a:spcAft>
                <a:spcPts val="0"/>
              </a:spcAft>
              <a:defRPr/>
            </a:pPr>
            <a:r>
              <a:rPr lang="en-US" b="1" u="sng" dirty="0" smtClean="0">
                <a:solidFill>
                  <a:srgbClr val="000000"/>
                </a:solidFill>
                <a:latin typeface="Calibri" charset="0"/>
                <a:ea typeface="MS PGothic" charset="0"/>
              </a:rPr>
              <a:t>ACTIVITY #2:  Focus on Native Communities CONTINUED</a:t>
            </a:r>
          </a:p>
          <a:p>
            <a:pPr defTabSz="424786" eaLnBrk="1" fontAlgn="auto" hangingPunct="1">
              <a:spcBef>
                <a:spcPts val="0"/>
              </a:spcBef>
              <a:spcAft>
                <a:spcPts val="0"/>
              </a:spcAft>
              <a:defRPr/>
            </a:pPr>
            <a:endParaRPr lang="en-US" b="1" u="sng" dirty="0" smtClean="0">
              <a:solidFill>
                <a:srgbClr val="000000"/>
              </a:solidFill>
              <a:latin typeface="Calibri" charset="0"/>
              <a:ea typeface="MS PGothic" charset="0"/>
            </a:endParaRPr>
          </a:p>
          <a:p>
            <a:pPr defTabSz="424786" eaLnBrk="1" fontAlgn="auto" hangingPunct="1">
              <a:spcBef>
                <a:spcPts val="0"/>
              </a:spcBef>
              <a:spcAft>
                <a:spcPts val="0"/>
              </a:spcAft>
              <a:defRPr/>
            </a:pPr>
            <a:r>
              <a:rPr lang="en-US" b="1" u="none" dirty="0" smtClean="0">
                <a:solidFill>
                  <a:srgbClr val="000000"/>
                </a:solidFill>
                <a:latin typeface="Calibri" charset="0"/>
                <a:ea typeface="MS PGothic" charset="0"/>
              </a:rPr>
              <a:t>Presentation</a:t>
            </a:r>
          </a:p>
          <a:p>
            <a:pPr marL="159295" indent="-159295" defTabSz="424786" eaLnBrk="1" fontAlgn="auto" hangingPunct="1">
              <a:spcBef>
                <a:spcPts val="0"/>
              </a:spcBef>
              <a:spcAft>
                <a:spcPts val="0"/>
              </a:spcAft>
              <a:buFont typeface="Arial"/>
              <a:buChar char="•"/>
              <a:defRPr/>
            </a:pPr>
            <a:endParaRPr lang="en-US" b="1" dirty="0" smtClean="0"/>
          </a:p>
          <a:p>
            <a:pPr marL="159295" indent="-159295" defTabSz="424786" eaLnBrk="1" fontAlgn="auto" hangingPunct="1">
              <a:spcBef>
                <a:spcPts val="0"/>
              </a:spcBef>
              <a:spcAft>
                <a:spcPts val="0"/>
              </a:spcAft>
              <a:buFont typeface="Arial"/>
              <a:buChar char="•"/>
              <a:defRPr/>
            </a:pPr>
            <a:r>
              <a:rPr lang="en-US" b="0" i="0" dirty="0" smtClean="0"/>
              <a:t>Explain that </a:t>
            </a:r>
            <a:r>
              <a:rPr lang="en-US" b="0" i="1" dirty="0" smtClean="0"/>
              <a:t>Your Money, Your Goals </a:t>
            </a:r>
            <a:r>
              <a:rPr lang="en-US" b="0" dirty="0" smtClean="0"/>
              <a:t>is a financial empowerment toolkit consisting of modules staff and volunteers can</a:t>
            </a:r>
            <a:r>
              <a:rPr lang="en-US" b="0" baseline="0" dirty="0" smtClean="0"/>
              <a:t> </a:t>
            </a:r>
            <a:r>
              <a:rPr lang="en-US" b="0" dirty="0" smtClean="0"/>
              <a:t>integrate into the work they do each day with their clients. </a:t>
            </a:r>
          </a:p>
          <a:p>
            <a:pPr marL="616495" lvl="1" indent="-159295" defTabSz="424786" eaLnBrk="1" fontAlgn="auto" hangingPunct="1">
              <a:spcBef>
                <a:spcPts val="0"/>
              </a:spcBef>
              <a:spcAft>
                <a:spcPts val="0"/>
              </a:spcAft>
              <a:buFont typeface="Arial"/>
              <a:buChar char="•"/>
              <a:defRPr/>
            </a:pPr>
            <a:r>
              <a:rPr lang="en-US" b="0" dirty="0" smtClean="0"/>
              <a:t>Explain that</a:t>
            </a:r>
            <a:r>
              <a:rPr lang="en-US" b="0" baseline="0" dirty="0" smtClean="0"/>
              <a:t> m</a:t>
            </a:r>
            <a:r>
              <a:rPr lang="en-US" b="0" dirty="0" smtClean="0"/>
              <a:t>odules function independently of one another, can be used in any combination, and are appropriate for a wide variety of client populations, as well as case managers and social workers who may benefit from financial empowerment in their own lives.</a:t>
            </a:r>
          </a:p>
          <a:p>
            <a:pPr marL="165261" indent="-165261" defTabSz="424786" eaLnBrk="1" fontAlgn="auto" hangingPunct="1">
              <a:spcBef>
                <a:spcPts val="0"/>
              </a:spcBef>
              <a:spcAft>
                <a:spcPts val="0"/>
              </a:spcAft>
              <a:buFont typeface="Arial"/>
              <a:buChar char="•"/>
              <a:defRPr/>
            </a:pPr>
            <a:r>
              <a:rPr lang="en-US" b="0" dirty="0" smtClean="0"/>
              <a:t>Explain</a:t>
            </a:r>
            <a:r>
              <a:rPr lang="en-US" b="0" baseline="0" dirty="0" smtClean="0"/>
              <a:t> that Focus on Native Communities was designed to be use in conjunction with </a:t>
            </a:r>
            <a:r>
              <a:rPr lang="en-US" b="0" i="1" baseline="0" dirty="0" smtClean="0"/>
              <a:t>Your Money, Your Goals </a:t>
            </a:r>
            <a:r>
              <a:rPr lang="en-US" b="0" baseline="0" dirty="0" smtClean="0"/>
              <a:t>Toolkit and other resources. The tools and handouts in the toolkit and companion guides are available as downloadable, fillable PDFs at consumerfinance.gov. These downloadable content and tools are also screen readable for use by people who are vision-impaired.</a:t>
            </a:r>
          </a:p>
          <a:p>
            <a:pPr marL="165261" indent="-165261" defTabSz="424786" eaLnBrk="1" fontAlgn="auto" hangingPunct="1">
              <a:spcBef>
                <a:spcPts val="0"/>
              </a:spcBef>
              <a:spcAft>
                <a:spcPts val="0"/>
              </a:spcAft>
              <a:buFont typeface="Arial"/>
              <a:buChar char="•"/>
              <a:defRPr/>
            </a:pPr>
            <a:r>
              <a:rPr lang="en-US" b="0" baseline="0" dirty="0" smtClean="0"/>
              <a:t>Explain that a</a:t>
            </a:r>
            <a:r>
              <a:rPr lang="en-US" b="0" dirty="0" smtClean="0"/>
              <a:t>ll </a:t>
            </a:r>
            <a:r>
              <a:rPr lang="en-US" b="0" dirty="0"/>
              <a:t>materials are available for </a:t>
            </a:r>
            <a:r>
              <a:rPr lang="en-US" b="0" dirty="0" smtClean="0"/>
              <a:t>online</a:t>
            </a:r>
            <a:r>
              <a:rPr lang="en-US" b="0" dirty="0"/>
              <a:t>, free-of-charge.</a:t>
            </a:r>
          </a:p>
          <a:p>
            <a:pPr marL="165261" indent="-165261" defTabSz="424786" eaLnBrk="1" fontAlgn="auto" hangingPunct="1">
              <a:spcBef>
                <a:spcPts val="0"/>
              </a:spcBef>
              <a:spcAft>
                <a:spcPts val="0"/>
              </a:spcAft>
              <a:buFont typeface="Arial"/>
              <a:buChar char="•"/>
              <a:defRPr/>
            </a:pPr>
            <a:r>
              <a:rPr lang="en-US" b="0" dirty="0" smtClean="0"/>
              <a:t>Explain that all materials </a:t>
            </a:r>
            <a:r>
              <a:rPr lang="en-US" b="0" dirty="0"/>
              <a:t>are not copyrighted.</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8</a:t>
            </a:fld>
            <a:endParaRPr lang="en-US" dirty="0"/>
          </a:p>
        </p:txBody>
      </p:sp>
    </p:spTree>
    <p:extLst>
      <p:ext uri="{BB962C8B-B14F-4D97-AF65-F5344CB8AC3E}">
        <p14:creationId xmlns:p14="http://schemas.microsoft.com/office/powerpoint/2010/main" val="4163229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24786" eaLnBrk="1" fontAlgn="auto" hangingPunct="1">
              <a:spcBef>
                <a:spcPts val="0"/>
              </a:spcBef>
              <a:spcAft>
                <a:spcPts val="0"/>
              </a:spcAft>
              <a:defRPr/>
            </a:pPr>
            <a:r>
              <a:rPr lang="en-US" b="1" u="sng" dirty="0" smtClean="0">
                <a:solidFill>
                  <a:srgbClr val="000000"/>
                </a:solidFill>
                <a:latin typeface="Calibri" charset="0"/>
                <a:ea typeface="MS PGothic" charset="0"/>
              </a:rPr>
              <a:t>ACTIVITY #2:  Focus on Native Communities CONTINUED</a:t>
            </a:r>
          </a:p>
          <a:p>
            <a:pPr defTabSz="424786" eaLnBrk="1" fontAlgn="auto" hangingPunct="1">
              <a:spcBef>
                <a:spcPts val="0"/>
              </a:spcBef>
              <a:spcAft>
                <a:spcPts val="0"/>
              </a:spcAft>
              <a:defRPr/>
            </a:pPr>
            <a:endParaRPr lang="en-US" b="1" u="sng" dirty="0" smtClean="0">
              <a:solidFill>
                <a:srgbClr val="000000"/>
              </a:solidFill>
              <a:latin typeface="Calibri" charset="0"/>
              <a:ea typeface="MS PGothic" charset="0"/>
            </a:endParaRPr>
          </a:p>
          <a:p>
            <a:pPr defTabSz="424786" eaLnBrk="1" fontAlgn="auto" hangingPunct="1">
              <a:spcBef>
                <a:spcPts val="0"/>
              </a:spcBef>
              <a:spcAft>
                <a:spcPts val="0"/>
              </a:spcAft>
              <a:defRPr/>
            </a:pPr>
            <a:r>
              <a:rPr lang="en-US" b="1" u="none" dirty="0" smtClean="0">
                <a:solidFill>
                  <a:srgbClr val="000000"/>
                </a:solidFill>
                <a:latin typeface="Calibri" charset="0"/>
                <a:ea typeface="MS PGothic" charset="0"/>
              </a:rPr>
              <a:t>Presentation</a:t>
            </a:r>
          </a:p>
          <a:p>
            <a:pPr marL="159295" indent="-159295" defTabSz="424786" eaLnBrk="1" fontAlgn="auto" hangingPunct="1">
              <a:spcBef>
                <a:spcPts val="0"/>
              </a:spcBef>
              <a:spcAft>
                <a:spcPts val="0"/>
              </a:spcAft>
              <a:buFont typeface="Arial"/>
              <a:buChar char="•"/>
              <a:defRPr/>
            </a:pPr>
            <a:endParaRPr lang="en-US" b="1" dirty="0" smtClean="0"/>
          </a:p>
          <a:p>
            <a:pPr marL="165261" indent="-165261" defTabSz="424786" eaLnBrk="1" fontAlgn="auto" hangingPunct="1">
              <a:spcBef>
                <a:spcPts val="0"/>
              </a:spcBef>
              <a:spcAft>
                <a:spcPts val="0"/>
              </a:spcAft>
              <a:buFont typeface="Arial"/>
              <a:buChar char="•"/>
              <a:defRPr/>
            </a:pPr>
            <a:r>
              <a:rPr lang="en-US" b="0" dirty="0" smtClean="0"/>
              <a:t>Explain</a:t>
            </a:r>
            <a:r>
              <a:rPr lang="en-US" b="0" baseline="0" dirty="0" smtClean="0"/>
              <a:t> that Focus on Native Communities was designed to be use in conjunction with </a:t>
            </a:r>
            <a:r>
              <a:rPr lang="en-US" b="0" i="1" baseline="0" dirty="0" smtClean="0"/>
              <a:t>Your Money, Your Goals </a:t>
            </a:r>
            <a:r>
              <a:rPr lang="en-US" b="0" baseline="0" dirty="0" smtClean="0"/>
              <a:t>Toolkit and other resources.</a:t>
            </a:r>
          </a:p>
          <a:p>
            <a:pPr marL="165261" indent="-165261" defTabSz="424786" eaLnBrk="1" fontAlgn="auto" hangingPunct="1">
              <a:spcBef>
                <a:spcPts val="0"/>
              </a:spcBef>
              <a:spcAft>
                <a:spcPts val="0"/>
              </a:spcAft>
              <a:buFont typeface="Arial"/>
              <a:buChar char="•"/>
              <a:defRPr/>
            </a:pPr>
            <a:r>
              <a:rPr lang="en-US" b="0" baseline="0" dirty="0" smtClean="0"/>
              <a:t>Explain that a</a:t>
            </a:r>
            <a:r>
              <a:rPr lang="en-US" b="0" dirty="0" smtClean="0"/>
              <a:t>ll </a:t>
            </a:r>
            <a:r>
              <a:rPr lang="en-US" b="0" dirty="0"/>
              <a:t>materials </a:t>
            </a:r>
            <a:r>
              <a:rPr lang="en-US" b="0" dirty="0" smtClean="0"/>
              <a:t>with the exception of the Implementation Guide are </a:t>
            </a:r>
            <a:r>
              <a:rPr lang="en-US" b="0" dirty="0"/>
              <a:t>available </a:t>
            </a:r>
            <a:r>
              <a:rPr lang="en-US" b="0" dirty="0" smtClean="0"/>
              <a:t>for order online</a:t>
            </a:r>
            <a:r>
              <a:rPr lang="en-US" b="0" dirty="0"/>
              <a:t>, free-of-charge</a:t>
            </a:r>
            <a:r>
              <a:rPr lang="en-US" b="0" dirty="0" smtClean="0"/>
              <a:t>. The Implementation guide is downloadable.</a:t>
            </a:r>
            <a:endParaRPr lang="en-US" b="0" dirty="0"/>
          </a:p>
          <a:p>
            <a:pPr marL="165261" indent="-165261" defTabSz="424786" eaLnBrk="1" fontAlgn="auto" hangingPunct="1">
              <a:spcBef>
                <a:spcPts val="0"/>
              </a:spcBef>
              <a:spcAft>
                <a:spcPts val="0"/>
              </a:spcAft>
              <a:buFont typeface="Arial"/>
              <a:buChar char="•"/>
              <a:defRPr/>
            </a:pPr>
            <a:r>
              <a:rPr lang="en-US" b="0" dirty="0" smtClean="0"/>
              <a:t>Explain that all materials </a:t>
            </a:r>
            <a:r>
              <a:rPr lang="en-US" b="0" dirty="0"/>
              <a:t>are not copyrighted</a:t>
            </a:r>
            <a:r>
              <a:rPr lang="en-US" b="0" dirty="0" smtClean="0"/>
              <a:t>.</a:t>
            </a:r>
          </a:p>
          <a:p>
            <a:pPr marL="165261" indent="-165261" defTabSz="424786" eaLnBrk="1" fontAlgn="auto" hangingPunct="1">
              <a:spcBef>
                <a:spcPts val="0"/>
              </a:spcBef>
              <a:spcAft>
                <a:spcPts val="0"/>
              </a:spcAft>
              <a:buFont typeface="Arial"/>
              <a:buChar char="•"/>
              <a:defRPr/>
            </a:pPr>
            <a:r>
              <a:rPr lang="en-US" b="0" dirty="0" smtClean="0"/>
              <a:t>Training decks are available at the Your Money, Your Goals Training and implementation page at consumerfinance.gov.</a:t>
            </a:r>
            <a:endParaRPr lang="en-US" b="0" dirty="0"/>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9</a:t>
            </a:fld>
            <a:endParaRPr lang="en-US" dirty="0"/>
          </a:p>
        </p:txBody>
      </p:sp>
    </p:spTree>
    <p:extLst>
      <p:ext uri="{BB962C8B-B14F-4D97-AF65-F5344CB8AC3E}">
        <p14:creationId xmlns:p14="http://schemas.microsoft.com/office/powerpoint/2010/main" val="2092214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w ink)">
    <p:spTree>
      <p:nvGrpSpPr>
        <p:cNvPr id="1" name=""/>
        <p:cNvGrpSpPr/>
        <p:nvPr/>
      </p:nvGrpSpPr>
      <p:grpSpPr>
        <a:xfrm>
          <a:off x="0" y="0"/>
          <a:ext cx="0" cy="0"/>
          <a:chOff x="0" y="0"/>
          <a:chExt cx="0" cy="0"/>
        </a:xfrm>
      </p:grpSpPr>
      <p:sp>
        <p:nvSpPr>
          <p:cNvPr id="5" name="Rectangle 4"/>
          <p:cNvSpPr/>
          <p:nvPr userDrawn="1"/>
        </p:nvSpPr>
        <p:spPr>
          <a:xfrm>
            <a:off x="11113" y="0"/>
            <a:ext cx="9144000" cy="18542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3" name="Title 2"/>
          <p:cNvSpPr>
            <a:spLocks noGrp="1"/>
          </p:cNvSpPr>
          <p:nvPr>
            <p:ph type="title"/>
          </p:nvPr>
        </p:nvSpPr>
        <p:spPr>
          <a:xfrm>
            <a:off x="553641" y="2164953"/>
            <a:ext cx="8036720" cy="743347"/>
          </a:xfrm>
        </p:spPr>
        <p:txBody>
          <a:bodyPr>
            <a:normAutofit/>
          </a:bodyPr>
          <a:lstStyle>
            <a:lvl1pPr algn="l" defTabSz="457200" rtl="0" eaLnBrk="1" latinLnBrk="0" hangingPunct="1">
              <a:spcBef>
                <a:spcPct val="0"/>
              </a:spcBef>
              <a:buNone/>
              <a:defRPr lang="en-US" sz="4000" b="0" kern="1200" dirty="0">
                <a:solidFill>
                  <a:srgbClr val="101820"/>
                </a:solidFill>
                <a:latin typeface="Arial"/>
                <a:ea typeface="+mj-ea"/>
                <a:cs typeface="Aria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58800" y="2895600"/>
            <a:ext cx="8031561" cy="520700"/>
          </a:xfrm>
        </p:spPr>
        <p:txBody>
          <a:bodyPr>
            <a:normAutofit/>
          </a:bodyPr>
          <a:lstStyle>
            <a:lvl1pPr marL="0" indent="0">
              <a:buNone/>
              <a:defRPr lang="en-US" sz="1600" kern="1200" dirty="0" smtClean="0">
                <a:solidFill>
                  <a:srgbClr val="43484E"/>
                </a:solidFill>
                <a:latin typeface="+mj-lt"/>
                <a:ea typeface="+mn-ea"/>
                <a:cs typeface="Arial"/>
              </a:defRPr>
            </a:lvl1pPr>
          </a:lstStyle>
          <a:p>
            <a:pPr marL="0" lvl="0" indent="0" algn="l" defTabSz="457200" rtl="0" eaLnBrk="1" latinLnBrk="0" hangingPunct="1">
              <a:lnSpc>
                <a:spcPts val="2600"/>
              </a:lnSpc>
              <a:spcBef>
                <a:spcPts val="1000"/>
              </a:spcBef>
              <a:buClr>
                <a:schemeClr val="tx2"/>
              </a:buClr>
              <a:buFont typeface="Wingdings" charset="2"/>
              <a:buNone/>
            </a:pPr>
            <a:r>
              <a:rPr lang="en-US" dirty="0" smtClean="0"/>
              <a:t>Click to edit Master text styles</a:t>
            </a:r>
          </a:p>
        </p:txBody>
      </p:sp>
      <p:pic>
        <p:nvPicPr>
          <p:cNvPr id="10" name="Picture 9" descr="cfpb_PPT_background_greentyp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1335"/>
            <a:ext cx="9154499" cy="7094736"/>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306" y="4459681"/>
            <a:ext cx="2779395" cy="948419"/>
          </a:xfrm>
          <a:prstGeom prst="rect">
            <a:avLst/>
          </a:prstGeom>
        </p:spPr>
      </p:pic>
    </p:spTree>
    <p:extLst>
      <p:ext uri="{BB962C8B-B14F-4D97-AF65-F5344CB8AC3E}">
        <p14:creationId xmlns:p14="http://schemas.microsoft.com/office/powerpoint/2010/main" val="3032967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aphic on the side">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97952" y="1376363"/>
            <a:ext cx="2543220" cy="1685925"/>
          </a:xfrm>
        </p:spPr>
        <p:txBody>
          <a:bodyPr/>
          <a:lstStyle>
            <a:lvl1pPr marL="0" indent="0">
              <a:buNone/>
              <a:defRPr sz="2400"/>
            </a:lvl1pPr>
          </a:lstStyle>
          <a:p>
            <a:pPr lvl="0"/>
            <a:r>
              <a:rPr lang="en-US" dirty="0" smtClean="0"/>
              <a:t>Click to edit Master text styles</a:t>
            </a:r>
          </a:p>
        </p:txBody>
      </p:sp>
    </p:spTree>
    <p:extLst>
      <p:ext uri="{BB962C8B-B14F-4D97-AF65-F5344CB8AC3E}">
        <p14:creationId xmlns:p14="http://schemas.microsoft.com/office/powerpoint/2010/main" val="88577391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1752" y="1380744"/>
            <a:ext cx="2542032" cy="1682496"/>
          </a:xfrm>
        </p:spPr>
        <p:txBody>
          <a:bodyPr anchor="t"/>
          <a:lstStyle>
            <a:lvl1pPr>
              <a:lnSpc>
                <a:spcPts val="2600"/>
              </a:lnSpc>
              <a:spcBef>
                <a:spcPts val="1000"/>
              </a:spcBef>
              <a:defRPr sz="24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FFFFFB03-6426-44DC-A3A5-3C17110B64AE}" type="slidenum">
              <a:rPr lang="en-US" smtClean="0"/>
              <a:pPr/>
              <a:t>‹#›</a:t>
            </a:fld>
            <a:endParaRPr lang="en-US" dirty="0"/>
          </a:p>
        </p:txBody>
      </p:sp>
    </p:spTree>
    <p:extLst>
      <p:ext uri="{BB962C8B-B14F-4D97-AF65-F5344CB8AC3E}">
        <p14:creationId xmlns:p14="http://schemas.microsoft.com/office/powerpoint/2010/main" val="16297507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281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0"/>
            <a:ext cx="9144000" cy="6858000"/>
          </a:xfrm>
          <a:prstGeom prst="rect">
            <a:avLst/>
          </a:prstGeom>
          <a:solidFill>
            <a:schemeClr val="bg1"/>
          </a:solidFill>
          <a:ln>
            <a:noFill/>
          </a:ln>
          <a:extLst/>
        </p:spPr>
        <p:txBody>
          <a:bodyPr lIns="64291" tIns="32146" rIns="64291" bIns="32146"/>
          <a:lstStyle>
            <a:lvl1pPr defTabSz="641350">
              <a:defRPr>
                <a:solidFill>
                  <a:schemeClr val="tx1"/>
                </a:solidFill>
                <a:latin typeface="Georgia" pitchFamily="18" charset="0"/>
              </a:defRPr>
            </a:lvl1pPr>
            <a:lvl2pPr marL="742950" indent="-285750" defTabSz="641350">
              <a:defRPr>
                <a:solidFill>
                  <a:schemeClr val="tx1"/>
                </a:solidFill>
                <a:latin typeface="Georgia" pitchFamily="18" charset="0"/>
              </a:defRPr>
            </a:lvl2pPr>
            <a:lvl3pPr marL="1143000" indent="-228600" defTabSz="641350">
              <a:defRPr>
                <a:solidFill>
                  <a:schemeClr val="tx1"/>
                </a:solidFill>
                <a:latin typeface="Georgia" pitchFamily="18" charset="0"/>
              </a:defRPr>
            </a:lvl3pPr>
            <a:lvl4pPr marL="1600200" indent="-228600" defTabSz="641350">
              <a:defRPr>
                <a:solidFill>
                  <a:schemeClr val="tx1"/>
                </a:solidFill>
                <a:latin typeface="Georgia" pitchFamily="18" charset="0"/>
              </a:defRPr>
            </a:lvl4pPr>
            <a:lvl5pPr marL="2057400" indent="-228600" defTabSz="641350">
              <a:defRPr>
                <a:solidFill>
                  <a:schemeClr val="tx1"/>
                </a:solidFill>
                <a:latin typeface="Georgia" pitchFamily="18" charset="0"/>
              </a:defRPr>
            </a:lvl5pPr>
            <a:lvl6pPr marL="2514600" indent="-228600" defTabSz="641350" fontAlgn="base">
              <a:spcBef>
                <a:spcPct val="0"/>
              </a:spcBef>
              <a:spcAft>
                <a:spcPct val="0"/>
              </a:spcAft>
              <a:defRPr>
                <a:solidFill>
                  <a:schemeClr val="tx1"/>
                </a:solidFill>
                <a:latin typeface="Georgia" pitchFamily="18" charset="0"/>
              </a:defRPr>
            </a:lvl6pPr>
            <a:lvl7pPr marL="2971800" indent="-228600" defTabSz="641350" fontAlgn="base">
              <a:spcBef>
                <a:spcPct val="0"/>
              </a:spcBef>
              <a:spcAft>
                <a:spcPct val="0"/>
              </a:spcAft>
              <a:defRPr>
                <a:solidFill>
                  <a:schemeClr val="tx1"/>
                </a:solidFill>
                <a:latin typeface="Georgia" pitchFamily="18" charset="0"/>
              </a:defRPr>
            </a:lvl7pPr>
            <a:lvl8pPr marL="3429000" indent="-228600" defTabSz="641350" fontAlgn="base">
              <a:spcBef>
                <a:spcPct val="0"/>
              </a:spcBef>
              <a:spcAft>
                <a:spcPct val="0"/>
              </a:spcAft>
              <a:defRPr>
                <a:solidFill>
                  <a:schemeClr val="tx1"/>
                </a:solidFill>
                <a:latin typeface="Georgia" pitchFamily="18" charset="0"/>
              </a:defRPr>
            </a:lvl8pPr>
            <a:lvl9pPr marL="3886200" indent="-228600" defTabSz="641350" fontAlgn="base">
              <a:spcBef>
                <a:spcPct val="0"/>
              </a:spcBef>
              <a:spcAft>
                <a:spcPct val="0"/>
              </a:spcAft>
              <a:defRPr>
                <a:solidFill>
                  <a:schemeClr val="tx1"/>
                </a:solidFill>
                <a:latin typeface="Georgia" pitchFamily="18" charset="0"/>
              </a:defRPr>
            </a:lvl9pPr>
          </a:lstStyle>
          <a:p>
            <a:pPr eaLnBrk="1" hangingPunct="1">
              <a:defRPr/>
            </a:pPr>
            <a:endParaRPr lang="en-US" altLang="en-US" sz="2400" dirty="0" smtClean="0">
              <a:solidFill>
                <a:srgbClr val="000000"/>
              </a:solidFill>
              <a:latin typeface="Arial" pitchFamily="34" charset="0"/>
              <a:ea typeface="ヒラギノ角ゴ ProN W3"/>
              <a:cs typeface="ヒラギノ角ゴ ProN W3"/>
              <a:sym typeface="Arial" pitchFamily="34" charset="0"/>
            </a:endParaRPr>
          </a:p>
        </p:txBody>
      </p:sp>
      <p:pic>
        <p:nvPicPr>
          <p:cNvPr id="5"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8" y="6173788"/>
            <a:ext cx="16081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2"/>
          <p:cNvSpPr>
            <a:spLocks noGrp="1"/>
          </p:cNvSpPr>
          <p:nvPr>
            <p:ph type="subTitle" idx="1"/>
          </p:nvPr>
        </p:nvSpPr>
        <p:spPr>
          <a:xfrm>
            <a:off x="903109" y="2996623"/>
            <a:ext cx="7309555" cy="475281"/>
          </a:xfrm>
          <a:prstGeom prst="rect">
            <a:avLst/>
          </a:prstGeom>
        </p:spPr>
        <p:txBody>
          <a:bodyPr lIns="64284" tIns="32142" rIns="64284" bIns="32142">
            <a:spAutoFit/>
          </a:bodyPr>
          <a:lstStyle>
            <a:lvl1pPr marL="0" marR="0" indent="0" algn="l" defTabSz="642915" rtl="0" eaLnBrk="1" fontAlgn="base" latinLnBrk="0" hangingPunct="1">
              <a:lnSpc>
                <a:spcPct val="140000"/>
              </a:lnSpc>
              <a:spcBef>
                <a:spcPts val="2109"/>
              </a:spcBef>
              <a:spcAft>
                <a:spcPts val="1406"/>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endParaRPr lang="en-US" dirty="0" smtClean="0"/>
          </a:p>
        </p:txBody>
      </p:sp>
      <p:sp>
        <p:nvSpPr>
          <p:cNvPr id="14" name="Title 1"/>
          <p:cNvSpPr>
            <a:spLocks noGrp="1"/>
          </p:cNvSpPr>
          <p:nvPr>
            <p:ph type="ctrTitle"/>
          </p:nvPr>
        </p:nvSpPr>
        <p:spPr>
          <a:xfrm>
            <a:off x="903110" y="2383034"/>
            <a:ext cx="7309554" cy="613589"/>
          </a:xfrm>
          <a:prstGeom prst="rect">
            <a:avLst/>
          </a:prstGeom>
        </p:spPr>
        <p:txBody>
          <a:bodyPr lIns="64284" tIns="32142" rIns="64284" bIns="32142"/>
          <a:lstStyle>
            <a:lvl1pPr algn="l">
              <a:defRPr sz="2800" baseline="0">
                <a:solidFill>
                  <a:srgbClr val="3FAE2A"/>
                </a:solidFill>
              </a:defRPr>
            </a:lvl1pPr>
          </a:lstStyle>
          <a:p>
            <a:endParaRPr lang="en-US" dirty="0"/>
          </a:p>
        </p:txBody>
      </p:sp>
      <p:sp>
        <p:nvSpPr>
          <p:cNvPr id="6" name="Date Placeholder 3"/>
          <p:cNvSpPr>
            <a:spLocks noGrp="1"/>
          </p:cNvSpPr>
          <p:nvPr>
            <p:ph type="dt" sz="half" idx="10"/>
          </p:nvPr>
        </p:nvSpPr>
        <p:spPr>
          <a:xfrm>
            <a:off x="3124200" y="6173788"/>
            <a:ext cx="2133600" cy="365125"/>
          </a:xfrm>
          <a:prstGeom prst="rect">
            <a:avLst/>
          </a:prstGeom>
        </p:spPr>
        <p:txBody>
          <a:bodyPr/>
          <a:lstStyle>
            <a:lvl1pPr algn="ctr">
              <a:defRPr sz="1200">
                <a:solidFill>
                  <a:schemeClr val="tx1">
                    <a:tint val="75000"/>
                  </a:schemeClr>
                </a:solidFill>
              </a:defRPr>
            </a:lvl1pPr>
          </a:lstStyle>
          <a:p>
            <a:pPr>
              <a:defRPr/>
            </a:pPr>
            <a:endParaRPr lang="en-US" dirty="0"/>
          </a:p>
        </p:txBody>
      </p:sp>
      <p:sp>
        <p:nvSpPr>
          <p:cNvPr id="7" name="Footer Placeholder 4"/>
          <p:cNvSpPr>
            <a:spLocks noGrp="1"/>
          </p:cNvSpPr>
          <p:nvPr>
            <p:ph type="ftr" sz="quarter" idx="11"/>
          </p:nvPr>
        </p:nvSpPr>
        <p:spPr>
          <a:xfrm>
            <a:off x="5694363" y="6173788"/>
            <a:ext cx="2895600" cy="365125"/>
          </a:xfrm>
          <a:prstGeom prst="rect">
            <a:avLst/>
          </a:prstGeom>
        </p:spPr>
        <p:txBody>
          <a:bodyPr/>
          <a:lstStyle>
            <a:lvl1pPr>
              <a:defRPr smtClean="0"/>
            </a:lvl1pPr>
          </a:lstStyle>
          <a:p>
            <a:pPr>
              <a:defRPr/>
            </a:pPr>
            <a:fld id="{DD3A318C-9DC8-497E-A7E5-3F8307BFBA36}" type="slidenum">
              <a:rPr lang="en-US" altLang="en-US"/>
              <a:pPr>
                <a:defRPr/>
              </a:pPr>
              <a:t>‹#›</a:t>
            </a:fld>
            <a:endParaRPr lang="en-US" altLang="en-US" dirty="0"/>
          </a:p>
        </p:txBody>
      </p:sp>
    </p:spTree>
    <p:extLst>
      <p:ext uri="{BB962C8B-B14F-4D97-AF65-F5344CB8AC3E}">
        <p14:creationId xmlns:p14="http://schemas.microsoft.com/office/powerpoint/2010/main" val="4167997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553641" y="452437"/>
            <a:ext cx="8036720" cy="74334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4"/>
          <p:cNvSpPr txBox="1">
            <a:spLocks noGrp="1"/>
          </p:cNvSpPr>
          <p:nvPr>
            <p:ph type="body" idx="1"/>
          </p:nvPr>
        </p:nvSpPr>
        <p:spPr>
          <a:xfrm>
            <a:off x="553641" y="1524000"/>
            <a:ext cx="8036720" cy="4106412"/>
          </a:xfrm>
          <a:prstGeom prst="rect">
            <a:avLst/>
          </a:prstGeom>
          <a:noFill/>
          <a:ln>
            <a:noFill/>
          </a:ln>
        </p:spPr>
        <p:txBody>
          <a:bodyPr spcFirstLastPara="1" wrap="square" lIns="91425" tIns="45700" rIns="91425" bIns="45700" anchor="t" anchorCtr="0"/>
          <a:lstStyle>
            <a:lvl1pPr marL="457200" marR="0" lvl="0" indent="-368300" algn="l" rtl="0">
              <a:lnSpc>
                <a:spcPct val="118181"/>
              </a:lnSpc>
              <a:spcBef>
                <a:spcPts val="1000"/>
              </a:spcBef>
              <a:spcAft>
                <a:spcPts val="0"/>
              </a:spcAft>
              <a:buClr>
                <a:schemeClr val="dk2"/>
              </a:buClr>
              <a:buSzPts val="2200"/>
              <a:buFont typeface="Noto Sans Symbols"/>
              <a:buChar char="▪"/>
              <a:defRPr sz="2200" b="0" i="0" u="none" strike="noStrike" cap="none">
                <a:solidFill>
                  <a:schemeClr val="dk1"/>
                </a:solidFill>
                <a:latin typeface="Georgia"/>
                <a:ea typeface="Georgia"/>
                <a:cs typeface="Georgia"/>
                <a:sym typeface="Georgia"/>
              </a:defRPr>
            </a:lvl1pPr>
            <a:lvl2pPr marL="914400" marR="0" lvl="1" indent="-292100" algn="l" rtl="0">
              <a:spcBef>
                <a:spcPts val="1000"/>
              </a:spcBef>
              <a:spcAft>
                <a:spcPts val="0"/>
              </a:spcAft>
              <a:buClr>
                <a:schemeClr val="dk2"/>
              </a:buClr>
              <a:buSzPts val="1000"/>
              <a:buFont typeface="Noto Sans Symbols"/>
              <a:buChar char="◻"/>
              <a:defRPr sz="2000" b="0" i="0" u="none" strike="noStrike" cap="none">
                <a:solidFill>
                  <a:schemeClr val="dk1"/>
                </a:solidFill>
                <a:latin typeface="Georgia"/>
                <a:ea typeface="Georgia"/>
                <a:cs typeface="Georgia"/>
                <a:sym typeface="Georgia"/>
              </a:defRPr>
            </a:lvl2pPr>
            <a:lvl3pPr marL="1371600" marR="0" lvl="2" indent="-342900" algn="l" rtl="0">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4" name="Google Shape;34;p4"/>
          <p:cNvSpPr txBox="1">
            <a:spLocks noGrp="1"/>
          </p:cNvSpPr>
          <p:nvPr>
            <p:ph type="dt" idx="10"/>
          </p:nvPr>
        </p:nvSpPr>
        <p:spPr>
          <a:xfrm>
            <a:off x="3182568" y="6081189"/>
            <a:ext cx="2133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35" name="Google Shape;35;p4"/>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3066261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528816" y="6172200"/>
            <a:ext cx="2057400" cy="365125"/>
          </a:xfrm>
        </p:spPr>
        <p:txBody>
          <a:bodyPr/>
          <a:lstStyle/>
          <a:p>
            <a:fld id="{FFFFFB03-6426-44DC-A3A5-3C17110B64AE}" type="slidenum">
              <a:rPr lang="en-US" smtClean="0"/>
              <a:pPr/>
              <a:t>‹#›</a:t>
            </a:fld>
            <a:endParaRPr lang="en-US" dirty="0"/>
          </a:p>
        </p:txBody>
      </p:sp>
      <p:sp>
        <p:nvSpPr>
          <p:cNvPr id="3" name="Title Placeholder 1"/>
          <p:cNvSpPr>
            <a:spLocks noGrp="1"/>
          </p:cNvSpPr>
          <p:nvPr>
            <p:ph type="title" hasCustomPrompt="1"/>
          </p:nvPr>
        </p:nvSpPr>
        <p:spPr>
          <a:xfrm>
            <a:off x="553641" y="457200"/>
            <a:ext cx="8036720" cy="743347"/>
          </a:xfrm>
          <a:prstGeom prst="rect">
            <a:avLst/>
          </a:prstGeom>
        </p:spPr>
        <p:txBody>
          <a:bodyPr rtlCol="0">
            <a:normAutofit/>
          </a:bodyPr>
          <a:lstStyle>
            <a:lvl1pPr algn="l" defTabSz="457200" rtl="0" eaLnBrk="1" latinLnBrk="0" hangingPunct="1">
              <a:spcBef>
                <a:spcPct val="0"/>
              </a:spcBef>
              <a:buNone/>
              <a:defRPr lang="en-US" sz="2800" kern="1200" dirty="0">
                <a:solidFill>
                  <a:srgbClr val="101820"/>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089754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2" name="Title Placeholder 1"/>
          <p:cNvSpPr>
            <a:spLocks noGrp="1"/>
          </p:cNvSpPr>
          <p:nvPr>
            <p:ph type="title" hasCustomPrompt="1"/>
          </p:nvPr>
        </p:nvSpPr>
        <p:spPr>
          <a:xfrm>
            <a:off x="553641" y="457200"/>
            <a:ext cx="8036720" cy="743347"/>
          </a:xfrm>
          <a:prstGeom prst="rect">
            <a:avLst/>
          </a:prstGeom>
        </p:spPr>
        <p:txBody>
          <a:bodyPr rtlCol="0">
            <a:normAutofit/>
          </a:bodyPr>
          <a:lstStyle>
            <a:lvl1pPr algn="l" defTabSz="457200" rtl="0" eaLnBrk="1" latinLnBrk="0" hangingPunct="1">
              <a:spcBef>
                <a:spcPct val="0"/>
              </a:spcBef>
              <a:buNone/>
              <a:defRPr lang="en-US" sz="2800" kern="1200" dirty="0">
                <a:solidFill>
                  <a:srgbClr val="101820"/>
                </a:solidFill>
                <a:latin typeface="+mj-lt"/>
                <a:ea typeface="+mj-ea"/>
                <a:cs typeface="+mj-cs"/>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553641" y="1524000"/>
            <a:ext cx="8037576" cy="4106412"/>
          </a:xfrm>
          <a:prstGeom prst="rect">
            <a:avLst/>
          </a:prstGeom>
        </p:spPr>
        <p:txBody>
          <a:bodyPr vert="horz" lIns="91440" tIns="45720" rIns="91440" bIns="45720" rtlCol="0">
            <a:normAutofit/>
          </a:bodyPr>
          <a:lstStyle>
            <a:lvl1pPr marL="342900" marR="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lvl1pPr>
            <a:lvl2pPr marL="742950" marR="0"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lvl2pPr>
            <a:lvl3pPr marL="1143000" marR="0" indent="-228600" algn="l" defTabSz="457200" rtl="0" eaLnBrk="1" fontAlgn="auto" latinLnBrk="0" hangingPunct="1">
              <a:lnSpc>
                <a:spcPct val="100000"/>
              </a:lnSpc>
              <a:spcBef>
                <a:spcPts val="1000"/>
              </a:spcBef>
              <a:spcAft>
                <a:spcPts val="0"/>
              </a:spcAft>
              <a:buClrTx/>
              <a:buSzTx/>
              <a:buFont typeface="Arial"/>
              <a:buChar char="•"/>
              <a:tabLst/>
              <a:defRPr/>
            </a:lvl3pPr>
          </a:lstStyle>
          <a:p>
            <a:pPr marL="342900" marR="0" lvl="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pPr>
            <a:r>
              <a:rPr kumimoji="0" lang="en-US" sz="2200" b="0" i="0" u="none" strike="noStrike" kern="1200" cap="none" spc="0" normalizeH="0" baseline="0" noProof="0" dirty="0" smtClean="0">
                <a:ln>
                  <a:noFill/>
                </a:ln>
                <a:solidFill>
                  <a:srgbClr val="101820"/>
                </a:solidFill>
                <a:effectLst/>
                <a:uLnTx/>
                <a:uFillTx/>
                <a:latin typeface="+mn-lt"/>
                <a:ea typeface="+mn-ea"/>
                <a:cs typeface="+mn-cs"/>
              </a:rPr>
              <a:t>Click to edit master text styles</a:t>
            </a:r>
          </a:p>
          <a:p>
            <a:pPr marL="742950" marR="0" lvl="1"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pPr>
            <a:r>
              <a:rPr kumimoji="0" lang="en-US" sz="2000" b="0" i="0" u="none" strike="noStrike" kern="1200" cap="none" spc="0" normalizeH="0" baseline="0" noProof="0" dirty="0" smtClean="0">
                <a:ln>
                  <a:noFill/>
                </a:ln>
                <a:solidFill>
                  <a:srgbClr val="101820"/>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ts val="1000"/>
              </a:spcBef>
              <a:spcAft>
                <a:spcPts val="0"/>
              </a:spcAft>
              <a:buClrTx/>
              <a:buSzTx/>
              <a:buFont typeface="Arial"/>
              <a:buChar char="•"/>
              <a:tabLst/>
              <a:defRPr/>
            </a:pPr>
            <a:r>
              <a:rPr kumimoji="0" lang="en-US" sz="1800" b="0" i="0" u="none" strike="noStrike" kern="1200" cap="none" spc="0" normalizeH="0" baseline="0" noProof="0" dirty="0" smtClean="0">
                <a:ln>
                  <a:noFill/>
                </a:ln>
                <a:solidFill>
                  <a:srgbClr val="101820"/>
                </a:solidFill>
                <a:effectLst/>
                <a:uLnTx/>
                <a:uFillTx/>
                <a:latin typeface="+mn-lt"/>
                <a:ea typeface="+mn-ea"/>
                <a:cs typeface="+mn-cs"/>
              </a:rPr>
              <a:t>Third level</a:t>
            </a:r>
          </a:p>
        </p:txBody>
      </p:sp>
      <p:sp>
        <p:nvSpPr>
          <p:cNvPr id="8" name="Slide Number Placeholder 7"/>
          <p:cNvSpPr>
            <a:spLocks noGrp="1"/>
          </p:cNvSpPr>
          <p:nvPr>
            <p:ph type="sldNum" sz="quarter" idx="10"/>
          </p:nvPr>
        </p:nvSpPr>
        <p:spPr>
          <a:xfrm>
            <a:off x="6531426" y="6168573"/>
            <a:ext cx="2057400" cy="365125"/>
          </a:xfrm>
        </p:spPr>
        <p:txBody>
          <a:bodyPr/>
          <a:lstStyle/>
          <a:p>
            <a:fld id="{FFFFFB03-6426-44DC-A3A5-3C17110B64AE}" type="slidenum">
              <a:rPr lang="en-US" smtClean="0"/>
              <a:pPr/>
              <a:t>‹#›</a:t>
            </a:fld>
            <a:endParaRPr lang="en-US" dirty="0"/>
          </a:p>
        </p:txBody>
      </p:sp>
    </p:spTree>
    <p:extLst>
      <p:ext uri="{BB962C8B-B14F-4D97-AF65-F5344CB8AC3E}">
        <p14:creationId xmlns:p14="http://schemas.microsoft.com/office/powerpoint/2010/main" val="3505750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457200" y="0"/>
            <a:ext cx="9144000" cy="6858000"/>
          </a:xfrm>
          <a:prstGeom prst="rect">
            <a:avLst/>
          </a:prstGeom>
          <a:solidFill>
            <a:schemeClr val="bg1"/>
          </a:solidFill>
          <a:ln>
            <a:noFill/>
          </a:ln>
          <a:extLst/>
        </p:spPr>
        <p:txBody>
          <a:bodyPr lIns="64291" tIns="32146" rIns="64291" bIns="32146"/>
          <a:lstStyle>
            <a:lvl1pPr defTabSz="641350">
              <a:defRPr>
                <a:solidFill>
                  <a:schemeClr val="tx1"/>
                </a:solidFill>
                <a:latin typeface="Georgia" pitchFamily="18" charset="0"/>
              </a:defRPr>
            </a:lvl1pPr>
            <a:lvl2pPr marL="742950" indent="-285750" defTabSz="641350">
              <a:defRPr>
                <a:solidFill>
                  <a:schemeClr val="tx1"/>
                </a:solidFill>
                <a:latin typeface="Georgia" pitchFamily="18" charset="0"/>
              </a:defRPr>
            </a:lvl2pPr>
            <a:lvl3pPr marL="1143000" indent="-228600" defTabSz="641350">
              <a:defRPr>
                <a:solidFill>
                  <a:schemeClr val="tx1"/>
                </a:solidFill>
                <a:latin typeface="Georgia" pitchFamily="18" charset="0"/>
              </a:defRPr>
            </a:lvl3pPr>
            <a:lvl4pPr marL="1600200" indent="-228600" defTabSz="641350">
              <a:defRPr>
                <a:solidFill>
                  <a:schemeClr val="tx1"/>
                </a:solidFill>
                <a:latin typeface="Georgia" pitchFamily="18" charset="0"/>
              </a:defRPr>
            </a:lvl4pPr>
            <a:lvl5pPr marL="2057400" indent="-228600" defTabSz="641350">
              <a:defRPr>
                <a:solidFill>
                  <a:schemeClr val="tx1"/>
                </a:solidFill>
                <a:latin typeface="Georgia" pitchFamily="18" charset="0"/>
              </a:defRPr>
            </a:lvl5pPr>
            <a:lvl6pPr marL="2514600" indent="-228600" defTabSz="641350" fontAlgn="base">
              <a:spcBef>
                <a:spcPct val="0"/>
              </a:spcBef>
              <a:spcAft>
                <a:spcPct val="0"/>
              </a:spcAft>
              <a:defRPr>
                <a:solidFill>
                  <a:schemeClr val="tx1"/>
                </a:solidFill>
                <a:latin typeface="Georgia" pitchFamily="18" charset="0"/>
              </a:defRPr>
            </a:lvl6pPr>
            <a:lvl7pPr marL="2971800" indent="-228600" defTabSz="641350" fontAlgn="base">
              <a:spcBef>
                <a:spcPct val="0"/>
              </a:spcBef>
              <a:spcAft>
                <a:spcPct val="0"/>
              </a:spcAft>
              <a:defRPr>
                <a:solidFill>
                  <a:schemeClr val="tx1"/>
                </a:solidFill>
                <a:latin typeface="Georgia" pitchFamily="18" charset="0"/>
              </a:defRPr>
            </a:lvl7pPr>
            <a:lvl8pPr marL="3429000" indent="-228600" defTabSz="641350" fontAlgn="base">
              <a:spcBef>
                <a:spcPct val="0"/>
              </a:spcBef>
              <a:spcAft>
                <a:spcPct val="0"/>
              </a:spcAft>
              <a:defRPr>
                <a:solidFill>
                  <a:schemeClr val="tx1"/>
                </a:solidFill>
                <a:latin typeface="Georgia" pitchFamily="18" charset="0"/>
              </a:defRPr>
            </a:lvl8pPr>
            <a:lvl9pPr marL="3886200" indent="-228600" defTabSz="641350" fontAlgn="base">
              <a:spcBef>
                <a:spcPct val="0"/>
              </a:spcBef>
              <a:spcAft>
                <a:spcPct val="0"/>
              </a:spcAft>
              <a:defRPr>
                <a:solidFill>
                  <a:schemeClr val="tx1"/>
                </a:solidFill>
                <a:latin typeface="Georgia" pitchFamily="18" charset="0"/>
              </a:defRPr>
            </a:lvl9pPr>
          </a:lstStyle>
          <a:p>
            <a:pPr eaLnBrk="1" hangingPunct="1">
              <a:defRPr/>
            </a:pPr>
            <a:endParaRPr lang="en-US" altLang="en-US" sz="2400" dirty="0" smtClean="0">
              <a:solidFill>
                <a:srgbClr val="000000"/>
              </a:solidFill>
              <a:latin typeface="Arial" pitchFamily="34" charset="0"/>
              <a:ea typeface="ヒラギノ角ゴ ProN W3"/>
              <a:cs typeface="ヒラギノ角ゴ ProN W3"/>
              <a:sym typeface="Arial" pitchFamily="34" charset="0"/>
            </a:endParaRPr>
          </a:p>
        </p:txBody>
      </p:sp>
      <p:pic>
        <p:nvPicPr>
          <p:cNvPr id="5"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8" y="6173788"/>
            <a:ext cx="16081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le 1"/>
          <p:cNvSpPr>
            <a:spLocks noGrp="1"/>
          </p:cNvSpPr>
          <p:nvPr>
            <p:ph type="ctrTitle"/>
          </p:nvPr>
        </p:nvSpPr>
        <p:spPr>
          <a:xfrm>
            <a:off x="903112" y="2300174"/>
            <a:ext cx="7309556" cy="880064"/>
          </a:xfrm>
          <a:prstGeom prst="rect">
            <a:avLst/>
          </a:prstGeom>
        </p:spPr>
        <p:txBody>
          <a:bodyPr lIns="64251" tIns="32125" rIns="64251" bIns="32125">
            <a:normAutofit/>
          </a:bodyPr>
          <a:lstStyle>
            <a:lvl1pPr algn="l" defTabSz="457200" rtl="0" eaLnBrk="1" latinLnBrk="0" hangingPunct="1">
              <a:lnSpc>
                <a:spcPts val="5000"/>
              </a:lnSpc>
              <a:spcBef>
                <a:spcPts val="7500"/>
              </a:spcBef>
              <a:spcAft>
                <a:spcPts val="0"/>
              </a:spcAft>
              <a:buNone/>
              <a:defRPr lang="en-US" sz="46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22" name="Subtitle 2"/>
          <p:cNvSpPr>
            <a:spLocks noGrp="1"/>
          </p:cNvSpPr>
          <p:nvPr>
            <p:ph type="subTitle" idx="1"/>
          </p:nvPr>
        </p:nvSpPr>
        <p:spPr>
          <a:xfrm>
            <a:off x="903112" y="3202725"/>
            <a:ext cx="7309555" cy="706079"/>
          </a:xfrm>
          <a:prstGeom prst="rect">
            <a:avLst/>
          </a:prstGeom>
        </p:spPr>
        <p:txBody>
          <a:bodyPr lIns="64251" tIns="32125" rIns="64251" bIns="32125">
            <a:spAutoFit/>
          </a:bodyPr>
          <a:lstStyle>
            <a:lvl1pPr marL="0" indent="0" algn="l">
              <a:lnSpc>
                <a:spcPts val="5000"/>
              </a:lnSpc>
              <a:spcBef>
                <a:spcPts val="2109"/>
              </a:spcBef>
              <a:buClr>
                <a:schemeClr val="tx2"/>
              </a:buClr>
              <a:buSzPct val="100000"/>
              <a:buFontTx/>
              <a:buNone/>
              <a:defRPr sz="3000" cap="none" baseline="0">
                <a:solidFill>
                  <a:srgbClr val="050606"/>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9567236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48640" y="1545336"/>
            <a:ext cx="3950208" cy="4325112"/>
          </a:xfrm>
          <a:prstGeom prst="rect">
            <a:avLst/>
          </a:prstGeom>
        </p:spPr>
        <p:txBody>
          <a:bodyPr/>
          <a:lstStyle>
            <a:lvl1pPr marL="342900" marR="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sz="2000"/>
            </a:lvl1pPr>
            <a:lvl2pPr marL="742950" marR="0"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sz="1800"/>
            </a:lvl2pPr>
            <a:lvl3pPr marL="1143000" marR="0" indent="-228600" algn="l" defTabSz="457200" rtl="0" eaLnBrk="1" fontAlgn="auto" latinLnBrk="0" hangingPunct="1">
              <a:lnSpc>
                <a:spcPct val="100000"/>
              </a:lnSpc>
              <a:spcBef>
                <a:spcPts val="1000"/>
              </a:spcBef>
              <a:spcAft>
                <a:spcPts val="0"/>
              </a:spcAft>
              <a:buClrTx/>
              <a:buSzTx/>
              <a:buFont typeface="Arial"/>
              <a:buChar char="•"/>
              <a:tabLst/>
              <a:defRPr sz="1600"/>
            </a:lvl3pPr>
            <a:lvl4pPr>
              <a:defRPr sz="1800"/>
            </a:lvl4pPr>
            <a:lvl5pPr>
              <a:defRPr sz="1800"/>
            </a:lvl5pPr>
            <a:lvl6pPr>
              <a:defRPr sz="1800"/>
            </a:lvl6pPr>
            <a:lvl7pPr>
              <a:defRPr sz="1800"/>
            </a:lvl7pPr>
            <a:lvl8pPr>
              <a:defRPr sz="1800"/>
            </a:lvl8pPr>
            <a:lvl9pPr>
              <a:defRPr sz="1800"/>
            </a:lvl9pPr>
          </a:lstStyle>
          <a:p>
            <a:pPr marL="342900" marR="0" lvl="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pPr>
            <a:r>
              <a:rPr kumimoji="0" lang="en-US" sz="2200" b="0" i="0" u="none" strike="noStrike" kern="1200" cap="none" spc="0" normalizeH="0" baseline="0" noProof="0" dirty="0" smtClean="0">
                <a:ln>
                  <a:noFill/>
                </a:ln>
                <a:solidFill>
                  <a:srgbClr val="101820"/>
                </a:solidFill>
                <a:effectLst/>
                <a:uLnTx/>
                <a:uFillTx/>
                <a:latin typeface="+mn-lt"/>
                <a:ea typeface="+mn-ea"/>
                <a:cs typeface="+mn-cs"/>
              </a:rPr>
              <a:t>Click to add text</a:t>
            </a:r>
          </a:p>
          <a:p>
            <a:pPr marL="742950" marR="0" lvl="1"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pPr>
            <a:r>
              <a:rPr kumimoji="0" lang="en-US" sz="2000" b="0" i="0" u="none" strike="noStrike" kern="1200" cap="none" spc="0" normalizeH="0" baseline="0" noProof="0" dirty="0" smtClean="0">
                <a:ln>
                  <a:noFill/>
                </a:ln>
                <a:solidFill>
                  <a:srgbClr val="101820"/>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ts val="1000"/>
              </a:spcBef>
              <a:spcAft>
                <a:spcPts val="0"/>
              </a:spcAft>
              <a:buClrTx/>
              <a:buSzTx/>
              <a:buFont typeface="Arial"/>
              <a:buChar char="•"/>
              <a:tabLst/>
              <a:defRPr/>
            </a:pPr>
            <a:r>
              <a:rPr kumimoji="0" lang="en-US" sz="1800" b="0" i="0" u="none" strike="noStrike" kern="1200" cap="none" spc="0" normalizeH="0" baseline="0" noProof="0" dirty="0" smtClean="0">
                <a:ln>
                  <a:noFill/>
                </a:ln>
                <a:solidFill>
                  <a:srgbClr val="101820"/>
                </a:solidFill>
                <a:effectLst/>
                <a:uLnTx/>
                <a:uFillTx/>
                <a:latin typeface="+mn-lt"/>
                <a:ea typeface="+mn-ea"/>
                <a:cs typeface="+mn-cs"/>
              </a:rPr>
              <a:t>Third level</a:t>
            </a:r>
          </a:p>
        </p:txBody>
      </p:sp>
      <p:sp>
        <p:nvSpPr>
          <p:cNvPr id="13" name="Title Placeholder 1"/>
          <p:cNvSpPr>
            <a:spLocks noGrp="1"/>
          </p:cNvSpPr>
          <p:nvPr>
            <p:ph type="title"/>
          </p:nvPr>
        </p:nvSpPr>
        <p:spPr>
          <a:xfrm>
            <a:off x="553641" y="457200"/>
            <a:ext cx="8036720" cy="743347"/>
          </a:xfrm>
          <a:prstGeom prst="rect">
            <a:avLst/>
          </a:prstGeom>
        </p:spPr>
        <p:txBody>
          <a:bodyPr rtlCol="0">
            <a:normAutofit/>
          </a:bodyPr>
          <a:lstStyle/>
          <a:p>
            <a:r>
              <a:rPr lang="en-US" smtClean="0"/>
              <a:t>Click to edit Master title style</a:t>
            </a:r>
            <a:endParaRPr lang="en-US" dirty="0"/>
          </a:p>
        </p:txBody>
      </p:sp>
      <p:sp>
        <p:nvSpPr>
          <p:cNvPr id="9" name="Content Placeholder 3"/>
          <p:cNvSpPr>
            <a:spLocks noGrp="1"/>
          </p:cNvSpPr>
          <p:nvPr>
            <p:ph sz="half" idx="2" hasCustomPrompt="1"/>
          </p:nvPr>
        </p:nvSpPr>
        <p:spPr>
          <a:xfrm>
            <a:off x="4735512" y="1549400"/>
            <a:ext cx="3951287" cy="4326746"/>
          </a:xfrm>
          <a:prstGeom prst="rect">
            <a:avLst/>
          </a:prstGeom>
        </p:spPr>
        <p:txBody>
          <a:bodyPr/>
          <a:lstStyle>
            <a:lvl1pPr marL="342900" marR="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sz="2000"/>
            </a:lvl1pPr>
            <a:lvl2pPr marL="742950" marR="0"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sz="1800"/>
            </a:lvl2pPr>
            <a:lvl3pPr marL="1143000" marR="0" indent="-228600" algn="l" defTabSz="457200" rtl="0" eaLnBrk="1" fontAlgn="auto" latinLnBrk="0" hangingPunct="1">
              <a:lnSpc>
                <a:spcPct val="100000"/>
              </a:lnSpc>
              <a:spcBef>
                <a:spcPts val="1000"/>
              </a:spcBef>
              <a:spcAft>
                <a:spcPts val="0"/>
              </a:spcAft>
              <a:buClrTx/>
              <a:buSzTx/>
              <a:buFont typeface="Arial"/>
              <a:buChar char="•"/>
              <a:tabLst/>
              <a:defRPr sz="1600"/>
            </a:lvl3pPr>
            <a:lvl4pPr>
              <a:defRPr sz="1800"/>
            </a:lvl4pPr>
            <a:lvl5pPr>
              <a:defRPr sz="1800"/>
            </a:lvl5pPr>
            <a:lvl6pPr>
              <a:defRPr sz="1800"/>
            </a:lvl6pPr>
            <a:lvl7pPr>
              <a:defRPr sz="1800"/>
            </a:lvl7pPr>
            <a:lvl8pPr>
              <a:defRPr sz="1800"/>
            </a:lvl8pPr>
            <a:lvl9pPr>
              <a:defRPr sz="1800"/>
            </a:lvl9pPr>
          </a:lstStyle>
          <a:p>
            <a:pPr marL="342900" marR="0" lvl="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pPr>
            <a:r>
              <a:rPr kumimoji="0" lang="en-US" sz="2200" b="0" i="0" u="none" strike="noStrike" kern="1200" cap="none" spc="0" normalizeH="0" baseline="0" noProof="0" dirty="0" smtClean="0">
                <a:ln>
                  <a:noFill/>
                </a:ln>
                <a:solidFill>
                  <a:srgbClr val="101820"/>
                </a:solidFill>
                <a:effectLst/>
                <a:uLnTx/>
                <a:uFillTx/>
                <a:latin typeface="+mn-lt"/>
                <a:ea typeface="+mn-ea"/>
                <a:cs typeface="+mn-cs"/>
              </a:rPr>
              <a:t>Click to add text</a:t>
            </a:r>
          </a:p>
          <a:p>
            <a:pPr marL="742950" marR="0" lvl="1"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pPr>
            <a:r>
              <a:rPr kumimoji="0" lang="en-US" sz="2000" b="0" i="0" u="none" strike="noStrike" kern="1200" cap="none" spc="0" normalizeH="0" baseline="0" noProof="0" dirty="0" smtClean="0">
                <a:ln>
                  <a:noFill/>
                </a:ln>
                <a:solidFill>
                  <a:srgbClr val="101820"/>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ts val="1000"/>
              </a:spcBef>
              <a:spcAft>
                <a:spcPts val="0"/>
              </a:spcAft>
              <a:buClrTx/>
              <a:buSzTx/>
              <a:buFont typeface="Arial"/>
              <a:buChar char="•"/>
              <a:tabLst/>
              <a:defRPr/>
            </a:pPr>
            <a:r>
              <a:rPr kumimoji="0" lang="en-US" sz="1800" b="0" i="0" u="none" strike="noStrike" kern="1200" cap="none" spc="0" normalizeH="0" baseline="0" noProof="0" dirty="0" smtClean="0">
                <a:ln>
                  <a:noFill/>
                </a:ln>
                <a:solidFill>
                  <a:srgbClr val="101820"/>
                </a:solidFill>
                <a:effectLst/>
                <a:uLnTx/>
                <a:uFillTx/>
                <a:latin typeface="+mn-lt"/>
                <a:ea typeface="+mn-ea"/>
                <a:cs typeface="+mn-cs"/>
              </a:rPr>
              <a:t>Third level</a:t>
            </a:r>
          </a:p>
        </p:txBody>
      </p:sp>
      <p:sp>
        <p:nvSpPr>
          <p:cNvPr id="2" name="Slide Number Placeholder 1"/>
          <p:cNvSpPr>
            <a:spLocks noGrp="1"/>
          </p:cNvSpPr>
          <p:nvPr>
            <p:ph type="sldNum" sz="quarter" idx="10"/>
          </p:nvPr>
        </p:nvSpPr>
        <p:spPr>
          <a:xfrm>
            <a:off x="6528816" y="6172200"/>
            <a:ext cx="2057400" cy="365125"/>
          </a:xfrm>
        </p:spPr>
        <p:txBody>
          <a:bodyPr/>
          <a:lstStyle/>
          <a:p>
            <a:fld id="{FFFFFB03-6426-44DC-A3A5-3C17110B64AE}" type="slidenum">
              <a:rPr lang="en-US" smtClean="0"/>
              <a:pPr/>
              <a:t>‹#›</a:t>
            </a:fld>
            <a:endParaRPr lang="en-US" dirty="0"/>
          </a:p>
        </p:txBody>
      </p:sp>
    </p:spTree>
    <p:extLst>
      <p:ext uri="{BB962C8B-B14F-4D97-AF65-F5344CB8AC3E}">
        <p14:creationId xmlns:p14="http://schemas.microsoft.com/office/powerpoint/2010/main" val="41956112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 name="Content Placeholder 3"/>
          <p:cNvSpPr>
            <a:spLocks noGrp="1"/>
          </p:cNvSpPr>
          <p:nvPr>
            <p:ph sz="half" idx="2" hasCustomPrompt="1"/>
          </p:nvPr>
        </p:nvSpPr>
        <p:spPr>
          <a:xfrm>
            <a:off x="553644" y="2098849"/>
            <a:ext cx="3847345" cy="3717751"/>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add text</a:t>
            </a:r>
          </a:p>
          <a:p>
            <a:pPr lvl="1"/>
            <a:r>
              <a:rPr lang="en-US" dirty="0" smtClean="0"/>
              <a:t>Second level</a:t>
            </a:r>
          </a:p>
          <a:p>
            <a:pPr lvl="2"/>
            <a:r>
              <a:rPr lang="en-US" dirty="0" smtClean="0"/>
              <a:t>Third level</a:t>
            </a:r>
          </a:p>
        </p:txBody>
      </p:sp>
      <p:sp>
        <p:nvSpPr>
          <p:cNvPr id="11" name="Text Placeholder 4"/>
          <p:cNvSpPr>
            <a:spLocks noGrp="1"/>
          </p:cNvSpPr>
          <p:nvPr>
            <p:ph type="body" sz="quarter" idx="3" hasCustomPrompt="1"/>
          </p:nvPr>
        </p:nvSpPr>
        <p:spPr>
          <a:xfrm>
            <a:off x="4741504" y="1579098"/>
            <a:ext cx="3848856" cy="371679"/>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12" name="Content Placeholder 5"/>
          <p:cNvSpPr>
            <a:spLocks noGrp="1"/>
          </p:cNvSpPr>
          <p:nvPr>
            <p:ph sz="quarter" idx="4" hasCustomPrompt="1"/>
          </p:nvPr>
        </p:nvSpPr>
        <p:spPr>
          <a:xfrm>
            <a:off x="4741504" y="2098849"/>
            <a:ext cx="3848856" cy="3717751"/>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add text</a:t>
            </a:r>
          </a:p>
          <a:p>
            <a:pPr lvl="1"/>
            <a:r>
              <a:rPr lang="en-US" dirty="0" smtClean="0"/>
              <a:t>Second level</a:t>
            </a:r>
          </a:p>
          <a:p>
            <a:pPr lvl="2"/>
            <a:r>
              <a:rPr lang="en-US" dirty="0" smtClean="0"/>
              <a:t>Third level</a:t>
            </a:r>
          </a:p>
        </p:txBody>
      </p:sp>
      <p:sp>
        <p:nvSpPr>
          <p:cNvPr id="13" name="Text Placeholder 4"/>
          <p:cNvSpPr>
            <a:spLocks noGrp="1"/>
          </p:cNvSpPr>
          <p:nvPr>
            <p:ph type="body" sz="quarter" idx="12" hasCustomPrompt="1"/>
          </p:nvPr>
        </p:nvSpPr>
        <p:spPr>
          <a:xfrm>
            <a:off x="533400" y="1579098"/>
            <a:ext cx="3848856" cy="371679"/>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2" name="Slide Number Placeholder 1"/>
          <p:cNvSpPr>
            <a:spLocks noGrp="1"/>
          </p:cNvSpPr>
          <p:nvPr>
            <p:ph type="sldNum" sz="quarter" idx="13"/>
          </p:nvPr>
        </p:nvSpPr>
        <p:spPr>
          <a:xfrm>
            <a:off x="6528816" y="6172200"/>
            <a:ext cx="2057400" cy="365125"/>
          </a:xfrm>
        </p:spPr>
        <p:txBody>
          <a:bodyPr/>
          <a:lstStyle/>
          <a:p>
            <a:fld id="{FFFFFB03-6426-44DC-A3A5-3C17110B64AE}" type="slidenum">
              <a:rPr lang="en-US" smtClean="0"/>
              <a:pPr/>
              <a:t>‹#›</a:t>
            </a:fld>
            <a:endParaRPr lang="en-US" dirty="0"/>
          </a:p>
        </p:txBody>
      </p:sp>
    </p:spTree>
    <p:extLst>
      <p:ext uri="{BB962C8B-B14F-4D97-AF65-F5344CB8AC3E}">
        <p14:creationId xmlns:p14="http://schemas.microsoft.com/office/powerpoint/2010/main" val="15847835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6" name="Slide Number Placeholder 5"/>
          <p:cNvSpPr>
            <a:spLocks noGrp="1"/>
          </p:cNvSpPr>
          <p:nvPr>
            <p:ph type="sldNum" sz="quarter" idx="10"/>
          </p:nvPr>
        </p:nvSpPr>
        <p:spPr>
          <a:xfrm>
            <a:off x="6528816" y="6172200"/>
            <a:ext cx="2057400" cy="365125"/>
          </a:xfrm>
          <a:prstGeom prst="rect">
            <a:avLst/>
          </a:prstGeom>
        </p:spPr>
        <p:txBody>
          <a:bodyPr/>
          <a:lstStyle/>
          <a:p>
            <a:fld id="{0155CA9A-7DC0-4F33-9AFB-59B2852CB43E}" type="slidenum">
              <a:rPr lang="en-US" smtClean="0"/>
              <a:t>‹#›</a:t>
            </a:fld>
            <a:endParaRPr lang="en-US" dirty="0"/>
          </a:p>
        </p:txBody>
      </p:sp>
    </p:spTree>
    <p:extLst>
      <p:ext uri="{BB962C8B-B14F-4D97-AF65-F5344CB8AC3E}">
        <p14:creationId xmlns:p14="http://schemas.microsoft.com/office/powerpoint/2010/main" val="39797687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a:xfrm>
            <a:off x="6528816" y="6172200"/>
            <a:ext cx="2057400" cy="365125"/>
          </a:xfrm>
        </p:spPr>
        <p:txBody>
          <a:bodyPr/>
          <a:lstStyle/>
          <a:p>
            <a:fld id="{FFFFFB03-6426-44DC-A3A5-3C17110B64AE}" type="slidenum">
              <a:rPr lang="en-US" smtClean="0"/>
              <a:pPr/>
              <a:t>‹#›</a:t>
            </a:fld>
            <a:endParaRPr lang="en-US" dirty="0"/>
          </a:p>
        </p:txBody>
      </p:sp>
    </p:spTree>
    <p:extLst>
      <p:ext uri="{BB962C8B-B14F-4D97-AF65-F5344CB8AC3E}">
        <p14:creationId xmlns:p14="http://schemas.microsoft.com/office/powerpoint/2010/main" val="15057537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Content Placeholder 2"/>
          <p:cNvSpPr>
            <a:spLocks noGrp="1"/>
          </p:cNvSpPr>
          <p:nvPr>
            <p:ph sz="half" idx="1" hasCustomPrompt="1"/>
          </p:nvPr>
        </p:nvSpPr>
        <p:spPr>
          <a:xfrm>
            <a:off x="553643" y="1549400"/>
            <a:ext cx="8036719" cy="4326746"/>
          </a:xfrm>
          <a:prstGeom prst="rect">
            <a:avLst/>
          </a:prstGeom>
        </p:spPr>
        <p:txBody>
          <a:bodyPr/>
          <a:lstStyle>
            <a:lvl1pPr marL="452628" indent="-457200">
              <a:buClr>
                <a:srgbClr val="101820"/>
              </a:buClr>
              <a:buFont typeface="+mj-lt"/>
              <a:buAutoNum type="arabicPeriod"/>
              <a:defRPr sz="2000">
                <a:solidFill>
                  <a:srgbClr val="101820"/>
                </a:solidFill>
              </a:defRPr>
            </a:lvl1pPr>
            <a:lvl2pPr marL="800100" indent="-342900">
              <a:spcBef>
                <a:spcPts val="1000"/>
              </a:spcBef>
              <a:buClr>
                <a:srgbClr val="101820"/>
              </a:buClr>
              <a:buSzPct val="100000"/>
              <a:buFont typeface="+mj-lt"/>
              <a:buAutoNum type="alphaLcPeriod"/>
              <a:defRPr sz="1800">
                <a:solidFill>
                  <a:srgbClr val="101820"/>
                </a:solidFill>
              </a:defRPr>
            </a:lvl2pPr>
            <a:lvl3pPr marL="1143000" indent="-228600">
              <a:spcBef>
                <a:spcPts val="1000"/>
              </a:spcBef>
              <a:buFont typeface="Wingdings" charset="2"/>
              <a:buChar char="§"/>
              <a:defRPr sz="1600">
                <a:solidFill>
                  <a:srgbClr val="101820"/>
                </a:solidFil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p:txBody>
      </p:sp>
      <p:sp>
        <p:nvSpPr>
          <p:cNvPr id="9"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 name="Slide Number Placeholder 1"/>
          <p:cNvSpPr>
            <a:spLocks noGrp="1"/>
          </p:cNvSpPr>
          <p:nvPr>
            <p:ph type="sldNum" sz="quarter" idx="10"/>
          </p:nvPr>
        </p:nvSpPr>
        <p:spPr>
          <a:xfrm>
            <a:off x="6528816" y="6172200"/>
            <a:ext cx="2057400" cy="365125"/>
          </a:xfrm>
        </p:spPr>
        <p:txBody>
          <a:bodyPr/>
          <a:lstStyle/>
          <a:p>
            <a:fld id="{FFFFFB03-6426-44DC-A3A5-3C17110B64AE}" type="slidenum">
              <a:rPr lang="en-US" smtClean="0"/>
              <a:pPr/>
              <a:t>‹#›</a:t>
            </a:fld>
            <a:endParaRPr lang="en-US" dirty="0"/>
          </a:p>
        </p:txBody>
      </p:sp>
    </p:spTree>
    <p:extLst>
      <p:ext uri="{BB962C8B-B14F-4D97-AF65-F5344CB8AC3E}">
        <p14:creationId xmlns:p14="http://schemas.microsoft.com/office/powerpoint/2010/main" val="15602996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554038" y="457200"/>
            <a:ext cx="80359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Text Placeholder 2"/>
          <p:cNvSpPr>
            <a:spLocks noGrp="1"/>
          </p:cNvSpPr>
          <p:nvPr>
            <p:ph type="body" idx="1"/>
          </p:nvPr>
        </p:nvSpPr>
        <p:spPr bwMode="auto">
          <a:xfrm>
            <a:off x="554038" y="1527048"/>
            <a:ext cx="8035925" cy="4105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7472" algn="l" defTabSz="457200" rtl="0" eaLnBrk="1" latinLnBrk="0" hangingPunct="1">
              <a:lnSpc>
                <a:spcPts val="2600"/>
              </a:lnSpc>
              <a:spcBef>
                <a:spcPts val="1000"/>
              </a:spcBef>
              <a:buClr>
                <a:schemeClr val="tx2"/>
              </a:buClr>
              <a:buFont typeface="Wingdings" charset="2"/>
              <a:buChar char="§"/>
            </a:pPr>
            <a:r>
              <a:rPr lang="en-US" altLang="en-US" dirty="0" smtClean="0"/>
              <a:t>Click to edit master text styles</a:t>
            </a:r>
          </a:p>
          <a:p>
            <a:pPr marL="742950" lvl="1" indent="-285750" algn="l" defTabSz="457200" rtl="0" eaLnBrk="1" latinLnBrk="0" hangingPunct="1">
              <a:spcBef>
                <a:spcPts val="1000"/>
              </a:spcBef>
              <a:buClr>
                <a:schemeClr val="tx2"/>
              </a:buClr>
              <a:buSzPct val="50000"/>
              <a:buFont typeface="Wingdings" charset="2"/>
              <a:buChar char=""/>
            </a:pPr>
            <a:r>
              <a:rPr lang="en-US" altLang="en-US" dirty="0" smtClean="0"/>
              <a:t>Second level</a:t>
            </a:r>
          </a:p>
          <a:p>
            <a:pPr marL="1143000" lvl="2" indent="-228600" algn="l" defTabSz="457200" rtl="0" eaLnBrk="1" latinLnBrk="0" hangingPunct="1">
              <a:spcBef>
                <a:spcPts val="1000"/>
              </a:spcBef>
              <a:buFont typeface="Arial"/>
              <a:buChar char="•"/>
            </a:pPr>
            <a:r>
              <a:rPr lang="en-US" altLang="en-US" dirty="0" smtClean="0"/>
              <a:t>Third level</a:t>
            </a:r>
          </a:p>
        </p:txBody>
      </p:sp>
      <p:cxnSp>
        <p:nvCxnSpPr>
          <p:cNvPr id="8" name="Straight Connector 13"/>
          <p:cNvCxnSpPr>
            <a:cxnSpLocks noChangeShapeType="1"/>
          </p:cNvCxnSpPr>
          <p:nvPr userDrawn="1"/>
        </p:nvCxnSpPr>
        <p:spPr bwMode="auto">
          <a:xfrm>
            <a:off x="553644" y="1298448"/>
            <a:ext cx="8036719" cy="0"/>
          </a:xfrm>
          <a:prstGeom prst="line">
            <a:avLst/>
          </a:prstGeom>
          <a:noFill/>
          <a:ln w="25400">
            <a:solidFill>
              <a:srgbClr val="50B748"/>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07177" y="6051018"/>
            <a:ext cx="1943100" cy="663048"/>
          </a:xfrm>
          <a:prstGeom prst="rect">
            <a:avLst/>
          </a:prstGeom>
        </p:spPr>
      </p:pic>
      <p:sp>
        <p:nvSpPr>
          <p:cNvPr id="6" name="Slide Number Placeholder 5"/>
          <p:cNvSpPr>
            <a:spLocks noGrp="1"/>
          </p:cNvSpPr>
          <p:nvPr>
            <p:ph type="sldNum" sz="quarter" idx="4"/>
          </p:nvPr>
        </p:nvSpPr>
        <p:spPr>
          <a:xfrm>
            <a:off x="6528816" y="6172200"/>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FFFFB03-6426-44DC-A3A5-3C17110B64A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588" r:id="rId1"/>
    <p:sldLayoutId id="2147484589" r:id="rId2"/>
    <p:sldLayoutId id="2147484582" r:id="rId3"/>
    <p:sldLayoutId id="2147484590" r:id="rId4"/>
    <p:sldLayoutId id="2147484583" r:id="rId5"/>
    <p:sldLayoutId id="2147484584" r:id="rId6"/>
    <p:sldLayoutId id="2147484585" r:id="rId7"/>
    <p:sldLayoutId id="2147484591" r:id="rId8"/>
    <p:sldLayoutId id="2147484586" r:id="rId9"/>
    <p:sldLayoutId id="2147484595" r:id="rId10"/>
    <p:sldLayoutId id="2147484596" r:id="rId11"/>
    <p:sldLayoutId id="2147484597" r:id="rId12"/>
    <p:sldLayoutId id="2147484598" r:id="rId13"/>
    <p:sldLayoutId id="2147484599" r:id="rId14"/>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800" kern="1200">
          <a:solidFill>
            <a:schemeClr val="tx1"/>
          </a:solidFill>
          <a:latin typeface="+mj-lt"/>
          <a:ea typeface="MS PGothic" panose="020B0600070205080204" pitchFamily="34" charset="-128"/>
          <a:cs typeface="MS PGothic" charset="0"/>
        </a:defRPr>
      </a:lvl1pPr>
      <a:lvl2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2pPr>
      <a:lvl3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3pPr>
      <a:lvl4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4pPr>
      <a:lvl5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5pPr>
      <a:lvl6pPr marL="457200" algn="l" defTabSz="457200" rtl="0" fontAlgn="base">
        <a:spcBef>
          <a:spcPct val="0"/>
        </a:spcBef>
        <a:spcAft>
          <a:spcPct val="0"/>
        </a:spcAft>
        <a:defRPr sz="2800">
          <a:solidFill>
            <a:schemeClr val="tx1"/>
          </a:solidFill>
          <a:latin typeface="Georgia" pitchFamily="18" charset="0"/>
        </a:defRPr>
      </a:lvl6pPr>
      <a:lvl7pPr marL="914400" algn="l" defTabSz="457200" rtl="0" fontAlgn="base">
        <a:spcBef>
          <a:spcPct val="0"/>
        </a:spcBef>
        <a:spcAft>
          <a:spcPct val="0"/>
        </a:spcAft>
        <a:defRPr sz="2800">
          <a:solidFill>
            <a:schemeClr val="tx1"/>
          </a:solidFill>
          <a:latin typeface="Georgia" pitchFamily="18" charset="0"/>
        </a:defRPr>
      </a:lvl7pPr>
      <a:lvl8pPr marL="1371600" algn="l" defTabSz="457200" rtl="0" fontAlgn="base">
        <a:spcBef>
          <a:spcPct val="0"/>
        </a:spcBef>
        <a:spcAft>
          <a:spcPct val="0"/>
        </a:spcAft>
        <a:defRPr sz="2800">
          <a:solidFill>
            <a:schemeClr val="tx1"/>
          </a:solidFill>
          <a:latin typeface="Georgia" pitchFamily="18" charset="0"/>
        </a:defRPr>
      </a:lvl8pPr>
      <a:lvl9pPr marL="1828800" algn="l" defTabSz="457200" rtl="0" fontAlgn="base">
        <a:spcBef>
          <a:spcPct val="0"/>
        </a:spcBef>
        <a:spcAft>
          <a:spcPct val="0"/>
        </a:spcAft>
        <a:defRPr sz="2800">
          <a:solidFill>
            <a:schemeClr val="tx1"/>
          </a:solidFill>
          <a:latin typeface="Georgia" pitchFamily="18" charset="0"/>
        </a:defRPr>
      </a:lvl9pPr>
    </p:titleStyle>
    <p:bodyStyle>
      <a:lvl1pPr marL="0" indent="0" algn="l" defTabSz="457200" rtl="0" eaLnBrk="0" fontAlgn="base" hangingPunct="0">
        <a:lnSpc>
          <a:spcPts val="2600"/>
        </a:lnSpc>
        <a:spcBef>
          <a:spcPts val="1000"/>
        </a:spcBef>
        <a:spcAft>
          <a:spcPct val="0"/>
        </a:spcAft>
        <a:buClr>
          <a:schemeClr val="tx2"/>
        </a:buClr>
        <a:buFont typeface="Wingdings" panose="05000000000000000000" pitchFamily="2" charset="2"/>
        <a:buNone/>
        <a:defRPr lang="en-US" altLang="en-US" sz="2200" kern="1200" dirty="0" smtClean="0">
          <a:solidFill>
            <a:schemeClr val="tx1"/>
          </a:solidFill>
          <a:latin typeface="+mn-lt"/>
          <a:ea typeface="+mn-ea"/>
          <a:cs typeface="+mn-cs"/>
        </a:defRPr>
      </a:lvl1pPr>
      <a:lvl2pPr marL="742950" indent="-285750" algn="l" defTabSz="457200" rtl="0" eaLnBrk="0" fontAlgn="base" hangingPunct="0">
        <a:lnSpc>
          <a:spcPts val="2400"/>
        </a:lnSpc>
        <a:spcBef>
          <a:spcPts val="1000"/>
        </a:spcBef>
        <a:spcAft>
          <a:spcPct val="0"/>
        </a:spcAft>
        <a:buClr>
          <a:schemeClr val="tx2"/>
        </a:buClr>
        <a:buSzPct val="50000"/>
        <a:buFont typeface="Wingdings" panose="05000000000000000000" pitchFamily="2" charset="2"/>
        <a:buChar char=""/>
        <a:defRPr lang="en-US" altLang="en-US" sz="2000" kern="1200" dirty="0" smtClean="0">
          <a:solidFill>
            <a:schemeClr val="tx1"/>
          </a:solidFill>
          <a:latin typeface="+mn-lt"/>
          <a:ea typeface="+mn-ea"/>
          <a:cs typeface="+mn-cs"/>
        </a:defRPr>
      </a:lvl2pPr>
      <a:lvl3pPr marL="1143000" indent="-228600" algn="l" defTabSz="457200" rtl="0" eaLnBrk="0" fontAlgn="base" hangingPunct="0">
        <a:spcBef>
          <a:spcPts val="1000"/>
        </a:spcBef>
        <a:spcAft>
          <a:spcPct val="0"/>
        </a:spcAft>
        <a:buFont typeface="Arial" panose="020B0604020202020204" pitchFamily="34" charset="0"/>
        <a:buChar char="•"/>
        <a:defRPr lang="en-US" altLang="en-US" sz="1800" kern="1200" dirty="0" smtClean="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omments" Target="../comments/comment8.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comments" Target="../comments/comment1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comments" Target="../comments/comment14.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8" Type="http://schemas.openxmlformats.org/officeDocument/2006/relationships/comments" Target="../comments/comment15.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6.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7.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8.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9.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20.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21.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22.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comments" Target="../comments/comment23.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24.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comments" Target="../comments/comment25.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comments" Target="../comments/comment26.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27.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28.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29.xm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comments" Target="../comments/comment30.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comments" Target="../comments/comment31.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32.xm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33.xml"/><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comments" Target="../comments/comment34.xm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comments" Target="../comments/comment35.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comments" Target="../comments/comment36.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comments" Target="../comments/comment37.xml"/></Relationships>
</file>

<file path=ppt/slides/_rels/slide41.xml.rels><?xml version="1.0" encoding="UTF-8" standalone="yes"?>
<Relationships xmlns="http://schemas.openxmlformats.org/package/2006/relationships"><Relationship Id="rId3" Type="http://schemas.openxmlformats.org/officeDocument/2006/relationships/comments" Target="../comments/comment38.xm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comments" Target="../comments/comment39.xm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omments" Target="../comments/comment40.xm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comments" Target="../comments/comment41.xm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comments" Target="../comments/comment4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comments" Target="../comments/comment43.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comments" Target="../comments/comment44.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comments" Target="../comments/comment4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comments" Target="../comments/comment46.xml"/><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comments" Target="../comments/comment47.xm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comments" Target="../comments/comment48.xm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comments" Target="../comments/comment49.xml"/><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8" Type="http://schemas.openxmlformats.org/officeDocument/2006/relationships/comments" Target="../comments/comment50.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5.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6.xml.rels><?xml version="1.0" encoding="UTF-8" standalone="yes"?>
<Relationships xmlns="http://schemas.openxmlformats.org/package/2006/relationships"><Relationship Id="rId3" Type="http://schemas.openxmlformats.org/officeDocument/2006/relationships/comments" Target="../comments/comment51.xml"/><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hyperlink" Target="http://www.annualcreditreport.com/" TargetMode="External"/><Relationship Id="rId2" Type="http://schemas.openxmlformats.org/officeDocument/2006/relationships/notesSlide" Target="../notesSlides/notesSlide57.xml"/><Relationship Id="rId1" Type="http://schemas.openxmlformats.org/officeDocument/2006/relationships/slideLayout" Target="../slideLayouts/slideLayout14.xml"/><Relationship Id="rId4" Type="http://schemas.openxmlformats.org/officeDocument/2006/relationships/comments" Target="../comments/comment52.xml"/></Relationships>
</file>

<file path=ppt/slides/_rels/slide58.xml.rels><?xml version="1.0" encoding="UTF-8" standalone="yes"?>
<Relationships xmlns="http://schemas.openxmlformats.org/package/2006/relationships"><Relationship Id="rId3" Type="http://schemas.openxmlformats.org/officeDocument/2006/relationships/comments" Target="../comments/comment53.xml"/><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comments" Target="../comments/comment54.xml"/><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omments" Target="../comments/comment55.xml"/><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comments" Target="../comments/comment56.xml"/><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comments" Target="../comments/comment57.xml"/><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comments" Target="../comments/comment58.xml"/><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comments" Target="../comments/comment59.xml"/><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comments" Target="../comments/comment60.xml"/><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comments" Target="../comments/comment61.xml"/><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comments" Target="../comments/comment62.xml"/><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comments" Target="../comments/comment6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omments" Target="../comments/comment5.xml"/><Relationship Id="rId4" Type="http://schemas.openxmlformats.org/officeDocument/2006/relationships/image" Target="../media/image5.jpg"/></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comments" Target="../comments/comment64.xml"/></Relationships>
</file>

<file path=ppt/slides/_rels/slide7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comments" Target="../comments/comment6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hyperlink" Target="http://www.consumerfinance.gov/practitioner-resources/your-money-your-goals" TargetMode="External"/><Relationship Id="rId2" Type="http://schemas.openxmlformats.org/officeDocument/2006/relationships/notesSlide" Target="../notesSlides/notesSlide73.xml"/><Relationship Id="rId1" Type="http://schemas.openxmlformats.org/officeDocument/2006/relationships/slideLayout" Target="../slideLayouts/slideLayout3.xml"/><Relationship Id="rId5" Type="http://schemas.openxmlformats.org/officeDocument/2006/relationships/comments" Target="../comments/comment66.xml"/><Relationship Id="rId4" Type="http://schemas.openxmlformats.org/officeDocument/2006/relationships/hyperlink" Target="mailto:YourMoneyYourGoals@cfpb.gov" TargetMode="External"/></Relationships>
</file>

<file path=ppt/slides/_rels/slide74.xml.rels><?xml version="1.0" encoding="UTF-8" standalone="yes"?>
<Relationships xmlns="http://schemas.openxmlformats.org/package/2006/relationships"><Relationship Id="rId3" Type="http://schemas.openxmlformats.org/officeDocument/2006/relationships/comments" Target="../comments/comment67.xml"/><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omments" Target="../comments/commen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omments" Target="../comments/comment7.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r>
              <a:rPr lang="en-US" i="1" dirty="0" smtClean="0"/>
              <a:t>Focus on Native Communities</a:t>
            </a:r>
            <a:endParaRPr lang="en-US" i="1" dirty="0"/>
          </a:p>
        </p:txBody>
      </p:sp>
      <p:sp>
        <p:nvSpPr>
          <p:cNvPr id="3" name="Text Placeholder 2"/>
          <p:cNvSpPr>
            <a:spLocks noGrp="1"/>
          </p:cNvSpPr>
          <p:nvPr>
            <p:ph type="body" sz="quarter" idx="10"/>
          </p:nvPr>
        </p:nvSpPr>
        <p:spPr/>
        <p:txBody>
          <a:bodyPr>
            <a:normAutofit/>
          </a:bodyPr>
          <a:lstStyle/>
          <a:p>
            <a:r>
              <a:rPr lang="en-US" dirty="0" smtClean="0"/>
              <a:t>A complementary resource to </a:t>
            </a:r>
            <a:r>
              <a:rPr lang="en-US" i="1" dirty="0" smtClean="0"/>
              <a:t>Your Money, Your Goals</a:t>
            </a:r>
            <a:endParaRPr lang="en-US" dirty="0">
              <a:solidFill>
                <a:srgbClr val="FF0000"/>
              </a:solidFill>
            </a:endParaRPr>
          </a:p>
        </p:txBody>
      </p:sp>
    </p:spTree>
    <p:extLst>
      <p:ext uri="{BB962C8B-B14F-4D97-AF65-F5344CB8AC3E}">
        <p14:creationId xmlns:p14="http://schemas.microsoft.com/office/powerpoint/2010/main" val="3427341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ltLang="en-US" dirty="0" smtClean="0"/>
              <a:t>Your Money, Your Goals</a:t>
            </a:r>
          </a:p>
        </p:txBody>
      </p:sp>
      <p:pic>
        <p:nvPicPr>
          <p:cNvPr id="1026"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9306" y="1596121"/>
            <a:ext cx="8845389" cy="479298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221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554038" y="274638"/>
            <a:ext cx="8035925" cy="742950"/>
          </a:xfrm>
        </p:spPr>
        <p:txBody>
          <a:bodyPr>
            <a:normAutofit fontScale="90000"/>
          </a:bodyPr>
          <a:lstStyle/>
          <a:p>
            <a:r>
              <a:rPr lang="en-US" i="1" dirty="0" smtClean="0">
                <a:latin typeface="Georgia" charset="0"/>
                <a:ea typeface="MS PGothic" charset="0"/>
              </a:rPr>
              <a:t>Your </a:t>
            </a:r>
            <a:r>
              <a:rPr lang="en-US" i="1" dirty="0">
                <a:latin typeface="Georgia" charset="0"/>
                <a:ea typeface="MS PGothic" charset="0"/>
              </a:rPr>
              <a:t>Money, Your </a:t>
            </a:r>
            <a:r>
              <a:rPr lang="en-US" i="1" dirty="0" smtClean="0">
                <a:latin typeface="Georgia" charset="0"/>
                <a:ea typeface="MS PGothic" charset="0"/>
              </a:rPr>
              <a:t>Goals </a:t>
            </a:r>
            <a:r>
              <a:rPr lang="en-US" dirty="0" smtClean="0">
                <a:latin typeface="Georgia" charset="0"/>
                <a:ea typeface="MS PGothic" charset="0"/>
              </a:rPr>
              <a:t>and Focus on Native Communities</a:t>
            </a:r>
            <a:endParaRPr lang="en-US" dirty="0">
              <a:latin typeface="Georgia" charset="0"/>
              <a:ea typeface="MS PGothic" charset="0"/>
            </a:endParaRPr>
          </a:p>
        </p:txBody>
      </p:sp>
      <p:sp>
        <p:nvSpPr>
          <p:cNvPr id="3" name="Content Placeholder 2"/>
          <p:cNvSpPr>
            <a:spLocks noGrp="1"/>
          </p:cNvSpPr>
          <p:nvPr>
            <p:ph sz="half" idx="1"/>
          </p:nvPr>
        </p:nvSpPr>
        <p:spPr>
          <a:xfrm>
            <a:off x="457200" y="1350963"/>
            <a:ext cx="8132763" cy="4525962"/>
          </a:xfrm>
        </p:spPr>
        <p:txBody>
          <a:bodyPr>
            <a:normAutofit/>
          </a:bodyPr>
          <a:lstStyle/>
          <a:p>
            <a:pPr marL="0" indent="0">
              <a:buFont typeface="Wingdings" charset="0"/>
              <a:buNone/>
              <a:defRPr/>
            </a:pPr>
            <a:r>
              <a:rPr lang="en-US" dirty="0" smtClean="0"/>
              <a:t>These resources serve:</a:t>
            </a:r>
          </a:p>
          <a:p>
            <a:pPr>
              <a:defRPr/>
            </a:pPr>
            <a:r>
              <a:rPr lang="en-US" b="1" dirty="0" smtClean="0"/>
              <a:t>Case managers</a:t>
            </a:r>
            <a:r>
              <a:rPr lang="en-US" dirty="0" smtClean="0"/>
              <a:t>, </a:t>
            </a:r>
            <a:r>
              <a:rPr lang="en-US" b="1" dirty="0" smtClean="0"/>
              <a:t>frontline staff, and volunteers</a:t>
            </a:r>
            <a:r>
              <a:rPr lang="en-US" dirty="0" smtClean="0"/>
              <a:t> in tribal social services or other nonprofit and government agencies that want to:</a:t>
            </a:r>
          </a:p>
          <a:p>
            <a:pPr lvl="1">
              <a:defRPr/>
            </a:pPr>
            <a:r>
              <a:rPr lang="en-US" b="1" dirty="0" smtClean="0"/>
              <a:t>Help financially empower the people they serve</a:t>
            </a:r>
          </a:p>
          <a:p>
            <a:pPr lvl="1">
              <a:defRPr/>
            </a:pPr>
            <a:r>
              <a:rPr lang="en-US" b="1" dirty="0" smtClean="0"/>
              <a:t>Strengthen their own financial knowledge and skill</a:t>
            </a:r>
          </a:p>
          <a:p>
            <a:pPr>
              <a:defRPr/>
            </a:pPr>
            <a:r>
              <a:rPr lang="en-US" b="1" dirty="0" smtClean="0"/>
              <a:t>Community members </a:t>
            </a:r>
            <a:r>
              <a:rPr lang="en-US" dirty="0" smtClean="0"/>
              <a:t>that may want or need financial empowerment information, skill-building opportunities, and tools.</a:t>
            </a:r>
            <a:endParaRPr lang="en-US" dirty="0"/>
          </a:p>
        </p:txBody>
      </p:sp>
    </p:spTree>
    <p:extLst>
      <p:ext uri="{BB962C8B-B14F-4D97-AF65-F5344CB8AC3E}">
        <p14:creationId xmlns:p14="http://schemas.microsoft.com/office/powerpoint/2010/main" val="1402730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a:t>
            </a:r>
            <a:r>
              <a:rPr lang="en-US" i="1" dirty="0" smtClean="0"/>
              <a:t>Your Money, Your Goals</a:t>
            </a:r>
            <a:endParaRPr lang="en-US" i="1" dirty="0"/>
          </a:p>
        </p:txBody>
      </p:sp>
      <p:sp>
        <p:nvSpPr>
          <p:cNvPr id="3" name="Content Placeholder 2"/>
          <p:cNvSpPr>
            <a:spLocks noGrp="1"/>
          </p:cNvSpPr>
          <p:nvPr>
            <p:ph sz="half" idx="1"/>
          </p:nvPr>
        </p:nvSpPr>
        <p:spPr/>
        <p:txBody>
          <a:bodyPr/>
          <a:lstStyle/>
          <a:p>
            <a:pPr marL="0" indent="0">
              <a:buNone/>
            </a:pPr>
            <a:r>
              <a:rPr lang="en-US" i="1" dirty="0"/>
              <a:t>Your Money, Your Goals </a:t>
            </a:r>
            <a:r>
              <a:rPr lang="en-US" dirty="0"/>
              <a:t>may benefit individuals and families in your community by helping them: </a:t>
            </a:r>
          </a:p>
          <a:p>
            <a:r>
              <a:rPr lang="en-US" dirty="0"/>
              <a:t>Set goals based on their values. </a:t>
            </a:r>
          </a:p>
          <a:p>
            <a:r>
              <a:rPr lang="en-US" dirty="0"/>
              <a:t>Make plans to reach their goals. </a:t>
            </a:r>
          </a:p>
          <a:p>
            <a:r>
              <a:rPr lang="en-US" dirty="0"/>
              <a:t>Use cash flow to cover living expenses today and plan for the future. </a:t>
            </a:r>
          </a:p>
          <a:p>
            <a:r>
              <a:rPr lang="en-US" dirty="0"/>
              <a:t>Get rid of debt. </a:t>
            </a:r>
          </a:p>
          <a:p>
            <a:endParaRPr lang="en-US" dirty="0"/>
          </a:p>
        </p:txBody>
      </p:sp>
    </p:spTree>
    <p:extLst>
      <p:ext uri="{BB962C8B-B14F-4D97-AF65-F5344CB8AC3E}">
        <p14:creationId xmlns:p14="http://schemas.microsoft.com/office/powerpoint/2010/main" val="2790038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a:t>
            </a:r>
            <a:r>
              <a:rPr lang="en-US" i="1" dirty="0" smtClean="0"/>
              <a:t>Your Money, Your Goals</a:t>
            </a:r>
            <a:endParaRPr lang="en-US" dirty="0"/>
          </a:p>
        </p:txBody>
      </p:sp>
      <p:sp>
        <p:nvSpPr>
          <p:cNvPr id="3" name="Content Placeholder 2"/>
          <p:cNvSpPr>
            <a:spLocks noGrp="1"/>
          </p:cNvSpPr>
          <p:nvPr>
            <p:ph sz="half" idx="1"/>
          </p:nvPr>
        </p:nvSpPr>
        <p:spPr/>
        <p:txBody>
          <a:bodyPr/>
          <a:lstStyle/>
          <a:p>
            <a:pPr marL="0" indent="0">
              <a:buNone/>
            </a:pPr>
            <a:r>
              <a:rPr lang="en-US" i="1" dirty="0"/>
              <a:t>Your Money, Your Goals </a:t>
            </a:r>
            <a:r>
              <a:rPr lang="en-US" dirty="0"/>
              <a:t>may benefit individuals and families in your community by helping them: </a:t>
            </a:r>
          </a:p>
          <a:p>
            <a:r>
              <a:rPr lang="en-US" dirty="0" smtClean="0"/>
              <a:t>Review </a:t>
            </a:r>
            <a:r>
              <a:rPr lang="en-US" dirty="0"/>
              <a:t>credit reports and fix errors. </a:t>
            </a:r>
          </a:p>
          <a:p>
            <a:r>
              <a:rPr lang="en-US" dirty="0"/>
              <a:t>Choose the right financial products and services to meet their needs. </a:t>
            </a:r>
          </a:p>
          <a:p>
            <a:r>
              <a:rPr lang="en-US" dirty="0"/>
              <a:t>Recognize their consumer rights, how to protect them, and what to do if they have been violated. </a:t>
            </a:r>
          </a:p>
          <a:p>
            <a:r>
              <a:rPr lang="en-US" dirty="0"/>
              <a:t>Protect elders from financial exploitation. </a:t>
            </a:r>
          </a:p>
          <a:p>
            <a:endParaRPr lang="en-US" dirty="0"/>
          </a:p>
        </p:txBody>
      </p:sp>
    </p:spTree>
    <p:extLst>
      <p:ext uri="{BB962C8B-B14F-4D97-AF65-F5344CB8AC3E}">
        <p14:creationId xmlns:p14="http://schemas.microsoft.com/office/powerpoint/2010/main" val="3997986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a:t>
            </a:r>
            <a:r>
              <a:rPr lang="en-US" i="1" dirty="0" smtClean="0"/>
              <a:t>Your Money, Your Goal</a:t>
            </a:r>
            <a:r>
              <a:rPr lang="en-US" i="1" dirty="0" smtClean="0">
                <a:solidFill>
                  <a:schemeClr val="tx1"/>
                </a:solidFill>
              </a:rPr>
              <a:t>s</a:t>
            </a:r>
            <a:endParaRPr lang="en-US" dirty="0">
              <a:solidFill>
                <a:schemeClr val="tx1"/>
              </a:solidFill>
            </a:endParaRPr>
          </a:p>
        </p:txBody>
      </p:sp>
      <p:sp>
        <p:nvSpPr>
          <p:cNvPr id="3" name="Content Placeholder 2"/>
          <p:cNvSpPr>
            <a:spLocks noGrp="1"/>
          </p:cNvSpPr>
          <p:nvPr>
            <p:ph sz="half" idx="1"/>
          </p:nvPr>
        </p:nvSpPr>
        <p:spPr/>
        <p:txBody>
          <a:bodyPr/>
          <a:lstStyle/>
          <a:p>
            <a:pPr marL="0" indent="0">
              <a:buNone/>
            </a:pPr>
            <a:r>
              <a:rPr lang="en-US" dirty="0"/>
              <a:t>Community members are able </a:t>
            </a:r>
            <a:r>
              <a:rPr lang="en-US" dirty="0" smtClean="0"/>
              <a:t>to:</a:t>
            </a:r>
          </a:p>
          <a:p>
            <a:r>
              <a:rPr lang="en-US" dirty="0"/>
              <a:t>T</a:t>
            </a:r>
            <a:r>
              <a:rPr lang="en-US" dirty="0" smtClean="0"/>
              <a:t>ake </a:t>
            </a:r>
            <a:r>
              <a:rPr lang="en-US" dirty="0"/>
              <a:t>care of their financial needs and obligations and contribute to the community. </a:t>
            </a:r>
          </a:p>
          <a:p>
            <a:r>
              <a:rPr lang="en-US" dirty="0"/>
              <a:t>M</a:t>
            </a:r>
            <a:r>
              <a:rPr lang="en-US" dirty="0" smtClean="0"/>
              <a:t>ake </a:t>
            </a:r>
            <a:r>
              <a:rPr lang="en-US" dirty="0"/>
              <a:t>informed decisions about protecting and growing community assets. </a:t>
            </a:r>
            <a:endParaRPr lang="en-US" dirty="0" smtClean="0"/>
          </a:p>
          <a:p>
            <a:r>
              <a:rPr lang="en-US" altLang="en-US" dirty="0"/>
              <a:t>Community members are better able to protect elders from financial abuse </a:t>
            </a:r>
            <a:r>
              <a:rPr lang="en-US" altLang="en-US" dirty="0" smtClean="0"/>
              <a:t>and exploitation.</a:t>
            </a:r>
            <a:endParaRPr lang="en-US" dirty="0" smtClean="0"/>
          </a:p>
          <a:p>
            <a:r>
              <a:rPr lang="en-US" dirty="0" smtClean="0"/>
              <a:t>Make </a:t>
            </a:r>
            <a:r>
              <a:rPr lang="en-US" dirty="0"/>
              <a:t>informed decisions about balancing today’s needs while planning for the next generation. </a:t>
            </a:r>
          </a:p>
          <a:p>
            <a:pPr marL="0" indent="0">
              <a:buNone/>
            </a:pPr>
            <a:endParaRPr lang="en-US" dirty="0"/>
          </a:p>
        </p:txBody>
      </p:sp>
    </p:spTree>
    <p:extLst>
      <p:ext uri="{BB962C8B-B14F-4D97-AF65-F5344CB8AC3E}">
        <p14:creationId xmlns:p14="http://schemas.microsoft.com/office/powerpoint/2010/main" val="465546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 the modules</a:t>
            </a:r>
            <a:endParaRPr lang="en-US" dirty="0"/>
          </a:p>
        </p:txBody>
      </p:sp>
      <p:pic>
        <p:nvPicPr>
          <p:cNvPr id="4" name="Picture 3" descr="Sheet of paper icon, indicating a handout in the toolk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9483" y="2114907"/>
            <a:ext cx="2486372" cy="2476846"/>
          </a:xfrm>
          <a:prstGeom prst="rect">
            <a:avLst/>
          </a:prstGeom>
        </p:spPr>
      </p:pic>
      <p:pic>
        <p:nvPicPr>
          <p:cNvPr id="5" name="Picture 4" descr="Pencil icon, indiciating a tool in the toolki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98" y="2207332"/>
            <a:ext cx="2734057" cy="2391109"/>
          </a:xfrm>
          <a:prstGeom prst="rect">
            <a:avLst/>
          </a:prstGeom>
        </p:spPr>
      </p:pic>
      <p:sp>
        <p:nvSpPr>
          <p:cNvPr id="6" name="TextBox 5"/>
          <p:cNvSpPr txBox="1"/>
          <p:nvPr/>
        </p:nvSpPr>
        <p:spPr>
          <a:xfrm>
            <a:off x="1883229" y="1775214"/>
            <a:ext cx="968829" cy="461665"/>
          </a:xfrm>
          <a:prstGeom prst="rect">
            <a:avLst/>
          </a:prstGeom>
          <a:noFill/>
          <a:ln>
            <a:noFill/>
          </a:ln>
        </p:spPr>
        <p:txBody>
          <a:bodyPr wrap="square" rtlCol="0">
            <a:spAutoFit/>
          </a:bodyPr>
          <a:lstStyle/>
          <a:p>
            <a:r>
              <a:rPr lang="en-US" sz="2400" dirty="0" smtClean="0">
                <a:latin typeface="Georgia" panose="02040502050405020303" pitchFamily="18" charset="0"/>
              </a:rPr>
              <a:t>Tool</a:t>
            </a:r>
            <a:endParaRPr lang="en-US" sz="2400" dirty="0">
              <a:latin typeface="Georgia" panose="02040502050405020303" pitchFamily="18" charset="0"/>
            </a:endParaRPr>
          </a:p>
        </p:txBody>
      </p:sp>
      <p:sp>
        <p:nvSpPr>
          <p:cNvPr id="7" name="TextBox 6"/>
          <p:cNvSpPr txBox="1"/>
          <p:nvPr/>
        </p:nvSpPr>
        <p:spPr>
          <a:xfrm>
            <a:off x="5606138" y="1775212"/>
            <a:ext cx="1436918" cy="461665"/>
          </a:xfrm>
          <a:prstGeom prst="rect">
            <a:avLst/>
          </a:prstGeom>
          <a:noFill/>
          <a:ln>
            <a:noFill/>
          </a:ln>
        </p:spPr>
        <p:txBody>
          <a:bodyPr wrap="square" rtlCol="0">
            <a:spAutoFit/>
          </a:bodyPr>
          <a:lstStyle/>
          <a:p>
            <a:r>
              <a:rPr lang="en-US" sz="2400" dirty="0" smtClean="0">
                <a:latin typeface="Georgia" panose="02040502050405020303" pitchFamily="18" charset="0"/>
              </a:rPr>
              <a:t>Handout</a:t>
            </a:r>
            <a:endParaRPr lang="en-US" sz="2400" dirty="0">
              <a:latin typeface="Georgia" panose="02040502050405020303" pitchFamily="18" charset="0"/>
            </a:endParaRPr>
          </a:p>
        </p:txBody>
      </p:sp>
    </p:spTree>
    <p:extLst>
      <p:ext uri="{BB962C8B-B14F-4D97-AF65-F5344CB8AC3E}">
        <p14:creationId xmlns:p14="http://schemas.microsoft.com/office/powerpoint/2010/main" val="1153536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Toolkit organization</a:t>
            </a:r>
            <a:endParaRPr lang="en-US" dirty="0"/>
          </a:p>
        </p:txBody>
      </p:sp>
      <p:graphicFrame>
        <p:nvGraphicFramePr>
          <p:cNvPr id="5" name="Diagram 4"/>
          <p:cNvGraphicFramePr/>
          <p:nvPr>
            <p:extLst/>
          </p:nvPr>
        </p:nvGraphicFramePr>
        <p:xfrm>
          <a:off x="270616" y="1396999"/>
          <a:ext cx="8590359" cy="5308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9166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Toolkit organization</a:t>
            </a:r>
            <a:endParaRPr lang="en-US" dirty="0"/>
          </a:p>
        </p:txBody>
      </p:sp>
      <p:sp>
        <p:nvSpPr>
          <p:cNvPr id="6" name="Rectangle 5"/>
          <p:cNvSpPr/>
          <p:nvPr/>
        </p:nvSpPr>
        <p:spPr>
          <a:xfrm>
            <a:off x="553641" y="5802086"/>
            <a:ext cx="2799159" cy="827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5" name="Diagram 4"/>
          <p:cNvGraphicFramePr/>
          <p:nvPr>
            <p:extLst/>
          </p:nvPr>
        </p:nvGraphicFramePr>
        <p:xfrm>
          <a:off x="858441" y="1396999"/>
          <a:ext cx="7273184" cy="5330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3857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Focus on Native Communities </a:t>
            </a:r>
            <a:r>
              <a:rPr lang="en-US" i="1" dirty="0" smtClean="0">
                <a:solidFill>
                  <a:schemeClr val="tx1"/>
                </a:solidFill>
              </a:rPr>
              <a:t>companion guide </a:t>
            </a:r>
            <a:r>
              <a:rPr lang="en-US" dirty="0" smtClean="0"/>
              <a:t>contents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About the Consumer Financial Protection Bureau</a:t>
            </a:r>
          </a:p>
          <a:p>
            <a:r>
              <a:rPr lang="en-US" dirty="0" smtClean="0"/>
              <a:t>Introduction</a:t>
            </a:r>
          </a:p>
          <a:p>
            <a:r>
              <a:rPr lang="en-US" dirty="0" smtClean="0"/>
              <a:t>Native Communities and financial empowerment</a:t>
            </a:r>
          </a:p>
          <a:p>
            <a:r>
              <a:rPr lang="en-US" dirty="0"/>
              <a:t>Cultural and emotional influences on financial decision </a:t>
            </a:r>
            <a:r>
              <a:rPr lang="en-US" dirty="0" smtClean="0"/>
              <a:t>making</a:t>
            </a:r>
          </a:p>
          <a:p>
            <a:r>
              <a:rPr lang="en-US" dirty="0"/>
              <a:t>Using </a:t>
            </a:r>
            <a:r>
              <a:rPr lang="en-US" i="1" dirty="0"/>
              <a:t>Your Money, Your Goals </a:t>
            </a:r>
            <a:r>
              <a:rPr lang="en-US" dirty="0"/>
              <a:t>in Native </a:t>
            </a:r>
            <a:r>
              <a:rPr lang="en-US" dirty="0" smtClean="0"/>
              <a:t>Communities</a:t>
            </a:r>
          </a:p>
          <a:p>
            <a:r>
              <a:rPr lang="en-US" i="1" dirty="0"/>
              <a:t>Your Money, Your Goals </a:t>
            </a:r>
            <a:r>
              <a:rPr lang="en-US" dirty="0"/>
              <a:t>content </a:t>
            </a:r>
            <a:r>
              <a:rPr lang="en-US" dirty="0" smtClean="0"/>
              <a:t>modules</a:t>
            </a:r>
          </a:p>
          <a:p>
            <a:pPr lvl="1"/>
            <a:r>
              <a:rPr lang="en-US" dirty="0"/>
              <a:t>Native </a:t>
            </a:r>
            <a:r>
              <a:rPr lang="en-US" dirty="0" smtClean="0"/>
              <a:t>Communities tool: Using </a:t>
            </a:r>
            <a:r>
              <a:rPr lang="en-US" dirty="0"/>
              <a:t>values to set goals </a:t>
            </a:r>
            <a:endParaRPr lang="en-US" dirty="0" smtClean="0"/>
          </a:p>
          <a:p>
            <a:pPr lvl="1"/>
            <a:r>
              <a:rPr lang="en-US" dirty="0" smtClean="0"/>
              <a:t>Native Communities </a:t>
            </a:r>
            <a:r>
              <a:rPr lang="en-US" dirty="0"/>
              <a:t>tool: Savings and asset </a:t>
            </a:r>
            <a:r>
              <a:rPr lang="en-US" dirty="0" smtClean="0"/>
              <a:t>limits</a:t>
            </a:r>
            <a:endParaRPr lang="en-US" dirty="0"/>
          </a:p>
          <a:p>
            <a:pPr lvl="1"/>
            <a:r>
              <a:rPr lang="en-US" dirty="0"/>
              <a:t>Native </a:t>
            </a:r>
            <a:r>
              <a:rPr lang="en-US" dirty="0" smtClean="0"/>
              <a:t>Communities </a:t>
            </a:r>
            <a:r>
              <a:rPr lang="en-US" dirty="0"/>
              <a:t>tool: Making the most of the IIM </a:t>
            </a:r>
          </a:p>
          <a:p>
            <a:pPr lvl="1"/>
            <a:r>
              <a:rPr lang="en-US" dirty="0" smtClean="0"/>
              <a:t>Native Communities </a:t>
            </a:r>
            <a:r>
              <a:rPr lang="en-US" dirty="0"/>
              <a:t>tool: Annual planning </a:t>
            </a:r>
            <a:r>
              <a:rPr lang="en-US" dirty="0" smtClean="0"/>
              <a:t>tool </a:t>
            </a:r>
          </a:p>
        </p:txBody>
      </p:sp>
    </p:spTree>
    <p:extLst>
      <p:ext uri="{BB962C8B-B14F-4D97-AF65-F5344CB8AC3E}">
        <p14:creationId xmlns:p14="http://schemas.microsoft.com/office/powerpoint/2010/main" val="2646146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Focus on Native Communities </a:t>
            </a:r>
            <a:r>
              <a:rPr lang="en-US" i="1" dirty="0" smtClean="0">
                <a:solidFill>
                  <a:schemeClr val="tx1"/>
                </a:solidFill>
              </a:rPr>
              <a:t>companion guide </a:t>
            </a:r>
            <a:r>
              <a:rPr lang="en-US" dirty="0" smtClean="0"/>
              <a:t>contents, continued</a:t>
            </a:r>
            <a:endParaRPr lang="en-US" dirty="0"/>
          </a:p>
        </p:txBody>
      </p:sp>
      <p:sp>
        <p:nvSpPr>
          <p:cNvPr id="3" name="Content Placeholder 2"/>
          <p:cNvSpPr>
            <a:spLocks noGrp="1"/>
          </p:cNvSpPr>
          <p:nvPr>
            <p:ph sz="half" idx="1"/>
          </p:nvPr>
        </p:nvSpPr>
        <p:spPr/>
        <p:txBody>
          <a:bodyPr/>
          <a:lstStyle/>
          <a:p>
            <a:r>
              <a:rPr lang="en-US" dirty="0" smtClean="0"/>
              <a:t>Financial empowerment and elders</a:t>
            </a:r>
          </a:p>
          <a:p>
            <a:pPr lvl="1"/>
            <a:r>
              <a:rPr lang="en-US" dirty="0"/>
              <a:t>Native </a:t>
            </a:r>
            <a:r>
              <a:rPr lang="en-US" dirty="0" smtClean="0"/>
              <a:t>Communities </a:t>
            </a:r>
            <a:r>
              <a:rPr lang="en-US" dirty="0"/>
              <a:t>tool: Identifying elder financial </a:t>
            </a:r>
            <a:r>
              <a:rPr lang="en-US" dirty="0" smtClean="0"/>
              <a:t>exploitation.</a:t>
            </a:r>
          </a:p>
          <a:p>
            <a:pPr lvl="1"/>
            <a:r>
              <a:rPr lang="en-US" dirty="0" smtClean="0"/>
              <a:t>Native Communities </a:t>
            </a:r>
            <a:r>
              <a:rPr lang="en-US" dirty="0"/>
              <a:t>tool: Getting help for elder financial </a:t>
            </a:r>
            <a:r>
              <a:rPr lang="en-US" dirty="0" smtClean="0"/>
              <a:t>exploitation.</a:t>
            </a:r>
          </a:p>
          <a:p>
            <a:pPr lvl="1"/>
            <a:r>
              <a:rPr lang="en-US" dirty="0" smtClean="0"/>
              <a:t>Native Communities </a:t>
            </a:r>
            <a:r>
              <a:rPr lang="en-US" dirty="0"/>
              <a:t>tool: Preventing elder financial </a:t>
            </a:r>
            <a:r>
              <a:rPr lang="en-US" dirty="0" smtClean="0"/>
              <a:t>exploitation.</a:t>
            </a:r>
          </a:p>
        </p:txBody>
      </p:sp>
    </p:spTree>
    <p:extLst>
      <p:ext uri="{BB962C8B-B14F-4D97-AF65-F5344CB8AC3E}">
        <p14:creationId xmlns:p14="http://schemas.microsoft.com/office/powerpoint/2010/main" val="3253537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2400" dirty="0"/>
              <a:t>This presentation is being made by a Consumer Financial Protection Bureau (Bureau) representative on behalf of the Bureau.  It does not constitute legal interpretation, guidance or advice of the Bureau.  Any opinions or views stated by the presenter are the presenter’s own and may not represent the Bureau’s views.</a:t>
            </a:r>
          </a:p>
          <a:p>
            <a:pPr marL="0" indent="0">
              <a:buNone/>
            </a:pPr>
            <a:r>
              <a:rPr lang="en-US" sz="2400" dirty="0"/>
              <a:t>This document includes links or references to third-party resources. The inclusion of links or references to third-party sites does not necessarily reflect the Bureau’s endorsement of the third-party, the views expressed on the </a:t>
            </a:r>
            <a:r>
              <a:rPr lang="en-US" altLang="en-US" sz="2400" dirty="0"/>
              <a:t>third-party </a:t>
            </a:r>
            <a:r>
              <a:rPr lang="en-US" sz="2400" dirty="0"/>
              <a:t>site, or products or services offered on the third-party site. The Bureau has not vetted these third-parties, their content, or any products or services they may offer. There may be other possible entities or resources that are not listed that may also serve your needs.</a:t>
            </a:r>
          </a:p>
        </p:txBody>
      </p:sp>
    </p:spTree>
    <p:extLst>
      <p:ext uri="{BB962C8B-B14F-4D97-AF65-F5344CB8AC3E}">
        <p14:creationId xmlns:p14="http://schemas.microsoft.com/office/powerpoint/2010/main" val="1135466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a:t>
            </a:r>
            <a:r>
              <a:rPr lang="en-US" i="1" dirty="0" smtClean="0"/>
              <a:t>Your Money, Your Goals </a:t>
            </a:r>
            <a:r>
              <a:rPr lang="en-US" dirty="0" smtClean="0"/>
              <a:t>and Focus on Native Communities</a:t>
            </a:r>
            <a:r>
              <a:rPr lang="en-US" i="1" dirty="0" smtClean="0"/>
              <a:t>—</a:t>
            </a:r>
            <a:r>
              <a:rPr lang="en-US" dirty="0" smtClean="0"/>
              <a:t>One-on-one</a:t>
            </a:r>
            <a:endParaRPr lang="en-US" dirty="0"/>
          </a:p>
        </p:txBody>
      </p:sp>
      <p:sp>
        <p:nvSpPr>
          <p:cNvPr id="3" name="Content Placeholder 2"/>
          <p:cNvSpPr>
            <a:spLocks noGrp="1"/>
          </p:cNvSpPr>
          <p:nvPr>
            <p:ph sz="half" idx="1"/>
          </p:nvPr>
        </p:nvSpPr>
        <p:spPr/>
        <p:txBody>
          <a:bodyPr/>
          <a:lstStyle/>
          <a:p>
            <a:r>
              <a:rPr lang="en-US" dirty="0"/>
              <a:t>A tribal social service staff member providing case management to individuals in the community. </a:t>
            </a:r>
          </a:p>
          <a:p>
            <a:r>
              <a:rPr lang="en-US" dirty="0"/>
              <a:t>An elder mentoring a young adult in the community. </a:t>
            </a:r>
          </a:p>
          <a:p>
            <a:r>
              <a:rPr lang="en-US" dirty="0"/>
              <a:t>A Native Community Development Financial Institution (CDFI) staff member providing additional financial information and skill building to a prospective small business owner. </a:t>
            </a:r>
          </a:p>
          <a:p>
            <a:r>
              <a:rPr lang="en-US" dirty="0"/>
              <a:t>A financial coach helping a community member reach her goals.</a:t>
            </a:r>
          </a:p>
          <a:p>
            <a:pPr marL="0" indent="0">
              <a:buNone/>
            </a:pPr>
            <a:endParaRPr lang="en-US" dirty="0"/>
          </a:p>
        </p:txBody>
      </p:sp>
    </p:spTree>
    <p:extLst>
      <p:ext uri="{BB962C8B-B14F-4D97-AF65-F5344CB8AC3E}">
        <p14:creationId xmlns:p14="http://schemas.microsoft.com/office/powerpoint/2010/main" val="2899548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a:t>
            </a:r>
            <a:r>
              <a:rPr lang="en-US" i="1" dirty="0"/>
              <a:t>Your Money, Your Goals </a:t>
            </a:r>
            <a:r>
              <a:rPr lang="en-US" dirty="0"/>
              <a:t>and Focus on Native Communities</a:t>
            </a:r>
            <a:r>
              <a:rPr lang="en-US" i="1" dirty="0" smtClean="0"/>
              <a:t>—</a:t>
            </a:r>
            <a:r>
              <a:rPr lang="en-US" dirty="0" smtClean="0"/>
              <a:t>Group settings</a:t>
            </a:r>
            <a:endParaRPr lang="en-US" dirty="0"/>
          </a:p>
        </p:txBody>
      </p:sp>
      <p:sp>
        <p:nvSpPr>
          <p:cNvPr id="3" name="Content Placeholder 2"/>
          <p:cNvSpPr>
            <a:spLocks noGrp="1"/>
          </p:cNvSpPr>
          <p:nvPr>
            <p:ph sz="half" idx="1"/>
          </p:nvPr>
        </p:nvSpPr>
        <p:spPr/>
        <p:txBody>
          <a:bodyPr/>
          <a:lstStyle/>
          <a:p>
            <a:r>
              <a:rPr lang="en-US" dirty="0"/>
              <a:t>Community or organizational </a:t>
            </a:r>
            <a:r>
              <a:rPr lang="en-US" dirty="0" smtClean="0"/>
              <a:t>meetings. </a:t>
            </a:r>
            <a:endParaRPr lang="en-US" dirty="0"/>
          </a:p>
          <a:p>
            <a:r>
              <a:rPr lang="en-US" dirty="0"/>
              <a:t>Brown bag lunches or a lunch-and-learn </a:t>
            </a:r>
            <a:r>
              <a:rPr lang="en-US" dirty="0" smtClean="0"/>
              <a:t>series. </a:t>
            </a:r>
            <a:endParaRPr lang="en-US" dirty="0"/>
          </a:p>
          <a:p>
            <a:r>
              <a:rPr lang="en-US" dirty="0"/>
              <a:t>Other community training </a:t>
            </a:r>
            <a:r>
              <a:rPr lang="en-US" dirty="0" smtClean="0"/>
              <a:t>events.</a:t>
            </a:r>
            <a:endParaRPr lang="en-US" dirty="0"/>
          </a:p>
          <a:p>
            <a:r>
              <a:rPr lang="en-US" dirty="0"/>
              <a:t>Tribal </a:t>
            </a:r>
            <a:r>
              <a:rPr lang="en-US" dirty="0" smtClean="0"/>
              <a:t>gatherings. </a:t>
            </a:r>
            <a:endParaRPr lang="en-US" dirty="0"/>
          </a:p>
          <a:p>
            <a:endParaRPr lang="en-US" dirty="0"/>
          </a:p>
        </p:txBody>
      </p:sp>
    </p:spTree>
    <p:extLst>
      <p:ext uri="{BB962C8B-B14F-4D97-AF65-F5344CB8AC3E}">
        <p14:creationId xmlns:p14="http://schemas.microsoft.com/office/powerpoint/2010/main" val="2712164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Integrating </a:t>
            </a:r>
            <a:r>
              <a:rPr lang="en-US" i="1" dirty="0" smtClean="0"/>
              <a:t>Your Money, Your Goals</a:t>
            </a:r>
            <a:endParaRPr lang="en-US" i="1" dirty="0"/>
          </a:p>
        </p:txBody>
      </p:sp>
      <p:sp>
        <p:nvSpPr>
          <p:cNvPr id="3" name="Content Placeholder 2"/>
          <p:cNvSpPr>
            <a:spLocks noGrp="1"/>
          </p:cNvSpPr>
          <p:nvPr>
            <p:ph sz="half" idx="1"/>
          </p:nvPr>
        </p:nvSpPr>
        <p:spPr/>
        <p:txBody>
          <a:bodyPr/>
          <a:lstStyle/>
          <a:p>
            <a:pPr marL="0" indent="0">
              <a:buNone/>
            </a:pPr>
            <a:r>
              <a:rPr lang="en-US" dirty="0"/>
              <a:t>The strongest integration strategies start with the end user in mind: </a:t>
            </a:r>
            <a:endParaRPr lang="en-US" dirty="0" smtClean="0"/>
          </a:p>
          <a:p>
            <a:pPr marL="457200" indent="-457200">
              <a:buFont typeface="+mj-lt"/>
              <a:buAutoNum type="arabicPeriod"/>
            </a:pPr>
            <a:r>
              <a:rPr lang="en-US" dirty="0" smtClean="0"/>
              <a:t>Who will be using the toolkit? </a:t>
            </a:r>
            <a:endParaRPr lang="en-US" dirty="0"/>
          </a:p>
          <a:p>
            <a:pPr marL="457200" indent="-457200">
              <a:buFont typeface="+mj-lt"/>
              <a:buAutoNum type="arabicPeriod"/>
            </a:pPr>
            <a:r>
              <a:rPr lang="en-US" dirty="0" smtClean="0"/>
              <a:t>How </a:t>
            </a:r>
            <a:r>
              <a:rPr lang="en-US" dirty="0"/>
              <a:t>will they use the toolkit? </a:t>
            </a:r>
          </a:p>
          <a:p>
            <a:pPr marL="457200" indent="-457200">
              <a:buFont typeface="+mj-lt"/>
              <a:buAutoNum type="arabicPeriod"/>
            </a:pPr>
            <a:r>
              <a:rPr lang="en-US" dirty="0" smtClean="0"/>
              <a:t>What </a:t>
            </a:r>
            <a:r>
              <a:rPr lang="en-US" dirty="0"/>
              <a:t>outcomes do you want to achieve </a:t>
            </a:r>
            <a:r>
              <a:rPr lang="en-US" dirty="0" smtClean="0"/>
              <a:t>through </a:t>
            </a:r>
            <a:r>
              <a:rPr lang="en-US" dirty="0"/>
              <a:t>the use of the toolkit? (Outcomes are results that bring about changes or benefits) </a:t>
            </a:r>
          </a:p>
          <a:p>
            <a:pPr marL="457200" indent="-457200">
              <a:buFont typeface="+mj-lt"/>
              <a:buAutoNum type="arabicPeriod"/>
            </a:pPr>
            <a:r>
              <a:rPr lang="en-US" dirty="0" smtClean="0"/>
              <a:t>What </a:t>
            </a:r>
            <a:r>
              <a:rPr lang="en-US" dirty="0"/>
              <a:t>content in the toolkit is most important to achieving these outcomes?</a:t>
            </a:r>
          </a:p>
          <a:p>
            <a:endParaRPr lang="en-US" dirty="0"/>
          </a:p>
        </p:txBody>
      </p:sp>
    </p:spTree>
    <p:extLst>
      <p:ext uri="{BB962C8B-B14F-4D97-AF65-F5344CB8AC3E}">
        <p14:creationId xmlns:p14="http://schemas.microsoft.com/office/powerpoint/2010/main" val="2482006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ctrTitle"/>
          </p:nvPr>
        </p:nvSpPr>
        <p:spPr>
          <a:xfrm>
            <a:off x="903288" y="2401888"/>
            <a:ext cx="7308850" cy="879475"/>
          </a:xfrm>
        </p:spPr>
        <p:txBody>
          <a:bodyPr/>
          <a:lstStyle/>
          <a:p>
            <a:pPr eaLnBrk="1" hangingPunct="1">
              <a:spcAft>
                <a:spcPct val="0"/>
              </a:spcAft>
            </a:pPr>
            <a:r>
              <a:rPr lang="en-US" altLang="en-US" dirty="0" smtClean="0"/>
              <a:t>Your Money, Your Goals</a:t>
            </a:r>
          </a:p>
        </p:txBody>
      </p:sp>
      <p:sp>
        <p:nvSpPr>
          <p:cNvPr id="84995" name="Text Placeholder 2"/>
          <p:cNvSpPr>
            <a:spLocks noGrp="1"/>
          </p:cNvSpPr>
          <p:nvPr>
            <p:ph type="subTitle" idx="1"/>
          </p:nvPr>
        </p:nvSpPr>
        <p:spPr>
          <a:xfrm>
            <a:off x="903288" y="3128963"/>
            <a:ext cx="7308850" cy="1317357"/>
          </a:xfrm>
        </p:spPr>
        <p:txBody>
          <a:bodyPr/>
          <a:lstStyle/>
          <a:p>
            <a:pPr eaLnBrk="1" hangingPunct="1">
              <a:spcBef>
                <a:spcPts val="2113"/>
              </a:spcBef>
              <a:buSzTx/>
            </a:pPr>
            <a:r>
              <a:rPr lang="en-US" altLang="en-US" sz="3000" dirty="0" smtClean="0">
                <a:solidFill>
                  <a:srgbClr val="3B3C3E"/>
                </a:solidFill>
              </a:rPr>
              <a:t>Implementing </a:t>
            </a:r>
            <a:r>
              <a:rPr lang="en-US" altLang="en-US" sz="3000" i="1" dirty="0" smtClean="0">
                <a:solidFill>
                  <a:srgbClr val="3B3C3E"/>
                </a:solidFill>
              </a:rPr>
              <a:t>Your Money, Your Goals </a:t>
            </a:r>
            <a:r>
              <a:rPr lang="en-US" altLang="en-US" sz="3000" dirty="0" smtClean="0">
                <a:solidFill>
                  <a:srgbClr val="3B3C3E"/>
                </a:solidFill>
              </a:rPr>
              <a:t>and Focus on Native Communities</a:t>
            </a:r>
          </a:p>
        </p:txBody>
      </p:sp>
    </p:spTree>
    <p:extLst>
      <p:ext uri="{BB962C8B-B14F-4D97-AF65-F5344CB8AC3E}">
        <p14:creationId xmlns:p14="http://schemas.microsoft.com/office/powerpoint/2010/main" val="2201948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6"/>
          <p:cNvSpPr>
            <a:spLocks noGrp="1"/>
          </p:cNvSpPr>
          <p:nvPr>
            <p:ph type="title"/>
          </p:nvPr>
        </p:nvSpPr>
        <p:spPr>
          <a:xfrm>
            <a:off x="554038" y="274638"/>
            <a:ext cx="8035925" cy="742950"/>
          </a:xfrm>
        </p:spPr>
        <p:txBody>
          <a:bodyPr>
            <a:normAutofit/>
          </a:bodyPr>
          <a:lstStyle/>
          <a:p>
            <a:r>
              <a:rPr lang="en-US" dirty="0" smtClean="0"/>
              <a:t>Module </a:t>
            </a:r>
            <a:r>
              <a:rPr lang="en-US" dirty="0"/>
              <a:t>1: Setting </a:t>
            </a:r>
            <a:r>
              <a:rPr lang="en-US" dirty="0" smtClean="0"/>
              <a:t>Goals</a:t>
            </a:r>
            <a:endParaRPr lang="en-US" altLang="en-US" dirty="0" smtClean="0"/>
          </a:p>
        </p:txBody>
      </p:sp>
      <p:sp>
        <p:nvSpPr>
          <p:cNvPr id="164867" name="Content Placeholder 7"/>
          <p:cNvSpPr>
            <a:spLocks noGrp="1"/>
          </p:cNvSpPr>
          <p:nvPr>
            <p:ph sz="half" idx="1"/>
          </p:nvPr>
        </p:nvSpPr>
        <p:spPr>
          <a:xfrm>
            <a:off x="457200" y="1350963"/>
            <a:ext cx="8132763" cy="4525962"/>
          </a:xfrm>
        </p:spPr>
        <p:txBody>
          <a:bodyPr/>
          <a:lstStyle/>
          <a:p>
            <a:r>
              <a:rPr lang="en-US" altLang="en-US" dirty="0" smtClean="0"/>
              <a:t>Specific</a:t>
            </a:r>
          </a:p>
          <a:p>
            <a:r>
              <a:rPr lang="en-US" altLang="en-US" dirty="0" smtClean="0"/>
              <a:t>Measurable</a:t>
            </a:r>
          </a:p>
          <a:p>
            <a:r>
              <a:rPr lang="en-US" altLang="en-US" dirty="0" smtClean="0"/>
              <a:t>Able to be reached</a:t>
            </a:r>
          </a:p>
          <a:p>
            <a:r>
              <a:rPr lang="en-US" altLang="en-US" dirty="0" smtClean="0"/>
              <a:t>Relevant </a:t>
            </a:r>
          </a:p>
          <a:p>
            <a:r>
              <a:rPr lang="en-US" altLang="en-US" dirty="0" smtClean="0"/>
              <a:t>Time-framed</a:t>
            </a:r>
          </a:p>
          <a:p>
            <a:endParaRPr lang="en-US" altLang="en-US" dirty="0" smtClean="0"/>
          </a:p>
        </p:txBody>
      </p:sp>
      <p:sp>
        <p:nvSpPr>
          <p:cNvPr id="164868" name="Rectangle 1"/>
          <p:cNvSpPr>
            <a:spLocks noChangeArrowheads="1"/>
          </p:cNvSpPr>
          <p:nvPr/>
        </p:nvSpPr>
        <p:spPr bwMode="auto">
          <a:xfrm>
            <a:off x="554038" y="4069398"/>
            <a:ext cx="80359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600"/>
              </a:lnSpc>
              <a:spcBef>
                <a:spcPts val="1000"/>
              </a:spcBef>
              <a:buClr>
                <a:schemeClr val="tx2"/>
              </a:buClr>
              <a:buFont typeface="Wingdings" panose="05000000000000000000" pitchFamily="2" charset="2"/>
              <a:buChar char="§"/>
              <a:defRPr sz="2200">
                <a:solidFill>
                  <a:schemeClr val="tx1"/>
                </a:solidFill>
                <a:latin typeface="Georgia" panose="02040502050405020303" pitchFamily="18" charset="0"/>
                <a:ea typeface="MS PGothic" panose="020B0600070205080204" pitchFamily="34" charset="-128"/>
              </a:defRPr>
            </a:lvl1pPr>
            <a:lvl2pPr marL="742950" indent="-285750">
              <a:lnSpc>
                <a:spcPts val="2400"/>
              </a:lnSpc>
              <a:spcBef>
                <a:spcPts val="1000"/>
              </a:spcBef>
              <a:buClr>
                <a:schemeClr val="tx2"/>
              </a:buClr>
              <a:buSzPct val="50000"/>
              <a:buFont typeface="Wingdings" panose="05000000000000000000" pitchFamily="2" charset="2"/>
              <a:buChar char=""/>
              <a:defRPr sz="2000">
                <a:solidFill>
                  <a:schemeClr val="tx1"/>
                </a:solidFill>
                <a:latin typeface="Georgia" panose="02040502050405020303" pitchFamily="18" charset="0"/>
                <a:ea typeface="MS PGothic" panose="020B0600070205080204" pitchFamily="34" charset="-128"/>
              </a:defRPr>
            </a:lvl2pPr>
            <a:lvl3pPr marL="1143000" indent="-228600">
              <a:spcBef>
                <a:spcPts val="10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ClrTx/>
              <a:buFontTx/>
              <a:buNone/>
            </a:pPr>
            <a:r>
              <a:rPr lang="en-US" altLang="en-US" sz="3200" i="1" baseline="30000" dirty="0"/>
              <a:t>Goals can be the foundation for building greater self- determination. They provide direction for how to use </a:t>
            </a:r>
            <a:r>
              <a:rPr lang="en-US" altLang="en-US" sz="3200" i="1" baseline="30000" dirty="0" smtClean="0"/>
              <a:t>resources including </a:t>
            </a:r>
            <a:r>
              <a:rPr lang="en-US" altLang="en-US" sz="3200" i="1" baseline="30000" dirty="0"/>
              <a:t>money</a:t>
            </a:r>
            <a:r>
              <a:rPr lang="en-US" altLang="en-US" sz="3200" i="1" baseline="30000" dirty="0" smtClean="0"/>
              <a:t>.</a:t>
            </a:r>
          </a:p>
          <a:p>
            <a:pPr>
              <a:lnSpc>
                <a:spcPct val="100000"/>
              </a:lnSpc>
              <a:spcBef>
                <a:spcPct val="0"/>
              </a:spcBef>
              <a:buClrTx/>
              <a:buFontTx/>
              <a:buNone/>
            </a:pPr>
            <a:endParaRPr lang="en-US" altLang="en-US" sz="3200" i="1" dirty="0"/>
          </a:p>
        </p:txBody>
      </p:sp>
    </p:spTree>
    <p:extLst>
      <p:ext uri="{BB962C8B-B14F-4D97-AF65-F5344CB8AC3E}">
        <p14:creationId xmlns:p14="http://schemas.microsoft.com/office/powerpoint/2010/main" val="2130493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Module </a:t>
            </a:r>
            <a:r>
              <a:rPr lang="en-US" dirty="0"/>
              <a:t>1: Setting G</a:t>
            </a:r>
            <a:r>
              <a:rPr lang="en-US" dirty="0" smtClean="0"/>
              <a:t>oals</a:t>
            </a:r>
            <a:endParaRPr lang="en-US" dirty="0"/>
          </a:p>
        </p:txBody>
      </p:sp>
      <p:sp>
        <p:nvSpPr>
          <p:cNvPr id="3" name="Content Placeholder 2"/>
          <p:cNvSpPr>
            <a:spLocks noGrp="1"/>
          </p:cNvSpPr>
          <p:nvPr>
            <p:ph sz="half" idx="1"/>
          </p:nvPr>
        </p:nvSpPr>
        <p:spPr>
          <a:xfrm>
            <a:off x="553641" y="1524000"/>
            <a:ext cx="8037576" cy="4495800"/>
          </a:xfrm>
        </p:spPr>
        <p:txBody>
          <a:bodyPr>
            <a:noAutofit/>
          </a:bodyPr>
          <a:lstStyle/>
          <a:p>
            <a:r>
              <a:rPr lang="en-US" altLang="en-US" sz="2000" dirty="0" smtClean="0"/>
              <a:t>Use </a:t>
            </a:r>
            <a:r>
              <a:rPr lang="en-US" altLang="en-US" sz="2000" dirty="0"/>
              <a:t>“</a:t>
            </a:r>
            <a:r>
              <a:rPr lang="en-US" altLang="en-US" sz="2000" b="1" dirty="0"/>
              <a:t>Setting SMART goals</a:t>
            </a:r>
            <a:r>
              <a:rPr lang="en-US" altLang="en-US" sz="2000" dirty="0"/>
              <a:t>” to identify goals that will help you plan for </a:t>
            </a:r>
            <a:r>
              <a:rPr lang="en-US" altLang="en-US" sz="2000" dirty="0" smtClean="0"/>
              <a:t>and attain </a:t>
            </a:r>
            <a:r>
              <a:rPr lang="en-US" altLang="en-US" sz="2000" dirty="0"/>
              <a:t>the things that matter most to </a:t>
            </a:r>
            <a:r>
              <a:rPr lang="en-US" altLang="en-US" sz="2000" dirty="0" smtClean="0"/>
              <a:t>you.</a:t>
            </a:r>
            <a:endParaRPr lang="en-US" altLang="en-US" sz="2000" dirty="0"/>
          </a:p>
          <a:p>
            <a:r>
              <a:rPr lang="en-US" altLang="en-US" sz="2000" dirty="0" smtClean="0"/>
              <a:t>Use </a:t>
            </a:r>
            <a:r>
              <a:rPr lang="en-US" altLang="en-US" sz="2000" dirty="0"/>
              <a:t>“</a:t>
            </a:r>
            <a:r>
              <a:rPr lang="en-US" altLang="en-US" sz="2000" b="1" dirty="0"/>
              <a:t>Putting goals into action</a:t>
            </a:r>
            <a:r>
              <a:rPr lang="en-US" altLang="en-US" sz="2000" dirty="0"/>
              <a:t>” to create a plan to achieve your </a:t>
            </a:r>
            <a:r>
              <a:rPr lang="en-US" altLang="en-US" sz="2000" dirty="0" smtClean="0"/>
              <a:t>goals.</a:t>
            </a:r>
            <a:endParaRPr lang="en-US" altLang="en-US" sz="2000" dirty="0"/>
          </a:p>
          <a:p>
            <a:r>
              <a:rPr lang="en-US" altLang="en-US" sz="2000" dirty="0" smtClean="0"/>
              <a:t>Use </a:t>
            </a:r>
            <a:r>
              <a:rPr lang="en-US" altLang="en-US" sz="2000" dirty="0"/>
              <a:t>“</a:t>
            </a:r>
            <a:r>
              <a:rPr lang="en-US" altLang="en-US" sz="2000" b="1" dirty="0"/>
              <a:t>Planning for life events and large purchases</a:t>
            </a:r>
            <a:r>
              <a:rPr lang="en-US" altLang="en-US" sz="2000" dirty="0"/>
              <a:t>” to help you develop a </a:t>
            </a:r>
            <a:r>
              <a:rPr lang="en-US" altLang="en-US" sz="2000" dirty="0" smtClean="0"/>
              <a:t>plan to </a:t>
            </a:r>
            <a:r>
              <a:rPr lang="en-US" altLang="en-US" sz="2000" dirty="0"/>
              <a:t>pay for things like a big celebration, a car, or your child’s college </a:t>
            </a:r>
            <a:r>
              <a:rPr lang="en-US" altLang="en-US" sz="2000" dirty="0" smtClean="0"/>
              <a:t>tuition.</a:t>
            </a:r>
            <a:endParaRPr lang="en-US" altLang="en-US" sz="2000" dirty="0"/>
          </a:p>
          <a:p>
            <a:r>
              <a:rPr lang="en-US" altLang="en-US" sz="2000" dirty="0" smtClean="0"/>
              <a:t>Use </a:t>
            </a:r>
            <a:r>
              <a:rPr lang="en-US" altLang="en-US" sz="2000" dirty="0"/>
              <a:t>the “</a:t>
            </a:r>
            <a:r>
              <a:rPr lang="en-US" altLang="en-US" sz="2000" b="1" dirty="0"/>
              <a:t>Revising goals</a:t>
            </a:r>
            <a:r>
              <a:rPr lang="en-US" altLang="en-US" sz="2000" dirty="0"/>
              <a:t>” handout to update or revise goals as </a:t>
            </a:r>
            <a:r>
              <a:rPr lang="en-US" altLang="en-US" sz="2000" dirty="0" smtClean="0"/>
              <a:t>needed.</a:t>
            </a:r>
          </a:p>
          <a:p>
            <a:r>
              <a:rPr lang="en-US" sz="2000" b="1" dirty="0" smtClean="0">
                <a:solidFill>
                  <a:srgbClr val="3B3C3E"/>
                </a:solidFill>
                <a:ea typeface="ＭＳ Ｐゴシック" charset="0"/>
              </a:rPr>
              <a:t>Native </a:t>
            </a:r>
            <a:r>
              <a:rPr lang="en-US" sz="2000" b="1" dirty="0">
                <a:solidFill>
                  <a:srgbClr val="3B3C3E"/>
                </a:solidFill>
                <a:ea typeface="ＭＳ Ｐゴシック" charset="0"/>
              </a:rPr>
              <a:t>Communities Tool: Using values to set goals </a:t>
            </a:r>
            <a:r>
              <a:rPr lang="en-US" sz="2000" dirty="0">
                <a:solidFill>
                  <a:srgbClr val="3B3C3E"/>
                </a:solidFill>
                <a:ea typeface="ＭＳ Ｐゴシック" charset="0"/>
              </a:rPr>
              <a:t>was developed for use in Native Communities to supplement these tools.</a:t>
            </a:r>
            <a:endParaRPr lang="en-US" sz="2000" dirty="0"/>
          </a:p>
        </p:txBody>
      </p:sp>
    </p:spTree>
    <p:extLst>
      <p:ext uri="{BB962C8B-B14F-4D97-AF65-F5344CB8AC3E}">
        <p14:creationId xmlns:p14="http://schemas.microsoft.com/office/powerpoint/2010/main" val="2938767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641" y="457642"/>
            <a:ext cx="8351300" cy="743347"/>
          </a:xfrm>
        </p:spPr>
        <p:txBody>
          <a:bodyPr>
            <a:normAutofit fontScale="90000"/>
          </a:bodyPr>
          <a:lstStyle/>
          <a:p>
            <a:r>
              <a:rPr lang="en-US" sz="3100" dirty="0" smtClean="0"/>
              <a:t>Native Communities Tool: Using values to set goals</a:t>
            </a:r>
            <a:r>
              <a:rPr lang="en-US" dirty="0" smtClean="0"/>
              <a:t/>
            </a:r>
            <a:br>
              <a:rPr lang="en-US" dirty="0" smtClean="0"/>
            </a:b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981" t="5820" r="9413" b="57501"/>
          <a:stretch/>
        </p:blipFill>
        <p:spPr>
          <a:xfrm>
            <a:off x="940146" y="1200989"/>
            <a:ext cx="7310444" cy="4590211"/>
          </a:xfrm>
          <a:prstGeom prst="rect">
            <a:avLst/>
          </a:prstGeom>
        </p:spPr>
      </p:pic>
    </p:spTree>
    <p:extLst>
      <p:ext uri="{BB962C8B-B14F-4D97-AF65-F5344CB8AC3E}">
        <p14:creationId xmlns:p14="http://schemas.microsoft.com/office/powerpoint/2010/main" val="2138179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3"/>
          <p:cNvSpPr>
            <a:spLocks noGrp="1"/>
          </p:cNvSpPr>
          <p:nvPr>
            <p:ph type="title"/>
          </p:nvPr>
        </p:nvSpPr>
        <p:spPr>
          <a:xfrm>
            <a:off x="554038" y="438991"/>
            <a:ext cx="8035925" cy="742950"/>
          </a:xfrm>
        </p:spPr>
        <p:txBody>
          <a:bodyPr>
            <a:normAutofit fontScale="90000"/>
          </a:bodyPr>
          <a:lstStyle/>
          <a:p>
            <a:pPr>
              <a:defRPr/>
            </a:pPr>
            <a:r>
              <a:rPr lang="en-US" dirty="0" smtClean="0"/>
              <a:t>Native </a:t>
            </a:r>
            <a:r>
              <a:rPr lang="en-US" dirty="0"/>
              <a:t>Communities Tool: Using values to set goals</a:t>
            </a:r>
            <a:br>
              <a:rPr lang="en-US" dirty="0"/>
            </a:br>
            <a:endParaRPr lang="en-US" dirty="0">
              <a:latin typeface="Georgia" charset="0"/>
              <a:ea typeface="MS PGothic" charset="0"/>
            </a:endParaRPr>
          </a:p>
        </p:txBody>
      </p:sp>
      <p:sp>
        <p:nvSpPr>
          <p:cNvPr id="167938" name="Content Placeholder 4"/>
          <p:cNvSpPr>
            <a:spLocks noGrp="1"/>
          </p:cNvSpPr>
          <p:nvPr>
            <p:ph sz="half" idx="1"/>
          </p:nvPr>
        </p:nvSpPr>
        <p:spPr>
          <a:xfrm>
            <a:off x="457200" y="1350963"/>
            <a:ext cx="8132763" cy="4525962"/>
          </a:xfrm>
        </p:spPr>
        <p:txBody>
          <a:bodyPr/>
          <a:lstStyle/>
          <a:p>
            <a:r>
              <a:rPr lang="en-US" dirty="0">
                <a:latin typeface="Georgia" charset="0"/>
                <a:ea typeface="MS PGothic" charset="0"/>
              </a:rPr>
              <a:t>What are some traditional values shared by the members of your community? </a:t>
            </a:r>
          </a:p>
          <a:p>
            <a:r>
              <a:rPr lang="en-US" dirty="0">
                <a:latin typeface="Georgia" charset="0"/>
                <a:ea typeface="MS PGothic" charset="0"/>
              </a:rPr>
              <a:t>How do these traditional values influence you? </a:t>
            </a:r>
          </a:p>
          <a:p>
            <a:r>
              <a:rPr lang="en-US" dirty="0">
                <a:latin typeface="Georgia" charset="0"/>
                <a:ea typeface="MS PGothic" charset="0"/>
              </a:rPr>
              <a:t>How do these traditional values influence your goals? </a:t>
            </a:r>
          </a:p>
          <a:p>
            <a:endParaRPr lang="en-US" dirty="0">
              <a:latin typeface="Georgia" charset="0"/>
              <a:ea typeface="MS PGothic" charset="0"/>
            </a:endParaRPr>
          </a:p>
          <a:p>
            <a:endParaRPr lang="en-US" dirty="0">
              <a:latin typeface="Georgia" charset="0"/>
              <a:ea typeface="MS PGothic" charset="0"/>
            </a:endParaRPr>
          </a:p>
        </p:txBody>
      </p:sp>
    </p:spTree>
    <p:extLst>
      <p:ext uri="{BB962C8B-B14F-4D97-AF65-F5344CB8AC3E}">
        <p14:creationId xmlns:p14="http://schemas.microsoft.com/office/powerpoint/2010/main" val="282937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values to set goals</a:t>
            </a:r>
            <a:endParaRPr lang="en-US" dirty="0"/>
          </a:p>
        </p:txBody>
      </p:sp>
      <p:sp>
        <p:nvSpPr>
          <p:cNvPr id="3" name="Content Placeholder 2"/>
          <p:cNvSpPr>
            <a:spLocks noGrp="1"/>
          </p:cNvSpPr>
          <p:nvPr>
            <p:ph sz="half" idx="1"/>
          </p:nvPr>
        </p:nvSpPr>
        <p:spPr>
          <a:xfrm>
            <a:off x="457200" y="1350183"/>
            <a:ext cx="3657600" cy="4917923"/>
          </a:xfrm>
        </p:spPr>
        <p:txBody>
          <a:bodyPr>
            <a:normAutofit/>
          </a:bodyPr>
          <a:lstStyle/>
          <a:p>
            <a:r>
              <a:rPr lang="en-US" dirty="0"/>
              <a:t>Values are the things that people consider most important in their lives.</a:t>
            </a:r>
            <a:endParaRPr lang="en-US" dirty="0" smtClean="0"/>
          </a:p>
          <a:p>
            <a:r>
              <a:rPr lang="en-US" dirty="0"/>
              <a:t>A reflection on traditional values may make the information and tools on goal-setting and related topics in </a:t>
            </a:r>
            <a:r>
              <a:rPr lang="en-US" dirty="0" smtClean="0"/>
              <a:t>Module </a:t>
            </a:r>
            <a:r>
              <a:rPr lang="en-US" dirty="0"/>
              <a:t>1 feel more </a:t>
            </a:r>
            <a:r>
              <a:rPr lang="en-US" dirty="0" smtClean="0"/>
              <a:t>relevant.</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900" t="2279" r="3748" b="10433"/>
          <a:stretch/>
        </p:blipFill>
        <p:spPr>
          <a:xfrm>
            <a:off x="4369981" y="1488558"/>
            <a:ext cx="3920658" cy="4829965"/>
          </a:xfrm>
          <a:prstGeom prst="rect">
            <a:avLst/>
          </a:prstGeom>
          <a:ln>
            <a:solidFill>
              <a:schemeClr val="accent1"/>
            </a:solidFill>
          </a:ln>
        </p:spPr>
      </p:pic>
    </p:spTree>
    <p:extLst>
      <p:ext uri="{BB962C8B-B14F-4D97-AF65-F5344CB8AC3E}">
        <p14:creationId xmlns:p14="http://schemas.microsoft.com/office/powerpoint/2010/main" val="42639197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640" y="274637"/>
            <a:ext cx="8590359" cy="743347"/>
          </a:xfrm>
        </p:spPr>
        <p:txBody>
          <a:bodyPr>
            <a:normAutofit fontScale="90000"/>
          </a:bodyPr>
          <a:lstStyle/>
          <a:p>
            <a:r>
              <a:rPr lang="en-US" dirty="0" smtClean="0"/>
              <a:t/>
            </a:r>
            <a:br>
              <a:rPr lang="en-US" dirty="0" smtClean="0"/>
            </a:br>
            <a:r>
              <a:rPr lang="en-US" dirty="0" smtClean="0"/>
              <a:t>Native Communities Tool: Using values to set goals</a:t>
            </a:r>
            <a:br>
              <a:rPr lang="en-US" dirty="0" smtClean="0"/>
            </a:br>
            <a:endParaRPr lang="en-US" dirty="0"/>
          </a:p>
        </p:txBody>
      </p:sp>
      <p:pic>
        <p:nvPicPr>
          <p:cNvPr id="3" name="Picture 2" descr="Screenshot of the Using Values to Set Goals tool in Focus on Native Communities"/>
          <p:cNvPicPr>
            <a:picLocks noChangeAspect="1"/>
          </p:cNvPicPr>
          <p:nvPr/>
        </p:nvPicPr>
        <p:blipFill>
          <a:blip r:embed="rId3"/>
          <a:stretch>
            <a:fillRect/>
          </a:stretch>
        </p:blipFill>
        <p:spPr>
          <a:xfrm>
            <a:off x="979630" y="1047866"/>
            <a:ext cx="7008196" cy="4926852"/>
          </a:xfrm>
          <a:prstGeom prst="rect">
            <a:avLst/>
          </a:prstGeom>
        </p:spPr>
      </p:pic>
    </p:spTree>
    <p:extLst>
      <p:ext uri="{BB962C8B-B14F-4D97-AF65-F5344CB8AC3E}">
        <p14:creationId xmlns:p14="http://schemas.microsoft.com/office/powerpoint/2010/main" val="2773312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purpose</a:t>
            </a:r>
            <a:endParaRPr lang="en-US" dirty="0"/>
          </a:p>
        </p:txBody>
      </p:sp>
      <p:sp>
        <p:nvSpPr>
          <p:cNvPr id="52226" name="Content Placeholder 2"/>
          <p:cNvSpPr>
            <a:spLocks noGrp="1"/>
          </p:cNvSpPr>
          <p:nvPr>
            <p:ph idx="1"/>
          </p:nvPr>
        </p:nvSpPr>
        <p:spPr/>
        <p:txBody>
          <a:bodyPr/>
          <a:lstStyle/>
          <a:p>
            <a:pPr marL="0" indent="0">
              <a:buNone/>
            </a:pPr>
            <a:r>
              <a:rPr lang="en-US" dirty="0" smtClean="0"/>
              <a:t>To provide you with: </a:t>
            </a:r>
          </a:p>
          <a:p>
            <a:r>
              <a:rPr lang="en-US" b="1" dirty="0" smtClean="0"/>
              <a:t>Information and tools to meaningfully connect Your Money, Your Goals to the community members you serve and help them manage or address their financial challenges </a:t>
            </a:r>
          </a:p>
          <a:p>
            <a:r>
              <a:rPr lang="en-US" dirty="0" smtClean="0"/>
              <a:t>An orientation to </a:t>
            </a:r>
            <a:r>
              <a:rPr lang="en-US" i="1" dirty="0" smtClean="0"/>
              <a:t>Your Money, Your Goals</a:t>
            </a:r>
            <a:r>
              <a:rPr lang="en-US" dirty="0" smtClean="0"/>
              <a:t> and </a:t>
            </a:r>
            <a:r>
              <a:rPr lang="en-US" i="1" dirty="0" smtClean="0"/>
              <a:t>Focus on Native Communities</a:t>
            </a:r>
          </a:p>
          <a:p>
            <a:r>
              <a:rPr lang="en-US" dirty="0" smtClean="0"/>
              <a:t>The knowledge and confidence to use the information and tools in your community</a:t>
            </a:r>
          </a:p>
          <a:p>
            <a:pPr lvl="1"/>
            <a:endParaRPr lang="en-US" dirty="0"/>
          </a:p>
        </p:txBody>
      </p:sp>
    </p:spTree>
    <p:extLst>
      <p:ext uri="{BB962C8B-B14F-4D97-AF65-F5344CB8AC3E}">
        <p14:creationId xmlns:p14="http://schemas.microsoft.com/office/powerpoint/2010/main" val="35265305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3"/>
          <p:cNvSpPr>
            <a:spLocks noGrp="1"/>
          </p:cNvSpPr>
          <p:nvPr>
            <p:ph type="title"/>
          </p:nvPr>
        </p:nvSpPr>
        <p:spPr>
          <a:xfrm>
            <a:off x="554038" y="409109"/>
            <a:ext cx="8035925" cy="742950"/>
          </a:xfrm>
        </p:spPr>
        <p:txBody>
          <a:bodyPr>
            <a:normAutofit fontScale="90000"/>
          </a:bodyPr>
          <a:lstStyle/>
          <a:p>
            <a:pPr>
              <a:defRPr/>
            </a:pPr>
            <a:r>
              <a:rPr lang="en-US" dirty="0"/>
              <a:t>Native Communities Tool: Using values to set goals</a:t>
            </a:r>
            <a:br>
              <a:rPr lang="en-US" dirty="0"/>
            </a:br>
            <a:endParaRPr lang="en-US" dirty="0">
              <a:latin typeface="Georgia" charset="0"/>
              <a:ea typeface="MS PGothic" charset="0"/>
            </a:endParaRPr>
          </a:p>
        </p:txBody>
      </p:sp>
      <p:sp>
        <p:nvSpPr>
          <p:cNvPr id="169986" name="Content Placeholder 4"/>
          <p:cNvSpPr>
            <a:spLocks noGrp="1"/>
          </p:cNvSpPr>
          <p:nvPr>
            <p:ph sz="half" idx="1"/>
          </p:nvPr>
        </p:nvSpPr>
        <p:spPr>
          <a:xfrm>
            <a:off x="457200" y="1350963"/>
            <a:ext cx="8132763" cy="4525962"/>
          </a:xfrm>
        </p:spPr>
        <p:txBody>
          <a:bodyPr/>
          <a:lstStyle/>
          <a:p>
            <a:r>
              <a:rPr lang="en-US" dirty="0">
                <a:latin typeface="Georgia" charset="0"/>
                <a:ea typeface="MS PGothic" charset="0"/>
              </a:rPr>
              <a:t>What were your top five values? Did these surprise you? What do these values say about you?</a:t>
            </a:r>
          </a:p>
          <a:p>
            <a:r>
              <a:rPr lang="en-US" dirty="0">
                <a:latin typeface="Georgia" charset="0"/>
                <a:ea typeface="MS PGothic" charset="0"/>
              </a:rPr>
              <a:t>Do your goals reflect these values? </a:t>
            </a:r>
            <a:endParaRPr lang="en-US" sz="3000" dirty="0">
              <a:latin typeface="Georgia" charset="0"/>
              <a:ea typeface="MS PGothic" charset="0"/>
            </a:endParaRPr>
          </a:p>
          <a:p>
            <a:r>
              <a:rPr lang="en-US" dirty="0">
                <a:latin typeface="Georgia" charset="0"/>
                <a:ea typeface="MS PGothic" charset="0"/>
              </a:rPr>
              <a:t>How do you think these values affect the way you manage your financial resources? </a:t>
            </a:r>
          </a:p>
          <a:p>
            <a:r>
              <a:rPr lang="en-US" dirty="0">
                <a:latin typeface="Georgia" charset="0"/>
                <a:ea typeface="MS PGothic" charset="0"/>
              </a:rPr>
              <a:t>What is the value of an activity like this?</a:t>
            </a:r>
            <a:endParaRPr lang="en-US" sz="3000" dirty="0">
              <a:latin typeface="Georgia" charset="0"/>
              <a:ea typeface="MS PGothic" charset="0"/>
            </a:endParaRPr>
          </a:p>
          <a:p>
            <a:r>
              <a:rPr lang="en-US" dirty="0">
                <a:latin typeface="Georgia" charset="0"/>
                <a:ea typeface="MS PGothic" charset="0"/>
              </a:rPr>
              <a:t>How can we use these insights in providing financial empowerment services to clients?</a:t>
            </a:r>
          </a:p>
        </p:txBody>
      </p:sp>
    </p:spTree>
    <p:extLst>
      <p:ext uri="{BB962C8B-B14F-4D97-AF65-F5344CB8AC3E}">
        <p14:creationId xmlns:p14="http://schemas.microsoft.com/office/powerpoint/2010/main" val="38529031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Module </a:t>
            </a:r>
            <a:r>
              <a:rPr lang="en-US" dirty="0"/>
              <a:t>2: </a:t>
            </a:r>
            <a:r>
              <a:rPr lang="en-US" dirty="0" smtClean="0"/>
              <a:t>Saving</a:t>
            </a:r>
            <a:endParaRPr lang="en-US" dirty="0"/>
          </a:p>
        </p:txBody>
      </p:sp>
      <p:sp>
        <p:nvSpPr>
          <p:cNvPr id="3" name="Content Placeholder 2"/>
          <p:cNvSpPr>
            <a:spLocks noGrp="1"/>
          </p:cNvSpPr>
          <p:nvPr>
            <p:ph sz="half" idx="1"/>
          </p:nvPr>
        </p:nvSpPr>
        <p:spPr/>
        <p:txBody>
          <a:bodyPr/>
          <a:lstStyle/>
          <a:p>
            <a:pPr eaLnBrk="1" hangingPunct="1">
              <a:defRPr/>
            </a:pPr>
            <a:r>
              <a:rPr lang="en-US" altLang="en-US" dirty="0"/>
              <a:t>What is savings?</a:t>
            </a:r>
          </a:p>
          <a:p>
            <a:pPr lvl="1" eaLnBrk="1" hangingPunct="1">
              <a:defRPr/>
            </a:pPr>
            <a:r>
              <a:rPr lang="en-US" altLang="en-US" b="1" dirty="0"/>
              <a:t>Savings is money you set aside today </a:t>
            </a:r>
            <a:r>
              <a:rPr lang="en-US" altLang="en-US" b="1" dirty="0" smtClean="0"/>
              <a:t>for </a:t>
            </a:r>
            <a:r>
              <a:rPr lang="en-US" altLang="en-US" b="1" dirty="0"/>
              <a:t>use in the future</a:t>
            </a:r>
          </a:p>
          <a:p>
            <a:pPr eaLnBrk="1" hangingPunct="1">
              <a:defRPr/>
            </a:pPr>
            <a:r>
              <a:rPr lang="en-US" altLang="en-US" dirty="0"/>
              <a:t>What are examples of unexpected expenses or emergencies?</a:t>
            </a:r>
          </a:p>
          <a:p>
            <a:pPr eaLnBrk="1" hangingPunct="1">
              <a:buNone/>
              <a:defRPr/>
            </a:pPr>
            <a:endParaRPr lang="en-US" altLang="en-US" dirty="0"/>
          </a:p>
          <a:p>
            <a:pPr eaLnBrk="1" hangingPunct="1">
              <a:buNone/>
              <a:defRPr/>
            </a:pPr>
            <a:endParaRPr lang="en-US" altLang="en-US" dirty="0"/>
          </a:p>
          <a:p>
            <a:pPr marL="0" indent="0" eaLnBrk="1" hangingPunct="1">
              <a:buNone/>
              <a:defRPr/>
            </a:pPr>
            <a:r>
              <a:rPr lang="en-US" altLang="en-US" i="1" dirty="0"/>
              <a:t>Saving is about setting aside resources today so they can be used in the future. It’s about balancing your resources to take care of your family and community. </a:t>
            </a:r>
          </a:p>
          <a:p>
            <a:endParaRPr lang="en-US" dirty="0"/>
          </a:p>
        </p:txBody>
      </p:sp>
    </p:spTree>
    <p:extLst>
      <p:ext uri="{BB962C8B-B14F-4D97-AF65-F5344CB8AC3E}">
        <p14:creationId xmlns:p14="http://schemas.microsoft.com/office/powerpoint/2010/main" val="4943456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641" y="442912"/>
            <a:ext cx="8036720" cy="743347"/>
          </a:xfrm>
        </p:spPr>
        <p:txBody>
          <a:bodyPr>
            <a:normAutofit/>
          </a:bodyPr>
          <a:lstStyle/>
          <a:p>
            <a:r>
              <a:rPr lang="en-US" dirty="0" smtClean="0"/>
              <a:t>Module 2: Saving</a:t>
            </a:r>
            <a:endParaRPr lang="en-US" dirty="0"/>
          </a:p>
        </p:txBody>
      </p:sp>
      <p:sp>
        <p:nvSpPr>
          <p:cNvPr id="3" name="Content Placeholder 2"/>
          <p:cNvSpPr>
            <a:spLocks noGrp="1"/>
          </p:cNvSpPr>
          <p:nvPr>
            <p:ph sz="half" idx="1"/>
          </p:nvPr>
        </p:nvSpPr>
        <p:spPr>
          <a:xfrm>
            <a:off x="505421" y="1356921"/>
            <a:ext cx="8133160" cy="4815279"/>
          </a:xfrm>
        </p:spPr>
        <p:txBody>
          <a:bodyPr>
            <a:normAutofit/>
          </a:bodyPr>
          <a:lstStyle/>
          <a:p>
            <a:r>
              <a:rPr lang="en-US" altLang="en-US" dirty="0" smtClean="0"/>
              <a:t>Use </a:t>
            </a:r>
            <a:r>
              <a:rPr lang="en-US" altLang="en-US" dirty="0"/>
              <a:t>“</a:t>
            </a:r>
            <a:r>
              <a:rPr lang="en-US" altLang="en-US" b="1" dirty="0"/>
              <a:t>Savings plan</a:t>
            </a:r>
            <a:r>
              <a:rPr lang="en-US" altLang="en-US" dirty="0"/>
              <a:t>” to build a weekly savings target that will help </a:t>
            </a:r>
            <a:r>
              <a:rPr lang="en-US" altLang="en-US" dirty="0" smtClean="0"/>
              <a:t>you accomplish </a:t>
            </a:r>
            <a:r>
              <a:rPr lang="en-US" altLang="en-US" dirty="0"/>
              <a:t>your </a:t>
            </a:r>
            <a:r>
              <a:rPr lang="en-US" altLang="en-US" dirty="0" smtClean="0"/>
              <a:t>goals. </a:t>
            </a:r>
            <a:endParaRPr lang="en-US" altLang="en-US" dirty="0"/>
          </a:p>
          <a:p>
            <a:r>
              <a:rPr lang="en-US" altLang="en-US" dirty="0" smtClean="0"/>
              <a:t>Use </a:t>
            </a:r>
            <a:r>
              <a:rPr lang="en-US" altLang="en-US" dirty="0"/>
              <a:t>“</a:t>
            </a:r>
            <a:r>
              <a:rPr lang="en-US" altLang="en-US" b="1" dirty="0"/>
              <a:t>Saving and asset limits</a:t>
            </a:r>
            <a:r>
              <a:rPr lang="en-US" altLang="en-US" dirty="0"/>
              <a:t>” to get a clear picture of how much you can </a:t>
            </a:r>
            <a:r>
              <a:rPr lang="en-US" altLang="en-US" dirty="0" smtClean="0"/>
              <a:t>save while </a:t>
            </a:r>
            <a:r>
              <a:rPr lang="en-US" altLang="en-US" dirty="0"/>
              <a:t>still maintaining your public </a:t>
            </a:r>
            <a:r>
              <a:rPr lang="en-US" altLang="en-US" dirty="0" smtClean="0"/>
              <a:t>benefits. </a:t>
            </a:r>
            <a:endParaRPr lang="en-US" altLang="en-US" dirty="0"/>
          </a:p>
          <a:p>
            <a:r>
              <a:rPr lang="en-US" altLang="en-US" dirty="0" smtClean="0"/>
              <a:t>Use </a:t>
            </a:r>
            <a:r>
              <a:rPr lang="en-US" altLang="en-US" dirty="0"/>
              <a:t>“</a:t>
            </a:r>
            <a:r>
              <a:rPr lang="en-US" altLang="en-US" b="1" dirty="0"/>
              <a:t>Find a place for savings</a:t>
            </a:r>
            <a:r>
              <a:rPr lang="en-US" altLang="en-US" dirty="0"/>
              <a:t>” to pick a place that’s right for you to keep </a:t>
            </a:r>
            <a:r>
              <a:rPr lang="en-US" altLang="en-US" dirty="0" smtClean="0"/>
              <a:t>your savings.</a:t>
            </a:r>
          </a:p>
          <a:p>
            <a:r>
              <a:rPr lang="en-US" altLang="en-US" dirty="0" smtClean="0"/>
              <a:t>Review </a:t>
            </a:r>
            <a:r>
              <a:rPr lang="en-US" altLang="en-US" dirty="0"/>
              <a:t>the “</a:t>
            </a:r>
            <a:r>
              <a:rPr lang="en-US" altLang="en-US" b="1" dirty="0"/>
              <a:t>Saving at tax time</a:t>
            </a:r>
            <a:r>
              <a:rPr lang="en-US" altLang="en-US" dirty="0"/>
              <a:t>” handout for tips on how to prioritize </a:t>
            </a:r>
            <a:r>
              <a:rPr lang="en-US" altLang="en-US" dirty="0" smtClean="0"/>
              <a:t>saving when </a:t>
            </a:r>
            <a:r>
              <a:rPr lang="en-US" altLang="en-US" dirty="0"/>
              <a:t>you get your tax </a:t>
            </a:r>
            <a:r>
              <a:rPr lang="en-US" altLang="en-US" dirty="0" smtClean="0"/>
              <a:t>refund.</a:t>
            </a:r>
            <a:endParaRPr lang="en-US" altLang="en-US" dirty="0"/>
          </a:p>
          <a:p>
            <a:pPr indent="-342900"/>
            <a:r>
              <a:rPr lang="en-US" altLang="en-US" dirty="0" smtClean="0"/>
              <a:t>Complete </a:t>
            </a:r>
            <a:r>
              <a:rPr lang="en-US" altLang="en-US" dirty="0"/>
              <a:t>“</a:t>
            </a:r>
            <a:r>
              <a:rPr lang="en-US" altLang="en-US" b="1" dirty="0"/>
              <a:t>Saving and asset limits in Native communities</a:t>
            </a:r>
            <a:r>
              <a:rPr lang="en-US" altLang="en-US" dirty="0"/>
              <a:t>” with </a:t>
            </a:r>
            <a:r>
              <a:rPr lang="en-US" altLang="en-US" dirty="0" smtClean="0"/>
              <a:t>information specific </a:t>
            </a:r>
            <a:r>
              <a:rPr lang="en-US" altLang="en-US" dirty="0"/>
              <a:t>to limits for tribal benefits.</a:t>
            </a:r>
            <a:endParaRPr lang="en-US" altLang="en-US" dirty="0" smtClean="0"/>
          </a:p>
          <a:p>
            <a:endParaRPr lang="en-US" dirty="0"/>
          </a:p>
        </p:txBody>
      </p:sp>
    </p:spTree>
    <p:extLst>
      <p:ext uri="{BB962C8B-B14F-4D97-AF65-F5344CB8AC3E}">
        <p14:creationId xmlns:p14="http://schemas.microsoft.com/office/powerpoint/2010/main" val="3467023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406" y="2680166"/>
            <a:ext cx="3309602" cy="743347"/>
          </a:xfrm>
        </p:spPr>
        <p:txBody>
          <a:bodyPr>
            <a:normAutofit fontScale="90000"/>
          </a:bodyPr>
          <a:lstStyle/>
          <a:p>
            <a:r>
              <a:rPr lang="en-US" sz="3100" dirty="0"/>
              <a:t>Native Communities Tool: Savings and asset limits in Native </a:t>
            </a:r>
            <a:r>
              <a:rPr lang="en-US" sz="3100" dirty="0" smtClean="0"/>
              <a:t>communities</a:t>
            </a:r>
            <a:r>
              <a:rPr lang="en-US" b="1" dirty="0"/>
              <a:t/>
            </a:r>
            <a:br>
              <a:rPr lang="en-US" b="1" dirty="0"/>
            </a:b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760" t="2624" r="2962" b="15206"/>
          <a:stretch/>
        </p:blipFill>
        <p:spPr>
          <a:xfrm>
            <a:off x="3923008" y="289560"/>
            <a:ext cx="5053352" cy="5930856"/>
          </a:xfrm>
          <a:prstGeom prst="rect">
            <a:avLst/>
          </a:prstGeom>
          <a:ln>
            <a:solidFill>
              <a:schemeClr val="accent2"/>
            </a:solidFill>
          </a:ln>
        </p:spPr>
      </p:pic>
    </p:spTree>
    <p:extLst>
      <p:ext uri="{BB962C8B-B14F-4D97-AF65-F5344CB8AC3E}">
        <p14:creationId xmlns:p14="http://schemas.microsoft.com/office/powerpoint/2010/main" val="1748999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641" y="379226"/>
            <a:ext cx="8036720" cy="743347"/>
          </a:xfrm>
        </p:spPr>
        <p:txBody>
          <a:bodyPr>
            <a:noAutofit/>
          </a:bodyPr>
          <a:lstStyle/>
          <a:p>
            <a:r>
              <a:rPr lang="en-US" dirty="0"/>
              <a:t>Native Communities Tool: Savings and asset limits in Native Communities</a:t>
            </a:r>
            <a:br>
              <a:rPr lang="en-US" dirty="0"/>
            </a:b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619" t="25755" r="9672" b="41666"/>
          <a:stretch/>
        </p:blipFill>
        <p:spPr>
          <a:xfrm>
            <a:off x="64424" y="1432560"/>
            <a:ext cx="8792094" cy="4632960"/>
          </a:xfrm>
          <a:prstGeom prst="rect">
            <a:avLst/>
          </a:prstGeom>
        </p:spPr>
      </p:pic>
    </p:spTree>
    <p:extLst>
      <p:ext uri="{BB962C8B-B14F-4D97-AF65-F5344CB8AC3E}">
        <p14:creationId xmlns:p14="http://schemas.microsoft.com/office/powerpoint/2010/main" val="2917952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rgbClr val="3B3C3E"/>
                </a:solidFill>
              </a:rPr>
              <a:t>Module 3: Tracking I</a:t>
            </a:r>
            <a:r>
              <a:rPr lang="en-US" altLang="en-US" dirty="0" smtClean="0">
                <a:solidFill>
                  <a:srgbClr val="3B3C3E"/>
                </a:solidFill>
              </a:rPr>
              <a:t>ncome </a:t>
            </a:r>
            <a:r>
              <a:rPr lang="en-US" altLang="en-US" dirty="0">
                <a:solidFill>
                  <a:srgbClr val="3B3C3E"/>
                </a:solidFill>
              </a:rPr>
              <a:t>and </a:t>
            </a:r>
            <a:r>
              <a:rPr lang="en-US" altLang="en-US" dirty="0" smtClean="0">
                <a:solidFill>
                  <a:srgbClr val="3B3C3E"/>
                </a:solidFill>
              </a:rPr>
              <a:t>Benefits</a:t>
            </a:r>
            <a:endParaRPr lang="en-US" dirty="0"/>
          </a:p>
        </p:txBody>
      </p:sp>
      <p:sp>
        <p:nvSpPr>
          <p:cNvPr id="4" name="Content Placeholder 2"/>
          <p:cNvSpPr>
            <a:spLocks noGrp="1"/>
          </p:cNvSpPr>
          <p:nvPr>
            <p:ph sz="half" idx="1"/>
          </p:nvPr>
        </p:nvSpPr>
        <p:spPr>
          <a:xfrm>
            <a:off x="457200" y="1350963"/>
            <a:ext cx="8132763" cy="4525962"/>
          </a:xfrm>
        </p:spPr>
        <p:txBody>
          <a:bodyPr rtlCol="0">
            <a:normAutofit/>
          </a:bodyPr>
          <a:lstStyle/>
          <a:p>
            <a:pPr marL="0" indent="0" eaLnBrk="1" fontAlgn="auto" hangingPunct="1">
              <a:lnSpc>
                <a:spcPts val="2800"/>
              </a:lnSpc>
              <a:spcBef>
                <a:spcPts val="1200"/>
              </a:spcBef>
              <a:spcAft>
                <a:spcPts val="600"/>
              </a:spcAft>
              <a:buFont typeface="Wingdings" charset="2"/>
              <a:buNone/>
              <a:defRPr/>
            </a:pPr>
            <a:r>
              <a:rPr lang="en-US" b="1" dirty="0" smtClean="0">
                <a:solidFill>
                  <a:srgbClr val="3B3C3E"/>
                </a:solidFill>
                <a:ea typeface="+mn-ea"/>
                <a:cs typeface="+mn-cs"/>
              </a:rPr>
              <a:t>Income</a:t>
            </a:r>
          </a:p>
          <a:p>
            <a:pPr indent="-347472" eaLnBrk="1" fontAlgn="auto" hangingPunct="1">
              <a:spcAft>
                <a:spcPts val="0"/>
              </a:spcAft>
              <a:buFont typeface="Wingdings" charset="2"/>
              <a:buChar char="§"/>
              <a:defRPr/>
            </a:pPr>
            <a:r>
              <a:rPr lang="en-US" dirty="0" smtClean="0">
                <a:solidFill>
                  <a:srgbClr val="3B3C3E"/>
                </a:solidFill>
                <a:ea typeface="+mn-ea"/>
                <a:cs typeface="+mn-cs"/>
              </a:rPr>
              <a:t>Regular income</a:t>
            </a:r>
          </a:p>
          <a:p>
            <a:pPr indent="-347472" eaLnBrk="1" fontAlgn="auto" hangingPunct="1">
              <a:spcAft>
                <a:spcPts val="0"/>
              </a:spcAft>
              <a:buFont typeface="Wingdings" charset="2"/>
              <a:buChar char="§"/>
              <a:defRPr/>
            </a:pPr>
            <a:r>
              <a:rPr lang="en-US" dirty="0" smtClean="0">
                <a:solidFill>
                  <a:srgbClr val="3B3C3E"/>
                </a:solidFill>
                <a:ea typeface="+mn-ea"/>
                <a:cs typeface="+mn-cs"/>
              </a:rPr>
              <a:t>Irregular income</a:t>
            </a:r>
          </a:p>
          <a:p>
            <a:pPr indent="-347472" eaLnBrk="1" fontAlgn="auto" hangingPunct="1">
              <a:spcAft>
                <a:spcPts val="0"/>
              </a:spcAft>
              <a:buFont typeface="Wingdings" charset="2"/>
              <a:buChar char="§"/>
              <a:defRPr/>
            </a:pPr>
            <a:r>
              <a:rPr lang="en-US" dirty="0" smtClean="0">
                <a:solidFill>
                  <a:srgbClr val="3B3C3E"/>
                </a:solidFill>
                <a:ea typeface="+mn-ea"/>
                <a:cs typeface="+mn-cs"/>
              </a:rPr>
              <a:t>Seasonal</a:t>
            </a:r>
          </a:p>
          <a:p>
            <a:pPr indent="-347472" eaLnBrk="1" fontAlgn="auto" hangingPunct="1">
              <a:spcAft>
                <a:spcPts val="0"/>
              </a:spcAft>
              <a:buFont typeface="Wingdings" charset="2"/>
              <a:buChar char="§"/>
              <a:defRPr/>
            </a:pPr>
            <a:r>
              <a:rPr lang="en-US" dirty="0" smtClean="0">
                <a:solidFill>
                  <a:srgbClr val="3B3C3E"/>
                </a:solidFill>
                <a:ea typeface="+mn-ea"/>
                <a:cs typeface="+mn-cs"/>
              </a:rPr>
              <a:t>One-time occurrence</a:t>
            </a:r>
          </a:p>
          <a:p>
            <a:pPr indent="-347472" eaLnBrk="1" fontAlgn="auto" hangingPunct="1">
              <a:spcAft>
                <a:spcPts val="0"/>
              </a:spcAft>
              <a:buFont typeface="Wingdings" charset="2"/>
              <a:buChar char="§"/>
              <a:defRPr/>
            </a:pPr>
            <a:endParaRPr lang="en-US" dirty="0">
              <a:solidFill>
                <a:srgbClr val="3B3C3E"/>
              </a:solidFill>
              <a:ea typeface="+mn-ea"/>
              <a:cs typeface="+mn-cs"/>
            </a:endParaRPr>
          </a:p>
          <a:p>
            <a:pPr marL="0" indent="0" eaLnBrk="1" fontAlgn="auto" hangingPunct="1">
              <a:spcAft>
                <a:spcPts val="0"/>
              </a:spcAft>
              <a:buFont typeface="Wingdings" charset="2"/>
              <a:buNone/>
              <a:defRPr/>
            </a:pPr>
            <a:r>
              <a:rPr lang="en-US" b="1" dirty="0" smtClean="0">
                <a:solidFill>
                  <a:srgbClr val="3B3C3E"/>
                </a:solidFill>
                <a:ea typeface="+mn-ea"/>
                <a:cs typeface="+mn-cs"/>
              </a:rPr>
              <a:t>Benefits</a:t>
            </a:r>
            <a:br>
              <a:rPr lang="en-US" b="1" dirty="0" smtClean="0">
                <a:solidFill>
                  <a:srgbClr val="3B3C3E"/>
                </a:solidFill>
                <a:ea typeface="+mn-ea"/>
                <a:cs typeface="+mn-cs"/>
              </a:rPr>
            </a:br>
            <a:endParaRPr lang="en-US" dirty="0">
              <a:solidFill>
                <a:srgbClr val="3B3C3E"/>
              </a:solidFill>
              <a:ea typeface="+mn-ea"/>
              <a:cs typeface="+mn-cs"/>
            </a:endParaRPr>
          </a:p>
        </p:txBody>
      </p:sp>
      <p:sp>
        <p:nvSpPr>
          <p:cNvPr id="5" name="TextBox 1"/>
          <p:cNvSpPr txBox="1">
            <a:spLocks noChangeArrowheads="1"/>
          </p:cNvSpPr>
          <p:nvPr/>
        </p:nvSpPr>
        <p:spPr bwMode="auto">
          <a:xfrm>
            <a:off x="4078288" y="2255838"/>
            <a:ext cx="4511675"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600"/>
              </a:lnSpc>
              <a:spcBef>
                <a:spcPts val="1000"/>
              </a:spcBef>
              <a:buClr>
                <a:schemeClr val="tx2"/>
              </a:buClr>
              <a:buFont typeface="Wingdings" panose="05000000000000000000" pitchFamily="2" charset="2"/>
              <a:buChar char="§"/>
              <a:defRPr sz="2200">
                <a:solidFill>
                  <a:schemeClr val="tx1"/>
                </a:solidFill>
                <a:latin typeface="Georgia" panose="02040502050405020303" pitchFamily="18" charset="0"/>
                <a:ea typeface="MS PGothic" panose="020B0600070205080204" pitchFamily="34" charset="-128"/>
              </a:defRPr>
            </a:lvl1pPr>
            <a:lvl2pPr marL="742950" indent="-285750">
              <a:lnSpc>
                <a:spcPts val="2400"/>
              </a:lnSpc>
              <a:spcBef>
                <a:spcPts val="1000"/>
              </a:spcBef>
              <a:buClr>
                <a:schemeClr val="tx2"/>
              </a:buClr>
              <a:buSzPct val="50000"/>
              <a:buFont typeface="Wingdings" panose="05000000000000000000" pitchFamily="2" charset="2"/>
              <a:buChar char=""/>
              <a:defRPr sz="2000">
                <a:solidFill>
                  <a:schemeClr val="tx1"/>
                </a:solidFill>
                <a:latin typeface="Georgia" panose="02040502050405020303" pitchFamily="18" charset="0"/>
                <a:ea typeface="MS PGothic" panose="020B0600070205080204" pitchFamily="34" charset="-128"/>
              </a:defRPr>
            </a:lvl2pPr>
            <a:lvl3pPr marL="1143000" indent="-228600">
              <a:spcBef>
                <a:spcPts val="10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9pPr>
          </a:lstStyle>
          <a:p>
            <a:pPr>
              <a:buNone/>
            </a:pPr>
            <a:r>
              <a:rPr lang="en-US" i="1" dirty="0"/>
              <a:t>You have to know what’s coming in before you can plan </a:t>
            </a:r>
            <a:r>
              <a:rPr lang="en-US" i="1" dirty="0" smtClean="0"/>
              <a:t>for what’s </a:t>
            </a:r>
            <a:r>
              <a:rPr lang="en-US" i="1" dirty="0"/>
              <a:t>being spent. Tracking the money and benefits </a:t>
            </a:r>
            <a:r>
              <a:rPr lang="en-US" i="1" dirty="0" smtClean="0"/>
              <a:t>you receive </a:t>
            </a:r>
            <a:r>
              <a:rPr lang="en-US" i="1" dirty="0"/>
              <a:t>is the first step in creating a budget that works for you</a:t>
            </a:r>
            <a:r>
              <a:rPr lang="en-US" i="1" dirty="0" smtClean="0"/>
              <a:t>.</a:t>
            </a:r>
            <a:r>
              <a:rPr lang="en-US" altLang="en-US" sz="2400" i="1" dirty="0" smtClean="0"/>
              <a:t> </a:t>
            </a:r>
            <a:endParaRPr lang="en-US" altLang="en-US" sz="2400" i="1" dirty="0"/>
          </a:p>
          <a:p>
            <a:pPr>
              <a:lnSpc>
                <a:spcPct val="100000"/>
              </a:lnSpc>
              <a:spcBef>
                <a:spcPct val="0"/>
              </a:spcBef>
              <a:buClrTx/>
              <a:buFontTx/>
              <a:buNone/>
            </a:pPr>
            <a:endParaRPr lang="en-US" altLang="en-US" sz="1800" dirty="0"/>
          </a:p>
        </p:txBody>
      </p:sp>
    </p:spTree>
    <p:extLst>
      <p:ext uri="{BB962C8B-B14F-4D97-AF65-F5344CB8AC3E}">
        <p14:creationId xmlns:p14="http://schemas.microsoft.com/office/powerpoint/2010/main" val="2669257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Limits to wage garnishment</a:t>
            </a:r>
            <a:endParaRPr lang="en-US" dirty="0"/>
          </a:p>
        </p:txBody>
      </p:sp>
      <p:sp>
        <p:nvSpPr>
          <p:cNvPr id="3" name="Text Placeholder 2"/>
          <p:cNvSpPr>
            <a:spLocks noGrp="1"/>
          </p:cNvSpPr>
          <p:nvPr>
            <p:ph type="body" idx="1"/>
          </p:nvPr>
        </p:nvSpPr>
        <p:spPr>
          <a:xfrm>
            <a:off x="553641" y="1230710"/>
            <a:ext cx="8036720" cy="4106412"/>
          </a:xfrm>
        </p:spPr>
        <p:txBody>
          <a:bodyPr/>
          <a:lstStyle/>
          <a:p>
            <a:pPr marL="88900" indent="0">
              <a:buNone/>
            </a:pPr>
            <a:r>
              <a:rPr lang="en-US" sz="2000" dirty="0"/>
              <a:t>The amount that can be garnished from wages under federal law is usually limited to the smaller of these two amounts:</a:t>
            </a:r>
          </a:p>
        </p:txBody>
      </p:sp>
      <p:graphicFrame>
        <p:nvGraphicFramePr>
          <p:cNvPr id="5" name="Table 4"/>
          <p:cNvGraphicFramePr>
            <a:graphicFrameLocks noGrp="1"/>
          </p:cNvGraphicFramePr>
          <p:nvPr>
            <p:extLst/>
          </p:nvPr>
        </p:nvGraphicFramePr>
        <p:xfrm>
          <a:off x="674370" y="2154400"/>
          <a:ext cx="7625124" cy="2103120"/>
        </p:xfrm>
        <a:graphic>
          <a:graphicData uri="http://schemas.openxmlformats.org/drawingml/2006/table">
            <a:tbl>
              <a:tblPr firstRow="1" bandRow="1"/>
              <a:tblGrid>
                <a:gridCol w="2377440">
                  <a:extLst>
                    <a:ext uri="{9D8B030D-6E8A-4147-A177-3AD203B41FA5}">
                      <a16:colId xmlns:a16="http://schemas.microsoft.com/office/drawing/2014/main" val="899886392"/>
                    </a:ext>
                  </a:extLst>
                </a:gridCol>
                <a:gridCol w="1116869">
                  <a:extLst>
                    <a:ext uri="{9D8B030D-6E8A-4147-A177-3AD203B41FA5}">
                      <a16:colId xmlns:a16="http://schemas.microsoft.com/office/drawing/2014/main" val="1501255155"/>
                    </a:ext>
                  </a:extLst>
                </a:gridCol>
                <a:gridCol w="213033">
                  <a:extLst>
                    <a:ext uri="{9D8B030D-6E8A-4147-A177-3AD203B41FA5}">
                      <a16:colId xmlns:a16="http://schemas.microsoft.com/office/drawing/2014/main" val="1227263476"/>
                    </a:ext>
                  </a:extLst>
                </a:gridCol>
                <a:gridCol w="2642134">
                  <a:extLst>
                    <a:ext uri="{9D8B030D-6E8A-4147-A177-3AD203B41FA5}">
                      <a16:colId xmlns:a16="http://schemas.microsoft.com/office/drawing/2014/main" val="3980772587"/>
                    </a:ext>
                  </a:extLst>
                </a:gridCol>
                <a:gridCol w="1275648">
                  <a:extLst>
                    <a:ext uri="{9D8B030D-6E8A-4147-A177-3AD203B41FA5}">
                      <a16:colId xmlns:a16="http://schemas.microsoft.com/office/drawing/2014/main" val="2524061362"/>
                    </a:ext>
                  </a:extLst>
                </a:gridCol>
              </a:tblGrid>
              <a:tr h="0">
                <a:tc gridSpan="2">
                  <a:txBody>
                    <a:bodyPr/>
                    <a:lstStyle/>
                    <a:p>
                      <a:r>
                        <a:rPr lang="en-US" sz="1800" dirty="0" smtClean="0">
                          <a:solidFill>
                            <a:schemeClr val="tx1"/>
                          </a:solidFill>
                          <a:latin typeface="Calibri" panose="020F0502020204030204" pitchFamily="34" charset="0"/>
                          <a:cs typeface="Calibri" panose="020F0502020204030204" pitchFamily="34" charset="0"/>
                        </a:rPr>
                        <a:t>25 percent of your disposable income</a:t>
                      </a:r>
                      <a:endParaRPr lang="en-US" sz="18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endParaRPr lang="en-US" sz="18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n-US" sz="1800" dirty="0" smtClean="0">
                          <a:solidFill>
                            <a:schemeClr val="tx1"/>
                          </a:solidFill>
                          <a:latin typeface="Calibri" panose="020F0502020204030204" pitchFamily="34" charset="0"/>
                          <a:cs typeface="Calibri" panose="020F0502020204030204" pitchFamily="34" charset="0"/>
                        </a:rPr>
                        <a:t>Difference between your income and 30 times the federal minimum wage</a:t>
                      </a:r>
                      <a:endParaRPr lang="en-US" sz="18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93160200"/>
                  </a:ext>
                </a:extLst>
              </a:tr>
              <a:tr h="0">
                <a:tc>
                  <a:txBody>
                    <a:bodyPr/>
                    <a:lstStyle/>
                    <a:p>
                      <a:pPr algn="r"/>
                      <a:endParaRPr lang="en-US" sz="18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Calibri" panose="020F0502020204030204" pitchFamily="34" charset="0"/>
                          <a:cs typeface="Calibri" panose="020F0502020204030204" pitchFamily="34" charset="0"/>
                        </a:rPr>
                        <a:t>EXAMPLE</a:t>
                      </a:r>
                      <a:endParaRPr lang="en-US" sz="18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8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8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Calibri" panose="020F0502020204030204" pitchFamily="34" charset="0"/>
                          <a:cs typeface="Calibri" panose="020F0502020204030204" pitchFamily="34" charset="0"/>
                        </a:rPr>
                        <a:t>EXMAPLE</a:t>
                      </a:r>
                      <a:endParaRPr lang="en-US" sz="18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2646284"/>
                  </a:ext>
                </a:extLst>
              </a:tr>
              <a:tr h="0">
                <a:tc>
                  <a:txBody>
                    <a:bodyPr/>
                    <a:lstStyle/>
                    <a:p>
                      <a:r>
                        <a:rPr lang="en-US" sz="1800" dirty="0" smtClean="0">
                          <a:latin typeface="Calibri" panose="020F0502020204030204" pitchFamily="34" charset="0"/>
                          <a:cs typeface="Calibri" panose="020F0502020204030204" pitchFamily="34" charset="0"/>
                        </a:rPr>
                        <a:t>Weekly earnings</a:t>
                      </a:r>
                      <a:endParaRPr lang="en-US" sz="18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dirty="0" smtClean="0">
                          <a:latin typeface="Calibri" panose="020F0502020204030204" pitchFamily="34" charset="0"/>
                          <a:cs typeface="Calibri" panose="020F0502020204030204" pitchFamily="34" charset="0"/>
                        </a:rPr>
                        <a:t>$300</a:t>
                      </a:r>
                      <a:endParaRPr lang="en-US" sz="1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Calibri" panose="020F0502020204030204" pitchFamily="34" charset="0"/>
                          <a:cs typeface="Calibri" panose="020F0502020204030204" pitchFamily="34" charset="0"/>
                        </a:rPr>
                        <a:t>Federal minimum wage</a:t>
                      </a:r>
                      <a:endParaRPr lang="en-US" sz="18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dirty="0" smtClean="0">
                          <a:latin typeface="Calibri" panose="020F0502020204030204" pitchFamily="34" charset="0"/>
                          <a:cs typeface="Calibri" panose="020F0502020204030204" pitchFamily="34" charset="0"/>
                        </a:rPr>
                        <a:t>$7.25</a:t>
                      </a:r>
                      <a:endParaRPr lang="en-US" sz="1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1524145"/>
                  </a:ext>
                </a:extLst>
              </a:tr>
              <a:tr h="0">
                <a:tc>
                  <a:txBody>
                    <a:bodyPr/>
                    <a:lstStyle/>
                    <a:p>
                      <a:endParaRPr lang="en-US" sz="18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dirty="0" smtClean="0">
                          <a:latin typeface="Calibri" panose="020F0502020204030204" pitchFamily="34" charset="0"/>
                          <a:cs typeface="Calibri" panose="020F0502020204030204" pitchFamily="34" charset="0"/>
                        </a:rPr>
                        <a:t>x        25%</a:t>
                      </a:r>
                      <a:endParaRPr lang="en-US" sz="1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Calibri" panose="020F0502020204030204" pitchFamily="34" charset="0"/>
                          <a:cs typeface="Calibri" panose="020F0502020204030204" pitchFamily="34" charset="0"/>
                        </a:rPr>
                        <a:t>x              30</a:t>
                      </a:r>
                      <a:endParaRPr lang="en-US" sz="1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118380"/>
                  </a:ext>
                </a:extLst>
              </a:tr>
              <a:tr h="0">
                <a:tc>
                  <a:txBody>
                    <a:bodyPr/>
                    <a:lstStyle/>
                    <a:p>
                      <a:r>
                        <a:rPr lang="en-US" sz="1800" dirty="0" smtClean="0">
                          <a:latin typeface="Calibri" panose="020F0502020204030204" pitchFamily="34" charset="0"/>
                          <a:cs typeface="Calibri" panose="020F0502020204030204" pitchFamily="34" charset="0"/>
                        </a:rPr>
                        <a:t>Total garnishment</a:t>
                      </a:r>
                      <a:endParaRPr lang="en-US" sz="18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C6C6"/>
                    </a:solidFill>
                  </a:tcPr>
                </a:tc>
                <a:tc>
                  <a:txBody>
                    <a:bodyPr/>
                    <a:lstStyle/>
                    <a:p>
                      <a:pPr algn="r"/>
                      <a:r>
                        <a:rPr lang="en-US" sz="1800" dirty="0" smtClean="0">
                          <a:latin typeface="Calibri" panose="020F0502020204030204" pitchFamily="34" charset="0"/>
                          <a:cs typeface="Calibri" panose="020F0502020204030204" pitchFamily="34" charset="0"/>
                        </a:rPr>
                        <a:t>=         $75</a:t>
                      </a:r>
                      <a:endParaRPr lang="en-US" sz="1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C6C6"/>
                    </a:solidFill>
                  </a:tcPr>
                </a:tc>
                <a:tc>
                  <a:txBody>
                    <a:bodyPr/>
                    <a:lstStyle/>
                    <a:p>
                      <a:endParaRPr lang="en-US" sz="1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Calibri" panose="020F0502020204030204" pitchFamily="34" charset="0"/>
                          <a:cs typeface="Calibri" panose="020F0502020204030204" pitchFamily="34" charset="0"/>
                        </a:rPr>
                        <a:t>Subtotal</a:t>
                      </a:r>
                      <a:endParaRPr lang="en-US" sz="18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C6C6"/>
                    </a:solidFill>
                  </a:tcPr>
                </a:tc>
                <a:tc>
                  <a:txBody>
                    <a:bodyPr/>
                    <a:lstStyle/>
                    <a:p>
                      <a:r>
                        <a:rPr lang="en-US" sz="1800" dirty="0" smtClean="0">
                          <a:latin typeface="Calibri" panose="020F0502020204030204" pitchFamily="34" charset="0"/>
                          <a:cs typeface="Calibri" panose="020F0502020204030204" pitchFamily="34" charset="0"/>
                        </a:rPr>
                        <a:t>=    $217.50</a:t>
                      </a:r>
                      <a:endParaRPr lang="en-US" sz="1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C6C6"/>
                    </a:solidFill>
                  </a:tcPr>
                </a:tc>
                <a:extLst>
                  <a:ext uri="{0D108BD9-81ED-4DB2-BD59-A6C34878D82A}">
                    <a16:rowId xmlns:a16="http://schemas.microsoft.com/office/drawing/2014/main" val="894256796"/>
                  </a:ext>
                </a:extLst>
              </a:tr>
            </a:tbl>
          </a:graphicData>
        </a:graphic>
      </p:graphicFrame>
      <p:graphicFrame>
        <p:nvGraphicFramePr>
          <p:cNvPr id="6" name="Table 5"/>
          <p:cNvGraphicFramePr>
            <a:graphicFrameLocks noGrp="1"/>
          </p:cNvGraphicFramePr>
          <p:nvPr>
            <p:extLst/>
          </p:nvPr>
        </p:nvGraphicFramePr>
        <p:xfrm>
          <a:off x="4377690" y="4430028"/>
          <a:ext cx="3921804" cy="1097280"/>
        </p:xfrm>
        <a:graphic>
          <a:graphicData uri="http://schemas.openxmlformats.org/drawingml/2006/table">
            <a:tbl>
              <a:tblPr firstRow="1" bandRow="1"/>
              <a:tblGrid>
                <a:gridCol w="2668297">
                  <a:extLst>
                    <a:ext uri="{9D8B030D-6E8A-4147-A177-3AD203B41FA5}">
                      <a16:colId xmlns:a16="http://schemas.microsoft.com/office/drawing/2014/main" val="2417675838"/>
                    </a:ext>
                  </a:extLst>
                </a:gridCol>
                <a:gridCol w="1253507">
                  <a:extLst>
                    <a:ext uri="{9D8B030D-6E8A-4147-A177-3AD203B41FA5}">
                      <a16:colId xmlns:a16="http://schemas.microsoft.com/office/drawing/2014/main" val="192498013"/>
                    </a:ext>
                  </a:extLst>
                </a:gridCol>
              </a:tblGrid>
              <a:tr h="0">
                <a:tc>
                  <a:txBody>
                    <a:bodyPr/>
                    <a:lstStyle/>
                    <a:p>
                      <a:r>
                        <a:rPr lang="en-US" sz="1800" b="0" dirty="0" smtClean="0">
                          <a:solidFill>
                            <a:schemeClr val="tx1"/>
                          </a:solidFill>
                          <a:latin typeface="Calibri" panose="020F0502020204030204" pitchFamily="34" charset="0"/>
                          <a:cs typeface="Calibri" panose="020F0502020204030204" pitchFamily="34" charset="0"/>
                        </a:rPr>
                        <a:t>Weekly earnings</a:t>
                      </a:r>
                      <a:endParaRPr lang="en-US" sz="1800" b="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dirty="0" smtClean="0">
                          <a:solidFill>
                            <a:schemeClr val="tx1"/>
                          </a:solidFill>
                          <a:latin typeface="Calibri" panose="020F0502020204030204" pitchFamily="34" charset="0"/>
                          <a:cs typeface="Calibri" panose="020F0502020204030204" pitchFamily="34" charset="0"/>
                        </a:rPr>
                        <a:t>$300</a:t>
                      </a:r>
                      <a:endParaRPr lang="en-US" sz="1800"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4725835"/>
                  </a:ext>
                </a:extLst>
              </a:tr>
              <a:tr h="0">
                <a:tc>
                  <a:txBody>
                    <a:bodyPr/>
                    <a:lstStyle/>
                    <a:p>
                      <a:endParaRPr lang="en-US" sz="1800" b="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dirty="0" smtClean="0">
                          <a:solidFill>
                            <a:schemeClr val="tx1"/>
                          </a:solidFill>
                          <a:latin typeface="Calibri" panose="020F0502020204030204" pitchFamily="34" charset="0"/>
                          <a:cs typeface="Calibri" panose="020F0502020204030204" pitchFamily="34" charset="0"/>
                        </a:rPr>
                        <a:t>-      217.50</a:t>
                      </a:r>
                      <a:endParaRPr lang="en-US" sz="1800"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5338425"/>
                  </a:ext>
                </a:extLst>
              </a:tr>
              <a:tr h="0">
                <a:tc>
                  <a:txBody>
                    <a:bodyPr/>
                    <a:lstStyle/>
                    <a:p>
                      <a:r>
                        <a:rPr lang="en-US" sz="1800" b="0" dirty="0" smtClean="0">
                          <a:solidFill>
                            <a:schemeClr val="tx1"/>
                          </a:solidFill>
                          <a:latin typeface="Calibri" panose="020F0502020204030204" pitchFamily="34" charset="0"/>
                          <a:cs typeface="Calibri" panose="020F0502020204030204" pitchFamily="34" charset="0"/>
                        </a:rPr>
                        <a:t>Total garnishment</a:t>
                      </a:r>
                      <a:endParaRPr lang="en-US" sz="1800" b="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C6C6"/>
                    </a:solidFill>
                  </a:tcPr>
                </a:tc>
                <a:tc>
                  <a:txBody>
                    <a:bodyPr/>
                    <a:lstStyle/>
                    <a:p>
                      <a:pPr algn="r"/>
                      <a:r>
                        <a:rPr lang="en-US" sz="1800" b="0" dirty="0" smtClean="0">
                          <a:solidFill>
                            <a:schemeClr val="tx1"/>
                          </a:solidFill>
                          <a:latin typeface="Calibri" panose="020F0502020204030204" pitchFamily="34" charset="0"/>
                          <a:cs typeface="Calibri" panose="020F0502020204030204" pitchFamily="34" charset="0"/>
                        </a:rPr>
                        <a:t>=      $82.50</a:t>
                      </a:r>
                      <a:endParaRPr lang="en-US" sz="1800"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C6C6"/>
                    </a:solidFill>
                  </a:tcPr>
                </a:tc>
                <a:extLst>
                  <a:ext uri="{0D108BD9-81ED-4DB2-BD59-A6C34878D82A}">
                    <a16:rowId xmlns:a16="http://schemas.microsoft.com/office/drawing/2014/main" val="233380001"/>
                  </a:ext>
                </a:extLst>
              </a:tr>
            </a:tbl>
          </a:graphicData>
        </a:graphic>
      </p:graphicFrame>
      <p:sp>
        <p:nvSpPr>
          <p:cNvPr id="4" name="Rectangle 3"/>
          <p:cNvSpPr/>
          <p:nvPr/>
        </p:nvSpPr>
        <p:spPr>
          <a:xfrm>
            <a:off x="3218407" y="5695867"/>
            <a:ext cx="5371953" cy="646331"/>
          </a:xfrm>
          <a:prstGeom prst="rect">
            <a:avLst/>
          </a:prstGeom>
        </p:spPr>
        <p:txBody>
          <a:bodyPr wrap="square">
            <a:spAutoFit/>
          </a:bodyPr>
          <a:lstStyle/>
          <a:p>
            <a:r>
              <a:rPr lang="en-US" sz="1800" dirty="0" smtClean="0">
                <a:solidFill>
                  <a:srgbClr val="211E1F"/>
                </a:solidFill>
                <a:latin typeface="Avenir Next Demi Bold"/>
              </a:rPr>
              <a:t>In this example, federal </a:t>
            </a:r>
            <a:r>
              <a:rPr lang="en-US" sz="1800" dirty="0">
                <a:solidFill>
                  <a:srgbClr val="211E1F"/>
                </a:solidFill>
                <a:latin typeface="Avenir Next Demi Bold"/>
              </a:rPr>
              <a:t>law would limit your garnishment to $75, </a:t>
            </a:r>
            <a:r>
              <a:rPr lang="en-US" sz="1800" dirty="0">
                <a:solidFill>
                  <a:srgbClr val="211E1F"/>
                </a:solidFill>
                <a:latin typeface="Avenir Next"/>
              </a:rPr>
              <a:t>because it's less than $82.50. </a:t>
            </a:r>
            <a:endParaRPr lang="en-US" sz="1800" dirty="0"/>
          </a:p>
        </p:txBody>
      </p:sp>
    </p:spTree>
    <p:extLst>
      <p:ext uri="{BB962C8B-B14F-4D97-AF65-F5344CB8AC3E}">
        <p14:creationId xmlns:p14="http://schemas.microsoft.com/office/powerpoint/2010/main" val="2116053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rgbClr val="3B3C3E"/>
                </a:solidFill>
              </a:rPr>
              <a:t>Module 3: Tracking I</a:t>
            </a:r>
            <a:r>
              <a:rPr lang="en-US" altLang="en-US" dirty="0" smtClean="0">
                <a:solidFill>
                  <a:srgbClr val="3B3C3E"/>
                </a:solidFill>
              </a:rPr>
              <a:t>ncome </a:t>
            </a:r>
            <a:r>
              <a:rPr lang="en-US" altLang="en-US" dirty="0">
                <a:solidFill>
                  <a:srgbClr val="3B3C3E"/>
                </a:solidFill>
              </a:rPr>
              <a:t>and </a:t>
            </a:r>
            <a:r>
              <a:rPr lang="en-US" altLang="en-US" dirty="0" smtClean="0">
                <a:solidFill>
                  <a:srgbClr val="3B3C3E"/>
                </a:solidFill>
              </a:rPr>
              <a:t>Benefits</a:t>
            </a:r>
            <a:endParaRPr lang="en-US" dirty="0"/>
          </a:p>
        </p:txBody>
      </p:sp>
      <p:sp>
        <p:nvSpPr>
          <p:cNvPr id="3" name="Content Placeholder 2"/>
          <p:cNvSpPr>
            <a:spLocks noGrp="1"/>
          </p:cNvSpPr>
          <p:nvPr>
            <p:ph sz="half" idx="1"/>
          </p:nvPr>
        </p:nvSpPr>
        <p:spPr>
          <a:xfrm>
            <a:off x="553641" y="1524000"/>
            <a:ext cx="8037576" cy="4450080"/>
          </a:xfrm>
        </p:spPr>
        <p:txBody>
          <a:bodyPr>
            <a:normAutofit/>
          </a:bodyPr>
          <a:lstStyle/>
          <a:p>
            <a:r>
              <a:rPr lang="en-US" altLang="en-US" dirty="0" smtClean="0"/>
              <a:t>Complete </a:t>
            </a:r>
            <a:r>
              <a:rPr lang="en-US" altLang="en-US" dirty="0"/>
              <a:t>the “</a:t>
            </a:r>
            <a:r>
              <a:rPr lang="en-US" altLang="en-US" b="1" dirty="0"/>
              <a:t>Income and benefits tracker</a:t>
            </a:r>
            <a:r>
              <a:rPr lang="en-US" altLang="en-US" dirty="0"/>
              <a:t>” to see how much money you’re </a:t>
            </a:r>
            <a:r>
              <a:rPr lang="en-US" altLang="en-US" dirty="0" smtClean="0"/>
              <a:t>bringing home </a:t>
            </a:r>
            <a:r>
              <a:rPr lang="en-US" altLang="en-US" dirty="0"/>
              <a:t>each </a:t>
            </a:r>
            <a:r>
              <a:rPr lang="en-US" altLang="en-US" dirty="0" smtClean="0"/>
              <a:t>month. </a:t>
            </a:r>
            <a:endParaRPr lang="en-US" altLang="en-US" dirty="0"/>
          </a:p>
          <a:p>
            <a:r>
              <a:rPr lang="en-US" altLang="en-US" dirty="0" smtClean="0"/>
              <a:t>Review </a:t>
            </a:r>
            <a:r>
              <a:rPr lang="en-US" altLang="en-US" dirty="0"/>
              <a:t>“</a:t>
            </a:r>
            <a:r>
              <a:rPr lang="en-US" altLang="en-US" b="1" dirty="0"/>
              <a:t>Choosing how to get paid</a:t>
            </a:r>
            <a:r>
              <a:rPr lang="en-US" altLang="en-US" dirty="0"/>
              <a:t>” to see the pros and cons of different </a:t>
            </a:r>
            <a:r>
              <a:rPr lang="en-US" altLang="en-US" dirty="0" smtClean="0"/>
              <a:t>payment methods </a:t>
            </a:r>
            <a:r>
              <a:rPr lang="en-US" altLang="en-US" dirty="0"/>
              <a:t>and pick what works best for </a:t>
            </a:r>
            <a:r>
              <a:rPr lang="en-US" altLang="en-US" dirty="0" smtClean="0"/>
              <a:t>you. </a:t>
            </a:r>
            <a:endParaRPr lang="en-US" altLang="en-US" dirty="0"/>
          </a:p>
          <a:p>
            <a:r>
              <a:rPr lang="en-US" altLang="en-US" dirty="0" smtClean="0"/>
              <a:t>Use </a:t>
            </a:r>
            <a:r>
              <a:rPr lang="en-US" altLang="en-US" dirty="0"/>
              <a:t>“</a:t>
            </a:r>
            <a:r>
              <a:rPr lang="en-US" altLang="en-US" b="1" dirty="0"/>
              <a:t>Increasing income and benefits</a:t>
            </a:r>
            <a:r>
              <a:rPr lang="en-US" altLang="en-US" dirty="0"/>
              <a:t>” to think about ways you can boost the amount </a:t>
            </a:r>
            <a:r>
              <a:rPr lang="en-US" altLang="en-US" dirty="0" smtClean="0"/>
              <a:t>of money </a:t>
            </a:r>
            <a:r>
              <a:rPr lang="en-US" altLang="en-US" dirty="0"/>
              <a:t>you’re </a:t>
            </a:r>
            <a:r>
              <a:rPr lang="en-US" altLang="en-US" dirty="0" smtClean="0"/>
              <a:t>making.</a:t>
            </a:r>
            <a:endParaRPr lang="en-US" altLang="en-US" dirty="0"/>
          </a:p>
          <a:p>
            <a:r>
              <a:rPr lang="en-US" altLang="en-US" dirty="0" smtClean="0"/>
              <a:t>Use </a:t>
            </a:r>
            <a:r>
              <a:rPr lang="en-US" altLang="en-US" dirty="0"/>
              <a:t>“</a:t>
            </a:r>
            <a:r>
              <a:rPr lang="en-US" altLang="en-US" b="1" dirty="0"/>
              <a:t>Making the most of the IIM</a:t>
            </a:r>
            <a:r>
              <a:rPr lang="en-US" altLang="en-US" dirty="0"/>
              <a:t>” to help young adults and others who are </a:t>
            </a:r>
            <a:r>
              <a:rPr lang="en-US" altLang="en-US" dirty="0" smtClean="0"/>
              <a:t>receiving large </a:t>
            </a:r>
            <a:r>
              <a:rPr lang="en-US" altLang="en-US" dirty="0"/>
              <a:t>payments consider how they can build a plan to spend or save that reflects </a:t>
            </a:r>
            <a:r>
              <a:rPr lang="en-US" altLang="en-US" dirty="0" smtClean="0"/>
              <a:t>their values </a:t>
            </a:r>
            <a:r>
              <a:rPr lang="en-US" altLang="en-US" dirty="0"/>
              <a:t>and helps achieve their </a:t>
            </a:r>
            <a:r>
              <a:rPr lang="en-US" altLang="en-US" dirty="0" smtClean="0"/>
              <a:t>goals.</a:t>
            </a:r>
            <a:endParaRPr lang="en-US" dirty="0"/>
          </a:p>
        </p:txBody>
      </p:sp>
    </p:spTree>
    <p:extLst>
      <p:ext uri="{BB962C8B-B14F-4D97-AF65-F5344CB8AC3E}">
        <p14:creationId xmlns:p14="http://schemas.microsoft.com/office/powerpoint/2010/main" val="36346854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a:xfrm>
            <a:off x="554038" y="274638"/>
            <a:ext cx="8170862" cy="742950"/>
          </a:xfrm>
        </p:spPr>
        <p:txBody>
          <a:bodyPr>
            <a:normAutofit fontScale="90000"/>
          </a:bodyPr>
          <a:lstStyle/>
          <a:p>
            <a:pPr>
              <a:defRPr/>
            </a:pPr>
            <a:r>
              <a:rPr lang="en-US" dirty="0" smtClean="0">
                <a:latin typeface="Georgia" charset="0"/>
                <a:ea typeface="MS PGothic" charset="0"/>
              </a:rPr>
              <a:t>Native Communities Tool: </a:t>
            </a:r>
            <a:r>
              <a:rPr lang="en-US" dirty="0" smtClean="0">
                <a:solidFill>
                  <a:srgbClr val="3B3C3E"/>
                </a:solidFill>
                <a:latin typeface="Georgia" charset="0"/>
                <a:ea typeface="MS PGothic" charset="0"/>
              </a:rPr>
              <a:t>Making the most of the IIM</a:t>
            </a:r>
            <a:endParaRPr lang="en-US" dirty="0">
              <a:solidFill>
                <a:srgbClr val="3B3C3E"/>
              </a:solidFill>
              <a:latin typeface="Georgia" charset="0"/>
              <a:ea typeface="MS PGothic" charset="0"/>
            </a:endParaRPr>
          </a:p>
        </p:txBody>
      </p:sp>
      <p:pic>
        <p:nvPicPr>
          <p:cNvPr id="210946" name="Picture 1"/>
          <p:cNvPicPr>
            <a:picLocks noChangeAspect="1"/>
          </p:cNvPicPr>
          <p:nvPr/>
        </p:nvPicPr>
        <p:blipFill rotWithShape="1">
          <a:blip r:embed="rId3">
            <a:extLst>
              <a:ext uri="{28A0092B-C50C-407E-A947-70E740481C1C}">
                <a14:useLocalDpi xmlns:a14="http://schemas.microsoft.com/office/drawing/2010/main" val="0"/>
              </a:ext>
            </a:extLst>
          </a:blip>
          <a:srcRect l="7045" t="5573" r="4892" b="59161"/>
          <a:stretch/>
        </p:blipFill>
        <p:spPr bwMode="auto">
          <a:xfrm>
            <a:off x="554038" y="1482737"/>
            <a:ext cx="7959438" cy="4064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0426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a:xfrm>
            <a:off x="554038" y="274638"/>
            <a:ext cx="8170862" cy="742950"/>
          </a:xfrm>
        </p:spPr>
        <p:txBody>
          <a:bodyPr>
            <a:normAutofit fontScale="90000"/>
          </a:bodyPr>
          <a:lstStyle/>
          <a:p>
            <a:pPr>
              <a:defRPr/>
            </a:pPr>
            <a:r>
              <a:rPr lang="en-US" dirty="0" smtClean="0">
                <a:latin typeface="Georgia" charset="0"/>
                <a:ea typeface="MS PGothic" charset="0"/>
              </a:rPr>
              <a:t>Native Communities Tool: </a:t>
            </a:r>
            <a:r>
              <a:rPr lang="en-US" dirty="0" smtClean="0">
                <a:solidFill>
                  <a:srgbClr val="3B3C3E"/>
                </a:solidFill>
                <a:latin typeface="Georgia" charset="0"/>
                <a:ea typeface="MS PGothic" charset="0"/>
              </a:rPr>
              <a:t>Making the most of the IIM</a:t>
            </a:r>
            <a:endParaRPr lang="en-US" dirty="0">
              <a:solidFill>
                <a:srgbClr val="3B3C3E"/>
              </a:solidFill>
              <a:latin typeface="Georgia" charset="0"/>
              <a:ea typeface="MS PGothic" charset="0"/>
            </a:endParaRPr>
          </a:p>
        </p:txBody>
      </p:sp>
      <p:pic>
        <p:nvPicPr>
          <p:cNvPr id="212994" name="Picture 2"/>
          <p:cNvPicPr>
            <a:picLocks noChangeAspect="1"/>
          </p:cNvPicPr>
          <p:nvPr/>
        </p:nvPicPr>
        <p:blipFill rotWithShape="1">
          <a:blip r:embed="rId3">
            <a:extLst>
              <a:ext uri="{28A0092B-C50C-407E-A947-70E740481C1C}">
                <a14:useLocalDpi xmlns:a14="http://schemas.microsoft.com/office/drawing/2010/main" val="0"/>
              </a:ext>
            </a:extLst>
          </a:blip>
          <a:srcRect l="4233" t="5902" r="5958" b="50542"/>
          <a:stretch/>
        </p:blipFill>
        <p:spPr bwMode="auto">
          <a:xfrm>
            <a:off x="985795" y="1371600"/>
            <a:ext cx="7466719" cy="461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6028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objectives</a:t>
            </a:r>
            <a:endParaRPr lang="en-US" dirty="0"/>
          </a:p>
        </p:txBody>
      </p:sp>
      <p:sp>
        <p:nvSpPr>
          <p:cNvPr id="3" name="Content Placeholder 2"/>
          <p:cNvSpPr>
            <a:spLocks noGrp="1"/>
          </p:cNvSpPr>
          <p:nvPr>
            <p:ph sz="half" idx="1"/>
          </p:nvPr>
        </p:nvSpPr>
        <p:spPr/>
        <p:txBody>
          <a:bodyPr/>
          <a:lstStyle/>
          <a:p>
            <a:pPr lvl="0"/>
            <a:r>
              <a:rPr lang="en-US" dirty="0"/>
              <a:t>Understand the content of </a:t>
            </a:r>
            <a:r>
              <a:rPr lang="en-US" i="1" dirty="0" smtClean="0"/>
              <a:t>Focus on Native Communities</a:t>
            </a:r>
            <a:endParaRPr lang="en-US" dirty="0"/>
          </a:p>
          <a:p>
            <a:pPr lvl="1"/>
            <a:r>
              <a:rPr lang="en-US" dirty="0"/>
              <a:t>Be able to identify moments in which </a:t>
            </a:r>
            <a:r>
              <a:rPr lang="en-US" dirty="0" smtClean="0"/>
              <a:t>you could </a:t>
            </a:r>
            <a:r>
              <a:rPr lang="en-US" dirty="0"/>
              <a:t>introduce the tools to the people </a:t>
            </a:r>
            <a:r>
              <a:rPr lang="en-US" dirty="0" smtClean="0"/>
              <a:t>you serve</a:t>
            </a:r>
            <a:endParaRPr lang="en-US" dirty="0"/>
          </a:p>
          <a:p>
            <a:pPr lvl="1"/>
            <a:r>
              <a:rPr lang="en-US" dirty="0"/>
              <a:t>Be able to use its tools to help people </a:t>
            </a:r>
            <a:r>
              <a:rPr lang="en-US" dirty="0" smtClean="0"/>
              <a:t>take </a:t>
            </a:r>
            <a:r>
              <a:rPr lang="en-US" dirty="0"/>
              <a:t>steps to reach their financial goals</a:t>
            </a:r>
          </a:p>
          <a:p>
            <a:pPr lvl="0"/>
            <a:r>
              <a:rPr lang="en-US" dirty="0"/>
              <a:t>Understand how this resource complements the information and tools in the </a:t>
            </a:r>
            <a:r>
              <a:rPr lang="en-US" i="1" dirty="0" smtClean="0"/>
              <a:t>Your </a:t>
            </a:r>
            <a:r>
              <a:rPr lang="en-US" i="1" dirty="0"/>
              <a:t>Money, Your Goals </a:t>
            </a:r>
            <a:r>
              <a:rPr lang="en-US" dirty="0" smtClean="0"/>
              <a:t>toolkit</a:t>
            </a:r>
            <a:endParaRPr lang="en-US" dirty="0"/>
          </a:p>
        </p:txBody>
      </p:sp>
    </p:spTree>
    <p:extLst>
      <p:ext uri="{BB962C8B-B14F-4D97-AF65-F5344CB8AC3E}">
        <p14:creationId xmlns:p14="http://schemas.microsoft.com/office/powerpoint/2010/main" val="251493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a:xfrm>
            <a:off x="554038" y="274638"/>
            <a:ext cx="8170862" cy="742950"/>
          </a:xfrm>
        </p:spPr>
        <p:txBody>
          <a:bodyPr>
            <a:normAutofit fontScale="90000"/>
          </a:bodyPr>
          <a:lstStyle/>
          <a:p>
            <a:pPr>
              <a:defRPr/>
            </a:pPr>
            <a:r>
              <a:rPr lang="en-US" dirty="0" smtClean="0">
                <a:latin typeface="Georgia" charset="0"/>
                <a:ea typeface="MS PGothic" charset="0"/>
              </a:rPr>
              <a:t>Native Communities Tool: </a:t>
            </a:r>
            <a:r>
              <a:rPr lang="en-US" dirty="0" smtClean="0">
                <a:solidFill>
                  <a:srgbClr val="3B3C3E"/>
                </a:solidFill>
                <a:latin typeface="Georgia" charset="0"/>
                <a:ea typeface="MS PGothic" charset="0"/>
              </a:rPr>
              <a:t>Making the most of the IIM</a:t>
            </a:r>
            <a:endParaRPr lang="en-US" dirty="0">
              <a:solidFill>
                <a:srgbClr val="3B3C3E"/>
              </a:solidFill>
              <a:latin typeface="Georgia" charset="0"/>
              <a:ea typeface="MS PGothic" charset="0"/>
            </a:endParaRPr>
          </a:p>
        </p:txBody>
      </p:sp>
      <p:pic>
        <p:nvPicPr>
          <p:cNvPr id="212994" name="Picture 2"/>
          <p:cNvPicPr>
            <a:picLocks noChangeAspect="1"/>
          </p:cNvPicPr>
          <p:nvPr/>
        </p:nvPicPr>
        <p:blipFill rotWithShape="1">
          <a:blip r:embed="rId3">
            <a:extLst>
              <a:ext uri="{28A0092B-C50C-407E-A947-70E740481C1C}">
                <a14:useLocalDpi xmlns:a14="http://schemas.microsoft.com/office/drawing/2010/main" val="0"/>
              </a:ext>
            </a:extLst>
          </a:blip>
          <a:srcRect t="50825" b="8251"/>
          <a:stretch/>
        </p:blipFill>
        <p:spPr bwMode="auto">
          <a:xfrm>
            <a:off x="134206" y="1432560"/>
            <a:ext cx="8994676" cy="469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87507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a:xfrm>
            <a:off x="554038" y="274638"/>
            <a:ext cx="8035925" cy="742950"/>
          </a:xfrm>
        </p:spPr>
        <p:txBody>
          <a:bodyPr/>
          <a:lstStyle/>
          <a:p>
            <a:pPr eaLnBrk="1" hangingPunct="1"/>
            <a:r>
              <a:rPr lang="en-US" dirty="0" smtClean="0">
                <a:solidFill>
                  <a:srgbClr val="3B3C3E"/>
                </a:solidFill>
                <a:latin typeface="Georgia" charset="0"/>
                <a:ea typeface="MS PGothic" charset="0"/>
              </a:rPr>
              <a:t>Module 4: Paying Bills</a:t>
            </a:r>
            <a:endParaRPr lang="en-US" dirty="0">
              <a:solidFill>
                <a:srgbClr val="3B3C3E"/>
              </a:solidFill>
              <a:latin typeface="Georgia" charset="0"/>
              <a:ea typeface="MS PGothic" charset="0"/>
            </a:endParaRPr>
          </a:p>
        </p:txBody>
      </p:sp>
      <p:sp>
        <p:nvSpPr>
          <p:cNvPr id="3" name="Content Placeholder 2"/>
          <p:cNvSpPr>
            <a:spLocks noGrp="1"/>
          </p:cNvSpPr>
          <p:nvPr>
            <p:ph idx="1"/>
          </p:nvPr>
        </p:nvSpPr>
        <p:spPr>
          <a:xfrm>
            <a:off x="457200" y="1350963"/>
            <a:ext cx="8132763" cy="4525962"/>
          </a:xfrm>
        </p:spPr>
        <p:txBody>
          <a:bodyPr rtlCol="0">
            <a:normAutofit/>
          </a:bodyPr>
          <a:lstStyle/>
          <a:p>
            <a:pPr marL="0" indent="0" eaLnBrk="1" fontAlgn="auto" hangingPunct="1">
              <a:lnSpc>
                <a:spcPts val="2800"/>
              </a:lnSpc>
              <a:spcBef>
                <a:spcPts val="1200"/>
              </a:spcBef>
              <a:spcAft>
                <a:spcPts val="600"/>
              </a:spcAft>
              <a:buFont typeface="Wingdings" charset="2"/>
              <a:buNone/>
              <a:defRPr/>
            </a:pPr>
            <a:r>
              <a:rPr lang="en-US" b="1" dirty="0" smtClean="0">
                <a:solidFill>
                  <a:srgbClr val="3B3C3E"/>
                </a:solidFill>
                <a:ea typeface="+mn-ea"/>
                <a:cs typeface="+mn-cs"/>
              </a:rPr>
              <a:t>Spending</a:t>
            </a:r>
          </a:p>
          <a:p>
            <a:pPr indent="-347472" eaLnBrk="1" fontAlgn="auto" hangingPunct="1">
              <a:spcAft>
                <a:spcPts val="0"/>
              </a:spcAft>
              <a:buFont typeface="Wingdings" charset="2"/>
              <a:buChar char="§"/>
              <a:defRPr/>
            </a:pPr>
            <a:r>
              <a:rPr lang="en-US" dirty="0" smtClean="0">
                <a:solidFill>
                  <a:srgbClr val="3B3C3E"/>
                </a:solidFill>
                <a:ea typeface="+mn-ea"/>
                <a:cs typeface="+mn-cs"/>
              </a:rPr>
              <a:t>Money you use to pay for a wide range of basic needs, your financial obligations, and other things you may want.</a:t>
            </a:r>
          </a:p>
          <a:p>
            <a:pPr marL="0" indent="0" eaLnBrk="1" fontAlgn="auto" hangingPunct="1">
              <a:spcAft>
                <a:spcPts val="0"/>
              </a:spcAft>
              <a:buFont typeface="Wingdings" charset="0"/>
              <a:buNone/>
              <a:defRPr/>
            </a:pPr>
            <a:endParaRPr lang="en-US" dirty="0">
              <a:solidFill>
                <a:srgbClr val="3B3C3E"/>
              </a:solidFill>
              <a:ea typeface="+mn-ea"/>
              <a:cs typeface="+mn-cs"/>
            </a:endParaRPr>
          </a:p>
          <a:p>
            <a:pPr marL="0" indent="0" eaLnBrk="1" fontAlgn="auto" hangingPunct="1">
              <a:spcAft>
                <a:spcPts val="0"/>
              </a:spcAft>
              <a:buFont typeface="Wingdings" charset="0"/>
              <a:buNone/>
              <a:defRPr/>
            </a:pPr>
            <a:r>
              <a:rPr lang="en-US" i="1" dirty="0" smtClean="0"/>
              <a:t>How you </a:t>
            </a:r>
            <a:r>
              <a:rPr lang="en-US" i="1" dirty="0"/>
              <a:t>use your money is often a reflection of </a:t>
            </a:r>
            <a:r>
              <a:rPr lang="en-US" i="1" dirty="0" smtClean="0"/>
              <a:t>values</a:t>
            </a:r>
            <a:r>
              <a:rPr lang="en-US" i="1" dirty="0"/>
              <a:t>. But, t</a:t>
            </a:r>
            <a:r>
              <a:rPr lang="en-US" i="1" dirty="0" smtClean="0"/>
              <a:t>here are individual consequences for not paying your bills on time or repaying debts.  This happens regardless of the contributions you have made to your family or community.</a:t>
            </a:r>
            <a:endParaRPr lang="en-US" i="1" dirty="0"/>
          </a:p>
          <a:p>
            <a:pPr indent="-347472" eaLnBrk="1" fontAlgn="auto" hangingPunct="1">
              <a:spcAft>
                <a:spcPts val="0"/>
              </a:spcAft>
              <a:buFont typeface="Wingdings" charset="2"/>
              <a:buChar char="§"/>
              <a:defRPr/>
            </a:pPr>
            <a:endParaRPr lang="en-US" dirty="0">
              <a:ea typeface="+mn-ea"/>
              <a:cs typeface="+mn-cs"/>
            </a:endParaRPr>
          </a:p>
        </p:txBody>
      </p:sp>
    </p:spTree>
    <p:extLst>
      <p:ext uri="{BB962C8B-B14F-4D97-AF65-F5344CB8AC3E}">
        <p14:creationId xmlns:p14="http://schemas.microsoft.com/office/powerpoint/2010/main" val="1362084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4: Paying </a:t>
            </a:r>
            <a:r>
              <a:rPr lang="en-US" dirty="0" smtClean="0"/>
              <a:t>Bills</a:t>
            </a:r>
            <a:endParaRPr lang="en-US" dirty="0"/>
          </a:p>
        </p:txBody>
      </p:sp>
      <p:sp>
        <p:nvSpPr>
          <p:cNvPr id="3" name="Content Placeholder 2"/>
          <p:cNvSpPr>
            <a:spLocks noGrp="1"/>
          </p:cNvSpPr>
          <p:nvPr>
            <p:ph sz="half" idx="1"/>
          </p:nvPr>
        </p:nvSpPr>
        <p:spPr>
          <a:xfrm>
            <a:off x="457200" y="1372803"/>
            <a:ext cx="8133160" cy="4525963"/>
          </a:xfrm>
        </p:spPr>
        <p:txBody>
          <a:bodyPr>
            <a:normAutofit/>
          </a:bodyPr>
          <a:lstStyle/>
          <a:p>
            <a:r>
              <a:rPr lang="en-US" altLang="en-US" dirty="0" smtClean="0"/>
              <a:t>Use </a:t>
            </a:r>
            <a:r>
              <a:rPr lang="en-US" altLang="en-US" dirty="0"/>
              <a:t>the “</a:t>
            </a:r>
            <a:r>
              <a:rPr lang="en-US" altLang="en-US" b="1" dirty="0"/>
              <a:t>Spending tracker</a:t>
            </a:r>
            <a:r>
              <a:rPr lang="en-US" altLang="en-US" dirty="0"/>
              <a:t>” to get a clear picture of where you’re using </a:t>
            </a:r>
            <a:r>
              <a:rPr lang="en-US" altLang="en-US" dirty="0" smtClean="0"/>
              <a:t>your financial resources. </a:t>
            </a:r>
          </a:p>
          <a:p>
            <a:r>
              <a:rPr lang="en-US" altLang="en-US" dirty="0" smtClean="0"/>
              <a:t>Use </a:t>
            </a:r>
            <a:r>
              <a:rPr lang="en-US" altLang="en-US" dirty="0"/>
              <a:t>the “</a:t>
            </a:r>
            <a:r>
              <a:rPr lang="en-US" altLang="en-US" b="1" dirty="0"/>
              <a:t>Bill calendar</a:t>
            </a:r>
            <a:r>
              <a:rPr lang="en-US" altLang="en-US" dirty="0"/>
              <a:t>” to visually organize all of your bills in a monthly </a:t>
            </a:r>
            <a:r>
              <a:rPr lang="en-US" altLang="en-US" dirty="0" smtClean="0"/>
              <a:t>calendar. </a:t>
            </a:r>
            <a:endParaRPr lang="en-US" altLang="en-US" dirty="0"/>
          </a:p>
          <a:p>
            <a:r>
              <a:rPr lang="en-US" altLang="en-US" dirty="0" smtClean="0"/>
              <a:t>Use </a:t>
            </a:r>
            <a:r>
              <a:rPr lang="en-US" altLang="en-US" dirty="0"/>
              <a:t>“</a:t>
            </a:r>
            <a:r>
              <a:rPr lang="en-US" altLang="en-US" b="1" dirty="0"/>
              <a:t>Choosing how to pay bills</a:t>
            </a:r>
            <a:r>
              <a:rPr lang="en-US" altLang="en-US" dirty="0"/>
              <a:t>” to learn about all of the payment options </a:t>
            </a:r>
            <a:r>
              <a:rPr lang="en-US" altLang="en-US" dirty="0" smtClean="0"/>
              <a:t>you have </a:t>
            </a:r>
            <a:r>
              <a:rPr lang="en-US" altLang="en-US" dirty="0"/>
              <a:t>for paying your </a:t>
            </a:r>
            <a:r>
              <a:rPr lang="en-US" altLang="en-US" dirty="0" smtClean="0"/>
              <a:t>bills.</a:t>
            </a:r>
            <a:endParaRPr lang="en-US" altLang="en-US" dirty="0"/>
          </a:p>
          <a:p>
            <a:r>
              <a:rPr lang="en-US" altLang="en-US" dirty="0" smtClean="0"/>
              <a:t>Use </a:t>
            </a:r>
            <a:r>
              <a:rPr lang="en-US" altLang="en-US" dirty="0"/>
              <a:t>“</a:t>
            </a:r>
            <a:r>
              <a:rPr lang="en-US" altLang="en-US" b="1" dirty="0"/>
              <a:t>Cutting expenses</a:t>
            </a:r>
            <a:r>
              <a:rPr lang="en-US" altLang="en-US" dirty="0"/>
              <a:t>” to brainstorm ideas for cutting expenses from </a:t>
            </a:r>
            <a:r>
              <a:rPr lang="en-US" altLang="en-US" dirty="0" smtClean="0"/>
              <a:t>your. </a:t>
            </a:r>
          </a:p>
          <a:p>
            <a:r>
              <a:rPr lang="en-US" altLang="en-US" dirty="0" smtClean="0"/>
              <a:t>Use </a:t>
            </a:r>
            <a:r>
              <a:rPr lang="en-US" altLang="en-US" dirty="0"/>
              <a:t>“</a:t>
            </a:r>
            <a:r>
              <a:rPr lang="en-US" altLang="en-US" b="1" dirty="0"/>
              <a:t>Prioritizing bills and spending</a:t>
            </a:r>
            <a:r>
              <a:rPr lang="en-US" altLang="en-US" dirty="0"/>
              <a:t>” to make decisions about which bills to </a:t>
            </a:r>
            <a:r>
              <a:rPr lang="en-US" altLang="en-US" dirty="0" smtClean="0"/>
              <a:t>pay when </a:t>
            </a:r>
            <a:r>
              <a:rPr lang="en-US" altLang="en-US" dirty="0"/>
              <a:t>you can’t make ends </a:t>
            </a:r>
            <a:r>
              <a:rPr lang="en-US" altLang="en-US" dirty="0" smtClean="0"/>
              <a:t>meet.</a:t>
            </a:r>
            <a:endParaRPr lang="en-US" dirty="0"/>
          </a:p>
        </p:txBody>
      </p:sp>
    </p:spTree>
    <p:extLst>
      <p:ext uri="{BB962C8B-B14F-4D97-AF65-F5344CB8AC3E}">
        <p14:creationId xmlns:p14="http://schemas.microsoft.com/office/powerpoint/2010/main" val="39714832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5:</a:t>
            </a:r>
            <a:r>
              <a:rPr lang="en-US" b="1" dirty="0"/>
              <a:t> </a:t>
            </a:r>
            <a:r>
              <a:rPr lang="en-US" dirty="0"/>
              <a:t>Getting through the </a:t>
            </a:r>
            <a:r>
              <a:rPr lang="en-US" dirty="0" smtClean="0"/>
              <a:t>Month</a:t>
            </a:r>
            <a:endParaRPr lang="en-US" dirty="0"/>
          </a:p>
        </p:txBody>
      </p:sp>
      <p:sp>
        <p:nvSpPr>
          <p:cNvPr id="4" name="Content Placeholder 2"/>
          <p:cNvSpPr>
            <a:spLocks noGrp="1"/>
          </p:cNvSpPr>
          <p:nvPr>
            <p:ph sz="half" idx="1"/>
          </p:nvPr>
        </p:nvSpPr>
        <p:spPr/>
        <p:txBody>
          <a:bodyPr>
            <a:normAutofit/>
          </a:bodyPr>
          <a:lstStyle/>
          <a:p>
            <a:pPr eaLnBrk="1" hangingPunct="1">
              <a:lnSpc>
                <a:spcPts val="2800"/>
              </a:lnSpc>
              <a:spcBef>
                <a:spcPts val="1200"/>
              </a:spcBef>
              <a:spcAft>
                <a:spcPts val="1200"/>
              </a:spcAft>
              <a:buFont typeface="Wingdings" charset="0"/>
              <a:buChar char="§"/>
              <a:defRPr/>
            </a:pPr>
            <a:r>
              <a:rPr lang="en-US" sz="2400" dirty="0">
                <a:solidFill>
                  <a:srgbClr val="3B3C3E"/>
                </a:solidFill>
                <a:ea typeface="MS PGothic" charset="0"/>
              </a:rPr>
              <a:t>What is a cash flow budget?</a:t>
            </a:r>
          </a:p>
          <a:p>
            <a:pPr eaLnBrk="1" hangingPunct="1">
              <a:lnSpc>
                <a:spcPts val="2800"/>
              </a:lnSpc>
              <a:spcBef>
                <a:spcPts val="1200"/>
              </a:spcBef>
              <a:spcAft>
                <a:spcPts val="1200"/>
              </a:spcAft>
              <a:buFont typeface="Wingdings" charset="0"/>
              <a:buChar char="§"/>
              <a:defRPr/>
            </a:pPr>
            <a:r>
              <a:rPr lang="en-US" sz="2400" dirty="0">
                <a:solidFill>
                  <a:srgbClr val="3B3C3E"/>
                </a:solidFill>
                <a:ea typeface="MS PGothic" charset="0"/>
              </a:rPr>
              <a:t>How is it different from a regular budget?</a:t>
            </a:r>
          </a:p>
          <a:p>
            <a:pPr eaLnBrk="1" hangingPunct="1">
              <a:lnSpc>
                <a:spcPts val="2800"/>
              </a:lnSpc>
              <a:spcBef>
                <a:spcPts val="1200"/>
              </a:spcBef>
              <a:spcAft>
                <a:spcPts val="1200"/>
              </a:spcAft>
              <a:buFont typeface="Wingdings" charset="0"/>
              <a:buChar char="§"/>
              <a:defRPr/>
            </a:pPr>
            <a:r>
              <a:rPr lang="en-US" sz="2400" dirty="0">
                <a:solidFill>
                  <a:srgbClr val="3B3C3E"/>
                </a:solidFill>
                <a:ea typeface="MS PGothic" charset="0"/>
              </a:rPr>
              <a:t>What do you think may be the benefit of this approach for your clients</a:t>
            </a:r>
            <a:r>
              <a:rPr lang="en-US" sz="2400" dirty="0" smtClean="0">
                <a:solidFill>
                  <a:srgbClr val="3B3C3E"/>
                </a:solidFill>
                <a:ea typeface="MS PGothic" charset="0"/>
              </a:rPr>
              <a:t>?</a:t>
            </a:r>
            <a:endParaRPr lang="en-US" i="1" dirty="0" smtClean="0"/>
          </a:p>
          <a:p>
            <a:pPr marL="0" indent="0" eaLnBrk="1" hangingPunct="1">
              <a:lnSpc>
                <a:spcPts val="2800"/>
              </a:lnSpc>
              <a:spcBef>
                <a:spcPts val="1200"/>
              </a:spcBef>
              <a:spcAft>
                <a:spcPts val="1200"/>
              </a:spcAft>
              <a:buFont typeface="Wingdings" charset="0"/>
              <a:buNone/>
              <a:defRPr/>
            </a:pPr>
            <a:r>
              <a:rPr lang="en-US" i="1" dirty="0" smtClean="0"/>
              <a:t>Native Communities have planned for the use and conservation of natural resources for thousands of years.  Cash flow budgeting applies those principles to financial resources and income.</a:t>
            </a:r>
            <a:endParaRPr lang="en-US" sz="2400" dirty="0">
              <a:solidFill>
                <a:srgbClr val="3B3C3E"/>
              </a:solidFill>
              <a:ea typeface="MS PGothic" charset="0"/>
            </a:endParaRPr>
          </a:p>
        </p:txBody>
      </p:sp>
    </p:spTree>
    <p:extLst>
      <p:ext uri="{BB962C8B-B14F-4D97-AF65-F5344CB8AC3E}">
        <p14:creationId xmlns:p14="http://schemas.microsoft.com/office/powerpoint/2010/main" val="4572738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5:</a:t>
            </a:r>
            <a:r>
              <a:rPr lang="en-US" b="1" dirty="0"/>
              <a:t> </a:t>
            </a:r>
            <a:r>
              <a:rPr lang="en-US" dirty="0"/>
              <a:t>Getting through the </a:t>
            </a:r>
            <a:r>
              <a:rPr lang="en-US" dirty="0" smtClean="0"/>
              <a:t>Month</a:t>
            </a:r>
            <a:endParaRPr lang="en-US" dirty="0"/>
          </a:p>
        </p:txBody>
      </p:sp>
      <p:sp>
        <p:nvSpPr>
          <p:cNvPr id="3" name="Content Placeholder 2"/>
          <p:cNvSpPr>
            <a:spLocks noGrp="1"/>
          </p:cNvSpPr>
          <p:nvPr>
            <p:ph sz="half" idx="1"/>
          </p:nvPr>
        </p:nvSpPr>
        <p:spPr/>
        <p:txBody>
          <a:bodyPr>
            <a:normAutofit/>
          </a:bodyPr>
          <a:lstStyle/>
          <a:p>
            <a:r>
              <a:rPr lang="en-US" altLang="en-US" dirty="0" smtClean="0"/>
              <a:t>Complete </a:t>
            </a:r>
            <a:r>
              <a:rPr lang="en-US" altLang="en-US" dirty="0"/>
              <a:t>“</a:t>
            </a:r>
            <a:r>
              <a:rPr lang="en-US" altLang="en-US" b="1" dirty="0"/>
              <a:t>Creating a cash flow budget</a:t>
            </a:r>
            <a:r>
              <a:rPr lang="en-US" altLang="en-US" dirty="0"/>
              <a:t>” to see how your income </a:t>
            </a:r>
            <a:r>
              <a:rPr lang="en-US" altLang="en-US" dirty="0" smtClean="0"/>
              <a:t>and expenses </a:t>
            </a:r>
            <a:r>
              <a:rPr lang="en-US" altLang="en-US" dirty="0"/>
              <a:t>line </a:t>
            </a:r>
            <a:r>
              <a:rPr lang="en-US" altLang="en-US" dirty="0" smtClean="0"/>
              <a:t>up. </a:t>
            </a:r>
            <a:endParaRPr lang="en-US" altLang="en-US" dirty="0"/>
          </a:p>
          <a:p>
            <a:r>
              <a:rPr lang="en-US" altLang="en-US" dirty="0" smtClean="0"/>
              <a:t>Use </a:t>
            </a:r>
            <a:r>
              <a:rPr lang="en-US" altLang="en-US" dirty="0"/>
              <a:t>“</a:t>
            </a:r>
            <a:r>
              <a:rPr lang="en-US" altLang="en-US" b="1" dirty="0"/>
              <a:t>Improving cash flow</a:t>
            </a:r>
            <a:r>
              <a:rPr lang="en-US" altLang="en-US" dirty="0"/>
              <a:t>” to learn about strategies and habits you can </a:t>
            </a:r>
            <a:r>
              <a:rPr lang="en-US" altLang="en-US" dirty="0" smtClean="0"/>
              <a:t>change to </a:t>
            </a:r>
            <a:r>
              <a:rPr lang="en-US" altLang="en-US" dirty="0"/>
              <a:t>help your cash </a:t>
            </a:r>
            <a:r>
              <a:rPr lang="en-US" altLang="en-US" dirty="0" smtClean="0"/>
              <a:t>flow. </a:t>
            </a:r>
          </a:p>
          <a:p>
            <a:r>
              <a:rPr lang="en-US" altLang="en-US" dirty="0" smtClean="0"/>
              <a:t>Use </a:t>
            </a:r>
            <a:r>
              <a:rPr lang="en-US" altLang="en-US" dirty="0"/>
              <a:t>“</a:t>
            </a:r>
            <a:r>
              <a:rPr lang="en-US" altLang="en-US" b="1" dirty="0"/>
              <a:t>Adjusting your cash flow</a:t>
            </a:r>
            <a:r>
              <a:rPr lang="en-US" altLang="en-US" dirty="0"/>
              <a:t>” to find expenses that you can move or </a:t>
            </a:r>
            <a:r>
              <a:rPr lang="en-US" altLang="en-US" dirty="0" smtClean="0"/>
              <a:t>reduce to </a:t>
            </a:r>
            <a:r>
              <a:rPr lang="en-US" altLang="en-US" dirty="0"/>
              <a:t>make sure your weekly cash flow is </a:t>
            </a:r>
            <a:r>
              <a:rPr lang="en-US" altLang="en-US" dirty="0" smtClean="0"/>
              <a:t>positive.</a:t>
            </a:r>
            <a:endParaRPr lang="en-US" altLang="en-US" dirty="0"/>
          </a:p>
          <a:p>
            <a:r>
              <a:rPr lang="en-US" altLang="en-US" dirty="0" smtClean="0"/>
              <a:t>Use </a:t>
            </a:r>
            <a:r>
              <a:rPr lang="en-US" altLang="en-US" dirty="0"/>
              <a:t>the “</a:t>
            </a:r>
            <a:r>
              <a:rPr lang="en-US" altLang="en-US" b="1" dirty="0"/>
              <a:t>Annual planner</a:t>
            </a:r>
            <a:r>
              <a:rPr lang="en-US" altLang="en-US" dirty="0"/>
              <a:t>” as a supplement to help people plan if their </a:t>
            </a:r>
            <a:r>
              <a:rPr lang="en-US" altLang="en-US" dirty="0" smtClean="0"/>
              <a:t>sources and </a:t>
            </a:r>
            <a:r>
              <a:rPr lang="en-US" altLang="en-US" dirty="0"/>
              <a:t>uses of income and other financial resources are annual, twice a year, </a:t>
            </a:r>
            <a:r>
              <a:rPr lang="en-US" altLang="en-US" dirty="0" smtClean="0"/>
              <a:t>or sporadic</a:t>
            </a:r>
            <a:r>
              <a:rPr lang="en-US" altLang="en-US" dirty="0"/>
              <a:t>.</a:t>
            </a:r>
            <a:endParaRPr lang="en-US" dirty="0"/>
          </a:p>
        </p:txBody>
      </p:sp>
    </p:spTree>
    <p:extLst>
      <p:ext uri="{BB962C8B-B14F-4D97-AF65-F5344CB8AC3E}">
        <p14:creationId xmlns:p14="http://schemas.microsoft.com/office/powerpoint/2010/main" val="18595266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Creating a cash flow budget</a:t>
            </a:r>
            <a:endParaRPr lang="en-US" dirty="0"/>
          </a:p>
        </p:txBody>
      </p:sp>
      <p:pic>
        <p:nvPicPr>
          <p:cNvPr id="4" name="Picture 3" descr="Screenshot of the &quot;How a cash flow budget works&quot; example on page 99 of the toolk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641" y="1461779"/>
            <a:ext cx="7673672" cy="4522415"/>
          </a:xfrm>
          <a:prstGeom prst="rect">
            <a:avLst/>
          </a:prstGeom>
        </p:spPr>
      </p:pic>
    </p:spTree>
    <p:extLst>
      <p:ext uri="{BB962C8B-B14F-4D97-AF65-F5344CB8AC3E}">
        <p14:creationId xmlns:p14="http://schemas.microsoft.com/office/powerpoint/2010/main" val="28121100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planner</a:t>
            </a:r>
            <a:endParaRPr lang="en-US" dirty="0"/>
          </a:p>
        </p:txBody>
      </p:sp>
      <p:sp>
        <p:nvSpPr>
          <p:cNvPr id="3" name="Content Placeholder 2"/>
          <p:cNvSpPr>
            <a:spLocks noGrp="1"/>
          </p:cNvSpPr>
          <p:nvPr>
            <p:ph sz="half" idx="1"/>
          </p:nvPr>
        </p:nvSpPr>
        <p:spPr>
          <a:xfrm>
            <a:off x="457200" y="1350183"/>
            <a:ext cx="4035421" cy="2002617"/>
          </a:xfrm>
        </p:spPr>
        <p:txBody>
          <a:bodyPr/>
          <a:lstStyle/>
          <a:p>
            <a:r>
              <a:rPr lang="en-US" dirty="0"/>
              <a:t>Using the cash flow budget can be difficult for people who have sporadic or seasonal income and periodic expenses</a:t>
            </a:r>
            <a:r>
              <a:rPr lang="en-US" dirty="0" smtClean="0"/>
              <a:t>.</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0714" t="3348" b="4737"/>
          <a:stretch/>
        </p:blipFill>
        <p:spPr>
          <a:xfrm>
            <a:off x="4651517" y="1350183"/>
            <a:ext cx="4172468" cy="5477337"/>
          </a:xfrm>
          <a:prstGeom prst="rect">
            <a:avLst/>
          </a:prstGeom>
          <a:noFill/>
          <a:ln>
            <a:solidFill>
              <a:schemeClr val="accent1"/>
            </a:solidFill>
          </a:ln>
        </p:spPr>
      </p:pic>
    </p:spTree>
    <p:extLst>
      <p:ext uri="{BB962C8B-B14F-4D97-AF65-F5344CB8AC3E}">
        <p14:creationId xmlns:p14="http://schemas.microsoft.com/office/powerpoint/2010/main" val="13864683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planning tool</a:t>
            </a:r>
            <a:endParaRPr lang="en-US" dirty="0"/>
          </a:p>
        </p:txBody>
      </p:sp>
      <p:sp>
        <p:nvSpPr>
          <p:cNvPr id="3" name="Content Placeholder 2"/>
          <p:cNvSpPr>
            <a:spLocks noGrp="1"/>
          </p:cNvSpPr>
          <p:nvPr>
            <p:ph sz="half" idx="1"/>
          </p:nvPr>
        </p:nvSpPr>
        <p:spPr>
          <a:xfrm>
            <a:off x="457200" y="1350183"/>
            <a:ext cx="3826903" cy="4525963"/>
          </a:xfrm>
        </p:spPr>
        <p:txBody>
          <a:bodyPr/>
          <a:lstStyle/>
          <a:p>
            <a:r>
              <a:rPr lang="en-US" dirty="0" smtClean="0"/>
              <a:t>Identifying the timing and the approximate amount of these expenses can help someone plan to have the money on hand or save for the expense.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400" t="4128" r="6269" b="9544"/>
          <a:stretch/>
        </p:blipFill>
        <p:spPr>
          <a:xfrm>
            <a:off x="4419600" y="1322669"/>
            <a:ext cx="4282440" cy="5398171"/>
          </a:xfrm>
          <a:prstGeom prst="rect">
            <a:avLst/>
          </a:prstGeom>
        </p:spPr>
      </p:pic>
    </p:spTree>
    <p:extLst>
      <p:ext uri="{BB962C8B-B14F-4D97-AF65-F5344CB8AC3E}">
        <p14:creationId xmlns:p14="http://schemas.microsoft.com/office/powerpoint/2010/main" val="2127661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White rectangle, no information"/>
          <p:cNvSpPr/>
          <p:nvPr/>
        </p:nvSpPr>
        <p:spPr>
          <a:xfrm>
            <a:off x="348916" y="5787189"/>
            <a:ext cx="2971800" cy="1155032"/>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9074" name="Title 1"/>
          <p:cNvSpPr>
            <a:spLocks noGrp="1"/>
          </p:cNvSpPr>
          <p:nvPr>
            <p:ph type="title"/>
          </p:nvPr>
        </p:nvSpPr>
        <p:spPr>
          <a:xfrm>
            <a:off x="554038" y="274638"/>
            <a:ext cx="8035925" cy="742950"/>
          </a:xfrm>
        </p:spPr>
        <p:txBody>
          <a:bodyPr>
            <a:normAutofit/>
          </a:bodyPr>
          <a:lstStyle/>
          <a:p>
            <a:pPr>
              <a:defRPr/>
            </a:pPr>
            <a:r>
              <a:rPr lang="en-US" dirty="0" smtClean="0">
                <a:latin typeface="Georgia" charset="0"/>
                <a:ea typeface="MS PGothic" charset="0"/>
              </a:rPr>
              <a:t>Annual planning tool</a:t>
            </a:r>
            <a:endParaRPr lang="en-US" dirty="0">
              <a:solidFill>
                <a:srgbClr val="3B3C3E"/>
              </a:solidFill>
              <a:latin typeface="Georgia" charset="0"/>
              <a:ea typeface="MS PGothic" charset="0"/>
            </a:endParaRPr>
          </a:p>
        </p:txBody>
      </p:sp>
      <p:pic>
        <p:nvPicPr>
          <p:cNvPr id="272386" name="Picture 3"/>
          <p:cNvPicPr>
            <a:picLocks noChangeAspect="1"/>
          </p:cNvPicPr>
          <p:nvPr/>
        </p:nvPicPr>
        <p:blipFill rotWithShape="1">
          <a:blip r:embed="rId3">
            <a:extLst>
              <a:ext uri="{28A0092B-C50C-407E-A947-70E740481C1C}">
                <a14:useLocalDpi xmlns:a14="http://schemas.microsoft.com/office/drawing/2010/main" val="0"/>
              </a:ext>
            </a:extLst>
          </a:blip>
          <a:srcRect l="6204" t="16495" b="26830"/>
          <a:stretch/>
        </p:blipFill>
        <p:spPr bwMode="auto">
          <a:xfrm>
            <a:off x="1264919" y="1325880"/>
            <a:ext cx="6707742" cy="5168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45882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Module 6: Dealing with Debt</a:t>
            </a:r>
            <a:endParaRPr lang="en-US" dirty="0"/>
          </a:p>
        </p:txBody>
      </p:sp>
      <p:sp>
        <p:nvSpPr>
          <p:cNvPr id="5" name="Text Placeholder 4"/>
          <p:cNvSpPr>
            <a:spLocks noGrp="1"/>
          </p:cNvSpPr>
          <p:nvPr>
            <p:ph type="body" idx="1"/>
          </p:nvPr>
        </p:nvSpPr>
        <p:spPr/>
        <p:txBody>
          <a:bodyPr/>
          <a:lstStyle/>
          <a:p>
            <a:pPr lvl="0"/>
            <a:r>
              <a:rPr lang="en-US" b="1" dirty="0"/>
              <a:t>What is debt?</a:t>
            </a:r>
            <a:endParaRPr lang="en-US" dirty="0"/>
          </a:p>
          <a:p>
            <a:pPr lvl="1"/>
            <a:r>
              <a:rPr lang="en-US" dirty="0"/>
              <a:t>Money you owe.</a:t>
            </a:r>
          </a:p>
          <a:p>
            <a:pPr lvl="1"/>
            <a:r>
              <a:rPr lang="en-US" dirty="0"/>
              <a:t>Debt is a liability. </a:t>
            </a:r>
          </a:p>
          <a:p>
            <a:pPr lvl="1"/>
            <a:r>
              <a:rPr lang="en-US" dirty="0"/>
              <a:t>Debt may obligate future income.</a:t>
            </a:r>
          </a:p>
          <a:p>
            <a:pPr lvl="0"/>
            <a:r>
              <a:rPr lang="en-US" b="1" dirty="0"/>
              <a:t>How is debt different from credit? </a:t>
            </a:r>
            <a:r>
              <a:rPr lang="en-US" dirty="0"/>
              <a:t>For our purposes…</a:t>
            </a:r>
          </a:p>
          <a:p>
            <a:pPr lvl="1"/>
            <a:r>
              <a:rPr lang="en-US" dirty="0"/>
              <a:t>Credit is the ability to borrow money.</a:t>
            </a:r>
          </a:p>
          <a:p>
            <a:pPr lvl="1"/>
            <a:r>
              <a:rPr lang="en-US" dirty="0"/>
              <a:t>Debt is the result of using credit.</a:t>
            </a:r>
          </a:p>
          <a:p>
            <a:endParaRPr lang="en-US" dirty="0"/>
          </a:p>
        </p:txBody>
      </p:sp>
    </p:spTree>
    <p:extLst>
      <p:ext uri="{BB962C8B-B14F-4D97-AF65-F5344CB8AC3E}">
        <p14:creationId xmlns:p14="http://schemas.microsoft.com/office/powerpoint/2010/main" val="19922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sz="half" idx="1"/>
          </p:nvPr>
        </p:nvSpPr>
        <p:spPr/>
        <p:txBody>
          <a:bodyPr/>
          <a:lstStyle/>
          <a:p>
            <a:r>
              <a:rPr lang="en-US" dirty="0" smtClean="0"/>
              <a:t>Share the following:</a:t>
            </a:r>
          </a:p>
          <a:p>
            <a:pPr lvl="1"/>
            <a:r>
              <a:rPr lang="en-US" dirty="0" smtClean="0"/>
              <a:t>Your name</a:t>
            </a:r>
          </a:p>
          <a:p>
            <a:pPr lvl="1"/>
            <a:r>
              <a:rPr lang="en-US" dirty="0" smtClean="0"/>
              <a:t>Your organization or affiliation</a:t>
            </a:r>
          </a:p>
          <a:p>
            <a:pPr lvl="1"/>
            <a:r>
              <a:rPr lang="en-US" dirty="0" smtClean="0"/>
              <a:t>Your interest in financial empowerment</a:t>
            </a:r>
          </a:p>
          <a:p>
            <a:endParaRPr lang="en-US" dirty="0"/>
          </a:p>
        </p:txBody>
      </p:sp>
    </p:spTree>
    <p:extLst>
      <p:ext uri="{BB962C8B-B14F-4D97-AF65-F5344CB8AC3E}">
        <p14:creationId xmlns:p14="http://schemas.microsoft.com/office/powerpoint/2010/main" val="34236163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Title 1"/>
          <p:cNvSpPr>
            <a:spLocks noGrp="1"/>
          </p:cNvSpPr>
          <p:nvPr>
            <p:ph type="title"/>
          </p:nvPr>
        </p:nvSpPr>
        <p:spPr>
          <a:xfrm>
            <a:off x="554038" y="274638"/>
            <a:ext cx="8035925" cy="742950"/>
          </a:xfrm>
        </p:spPr>
        <p:txBody>
          <a:bodyPr/>
          <a:lstStyle/>
          <a:p>
            <a:pPr eaLnBrk="1" hangingPunct="1"/>
            <a:r>
              <a:rPr lang="en-US" dirty="0">
                <a:solidFill>
                  <a:srgbClr val="3B3C3E"/>
                </a:solidFill>
                <a:latin typeface="Georgia" charset="0"/>
                <a:ea typeface="MS PGothic" charset="0"/>
              </a:rPr>
              <a:t>What is debt?</a:t>
            </a:r>
          </a:p>
        </p:txBody>
      </p:sp>
      <p:sp>
        <p:nvSpPr>
          <p:cNvPr id="3" name="Content Placeholder 2"/>
          <p:cNvSpPr>
            <a:spLocks noGrp="1"/>
          </p:cNvSpPr>
          <p:nvPr>
            <p:ph idx="1"/>
          </p:nvPr>
        </p:nvSpPr>
        <p:spPr>
          <a:xfrm>
            <a:off x="457200" y="1350963"/>
            <a:ext cx="8132763" cy="4525962"/>
          </a:xfrm>
        </p:spPr>
        <p:txBody>
          <a:bodyPr/>
          <a:lstStyle/>
          <a:p>
            <a:pPr marL="0" indent="0" eaLnBrk="1" hangingPunct="1">
              <a:buFont typeface="Wingdings" charset="0"/>
              <a:buNone/>
              <a:defRPr/>
            </a:pPr>
            <a:r>
              <a:rPr lang="en-US" sz="2400" i="1" dirty="0" smtClean="0"/>
              <a:t>Debt </a:t>
            </a:r>
            <a:r>
              <a:rPr lang="en-US" sz="2400" i="1" dirty="0"/>
              <a:t>obligates future resources to cover decisions made today. </a:t>
            </a:r>
            <a:r>
              <a:rPr lang="en-US" sz="2400" i="1" dirty="0" smtClean="0"/>
              <a:t>Understanding </a:t>
            </a:r>
            <a:r>
              <a:rPr lang="en-US" sz="2400" i="1" dirty="0"/>
              <a:t>debt, how to manage it, and how to reduce and get rid of it, are important components of financial empowerment. </a:t>
            </a:r>
          </a:p>
          <a:p>
            <a:pPr eaLnBrk="1" hangingPunct="1">
              <a:defRPr/>
            </a:pPr>
            <a:endParaRPr lang="en-US" dirty="0">
              <a:solidFill>
                <a:srgbClr val="3B3C3E"/>
              </a:solidFill>
              <a:latin typeface="Georgia" charset="0"/>
              <a:ea typeface="MS PGothic" charset="0"/>
            </a:endParaRPr>
          </a:p>
        </p:txBody>
      </p:sp>
    </p:spTree>
    <p:extLst>
      <p:ext uri="{BB962C8B-B14F-4D97-AF65-F5344CB8AC3E}">
        <p14:creationId xmlns:p14="http://schemas.microsoft.com/office/powerpoint/2010/main" val="3723204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rgbClr val="3B3C3E"/>
                </a:solidFill>
              </a:rPr>
              <a:t>Module 6: Dealing with D</a:t>
            </a:r>
            <a:r>
              <a:rPr lang="en-US" altLang="en-US" dirty="0" smtClean="0">
                <a:solidFill>
                  <a:srgbClr val="3B3C3E"/>
                </a:solidFill>
              </a:rPr>
              <a:t>ebt</a:t>
            </a:r>
            <a:endParaRPr lang="en-US" dirty="0"/>
          </a:p>
        </p:txBody>
      </p:sp>
      <p:sp>
        <p:nvSpPr>
          <p:cNvPr id="3" name="Content Placeholder 2"/>
          <p:cNvSpPr>
            <a:spLocks noGrp="1"/>
          </p:cNvSpPr>
          <p:nvPr>
            <p:ph sz="half" idx="1"/>
          </p:nvPr>
        </p:nvSpPr>
        <p:spPr>
          <a:xfrm>
            <a:off x="553641" y="1524000"/>
            <a:ext cx="8037576" cy="4541520"/>
          </a:xfrm>
        </p:spPr>
        <p:txBody>
          <a:bodyPr>
            <a:normAutofit/>
          </a:bodyPr>
          <a:lstStyle/>
          <a:p>
            <a:r>
              <a:rPr lang="en-US" altLang="en-US" dirty="0"/>
              <a:t>Complete the “</a:t>
            </a:r>
            <a:r>
              <a:rPr lang="en-US" altLang="en-US" b="1" dirty="0"/>
              <a:t>Debt log</a:t>
            </a:r>
            <a:r>
              <a:rPr lang="en-US" altLang="en-US" dirty="0"/>
              <a:t>” to gain an understanding of all the debt you </a:t>
            </a:r>
            <a:r>
              <a:rPr lang="en-US" altLang="en-US" dirty="0" smtClean="0"/>
              <a:t>owe.</a:t>
            </a:r>
            <a:endParaRPr lang="en-US" altLang="en-US" dirty="0"/>
          </a:p>
          <a:p>
            <a:r>
              <a:rPr lang="en-US" altLang="en-US" dirty="0" smtClean="0"/>
              <a:t>Use </a:t>
            </a:r>
            <a:r>
              <a:rPr lang="en-US" altLang="en-US" dirty="0"/>
              <a:t>the “</a:t>
            </a:r>
            <a:r>
              <a:rPr lang="en-US" altLang="en-US" b="1" dirty="0"/>
              <a:t>Debt-to-income calculator</a:t>
            </a:r>
            <a:r>
              <a:rPr lang="en-US" altLang="en-US" dirty="0"/>
              <a:t>” to discover how much stress debt </a:t>
            </a:r>
            <a:r>
              <a:rPr lang="en-US" altLang="en-US" dirty="0" smtClean="0"/>
              <a:t>is putting </a:t>
            </a:r>
            <a:r>
              <a:rPr lang="en-US" altLang="en-US" dirty="0"/>
              <a:t>on your </a:t>
            </a:r>
            <a:r>
              <a:rPr lang="en-US" altLang="en-US" dirty="0" smtClean="0"/>
              <a:t>budget. </a:t>
            </a:r>
            <a:endParaRPr lang="en-US" altLang="en-US" dirty="0"/>
          </a:p>
          <a:p>
            <a:r>
              <a:rPr lang="en-US" altLang="en-US" dirty="0" smtClean="0"/>
              <a:t>Fill </a:t>
            </a:r>
            <a:r>
              <a:rPr lang="en-US" altLang="en-US" dirty="0"/>
              <a:t>out the “</a:t>
            </a:r>
            <a:r>
              <a:rPr lang="en-US" altLang="en-US" b="1" dirty="0"/>
              <a:t>Debt action plan</a:t>
            </a:r>
            <a:r>
              <a:rPr lang="en-US" altLang="en-US" dirty="0"/>
              <a:t>” to find a strategy for paying down your debt </a:t>
            </a:r>
            <a:r>
              <a:rPr lang="en-US" altLang="en-US" dirty="0" smtClean="0"/>
              <a:t>that works </a:t>
            </a:r>
            <a:r>
              <a:rPr lang="en-US" altLang="en-US" dirty="0"/>
              <a:t>for </a:t>
            </a:r>
            <a:r>
              <a:rPr lang="en-US" altLang="en-US" dirty="0" smtClean="0"/>
              <a:t>you. </a:t>
            </a:r>
          </a:p>
          <a:p>
            <a:r>
              <a:rPr lang="en-US" altLang="en-US" dirty="0" smtClean="0"/>
              <a:t>Bring </a:t>
            </a:r>
            <a:r>
              <a:rPr lang="en-US" altLang="en-US" dirty="0"/>
              <a:t>“</a:t>
            </a:r>
            <a:r>
              <a:rPr lang="en-US" altLang="en-US" b="1" dirty="0"/>
              <a:t>Comparing auto loans</a:t>
            </a:r>
            <a:r>
              <a:rPr lang="en-US" altLang="en-US" dirty="0"/>
              <a:t>” with you when you shop for an auto loan to </a:t>
            </a:r>
            <a:r>
              <a:rPr lang="en-US" altLang="en-US" dirty="0" smtClean="0"/>
              <a:t>help find </a:t>
            </a:r>
            <a:r>
              <a:rPr lang="en-US" altLang="en-US" dirty="0"/>
              <a:t>the best </a:t>
            </a:r>
            <a:r>
              <a:rPr lang="en-US" altLang="en-US" dirty="0" smtClean="0"/>
              <a:t>deal.</a:t>
            </a:r>
            <a:endParaRPr lang="en-US" altLang="en-US" dirty="0"/>
          </a:p>
        </p:txBody>
      </p:sp>
    </p:spTree>
    <p:extLst>
      <p:ext uri="{BB962C8B-B14F-4D97-AF65-F5344CB8AC3E}">
        <p14:creationId xmlns:p14="http://schemas.microsoft.com/office/powerpoint/2010/main" val="40264574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rgbClr val="3B3C3E"/>
                </a:solidFill>
              </a:rPr>
              <a:t>Module 6: Dealing with D</a:t>
            </a:r>
            <a:r>
              <a:rPr lang="en-US" altLang="en-US" dirty="0" smtClean="0">
                <a:solidFill>
                  <a:srgbClr val="3B3C3E"/>
                </a:solidFill>
              </a:rPr>
              <a:t>ebt</a:t>
            </a:r>
            <a:endParaRPr lang="en-US" dirty="0"/>
          </a:p>
        </p:txBody>
      </p:sp>
      <p:sp>
        <p:nvSpPr>
          <p:cNvPr id="3" name="Content Placeholder 2"/>
          <p:cNvSpPr>
            <a:spLocks noGrp="1"/>
          </p:cNvSpPr>
          <p:nvPr>
            <p:ph sz="half" idx="1"/>
          </p:nvPr>
        </p:nvSpPr>
        <p:spPr>
          <a:xfrm>
            <a:off x="553641" y="1524000"/>
            <a:ext cx="8037576" cy="4541520"/>
          </a:xfrm>
        </p:spPr>
        <p:txBody>
          <a:bodyPr>
            <a:normAutofit/>
          </a:bodyPr>
          <a:lstStyle/>
          <a:p>
            <a:r>
              <a:rPr lang="en-US" altLang="en-US" dirty="0" smtClean="0"/>
              <a:t>Use </a:t>
            </a:r>
            <a:r>
              <a:rPr lang="en-US" altLang="en-US" dirty="0"/>
              <a:t>“</a:t>
            </a:r>
            <a:r>
              <a:rPr lang="en-US" altLang="en-US" b="1" dirty="0"/>
              <a:t>Repaying student loans</a:t>
            </a:r>
            <a:r>
              <a:rPr lang="en-US" altLang="en-US" dirty="0"/>
              <a:t>” to understand what repayment plans </a:t>
            </a:r>
            <a:r>
              <a:rPr lang="en-US" altLang="en-US" dirty="0" smtClean="0"/>
              <a:t>are available </a:t>
            </a:r>
            <a:r>
              <a:rPr lang="en-US" altLang="en-US" dirty="0"/>
              <a:t>to </a:t>
            </a:r>
            <a:r>
              <a:rPr lang="en-US" altLang="en-US" dirty="0" smtClean="0"/>
              <a:t>you. </a:t>
            </a:r>
            <a:endParaRPr lang="en-US" altLang="en-US" dirty="0"/>
          </a:p>
          <a:p>
            <a:r>
              <a:rPr lang="en-US" altLang="en-US" dirty="0" smtClean="0"/>
              <a:t>Review </a:t>
            </a:r>
            <a:r>
              <a:rPr lang="en-US" altLang="en-US" dirty="0"/>
              <a:t>“</a:t>
            </a:r>
            <a:r>
              <a:rPr lang="en-US" altLang="en-US" b="1" dirty="0"/>
              <a:t>When debt collectors call</a:t>
            </a:r>
            <a:r>
              <a:rPr lang="en-US" altLang="en-US" dirty="0"/>
              <a:t>” if you’re having a problem with </a:t>
            </a:r>
            <a:r>
              <a:rPr lang="en-US" altLang="en-US" dirty="0" smtClean="0"/>
              <a:t>debt collection </a:t>
            </a:r>
            <a:r>
              <a:rPr lang="en-US" altLang="en-US" dirty="0"/>
              <a:t>to prepare yourself the next time a debt collector contacts </a:t>
            </a:r>
            <a:r>
              <a:rPr lang="en-US" altLang="en-US" dirty="0" smtClean="0"/>
              <a:t>you. </a:t>
            </a:r>
            <a:endParaRPr lang="en-US" altLang="en-US" dirty="0"/>
          </a:p>
          <a:p>
            <a:r>
              <a:rPr lang="en-US" altLang="en-US" dirty="0" smtClean="0"/>
              <a:t>Review </a:t>
            </a:r>
            <a:r>
              <a:rPr lang="en-US" altLang="en-US" dirty="0"/>
              <a:t>the “</a:t>
            </a:r>
            <a:r>
              <a:rPr lang="en-US" altLang="en-US" b="1" dirty="0"/>
              <a:t>Avoiding medical debt</a:t>
            </a:r>
            <a:r>
              <a:rPr lang="en-US" altLang="en-US" dirty="0"/>
              <a:t>” handout if you’re dealing with </a:t>
            </a:r>
            <a:r>
              <a:rPr lang="en-US" altLang="en-US" dirty="0" smtClean="0"/>
              <a:t>high medical </a:t>
            </a:r>
            <a:r>
              <a:rPr lang="en-US" altLang="en-US" dirty="0"/>
              <a:t>bills to learn about ways to handle medical </a:t>
            </a:r>
            <a:r>
              <a:rPr lang="en-US" altLang="en-US" dirty="0" smtClean="0"/>
              <a:t>debt.</a:t>
            </a:r>
            <a:endParaRPr lang="en-US" dirty="0"/>
          </a:p>
        </p:txBody>
      </p:sp>
    </p:spTree>
    <p:extLst>
      <p:ext uri="{BB962C8B-B14F-4D97-AF65-F5344CB8AC3E}">
        <p14:creationId xmlns:p14="http://schemas.microsoft.com/office/powerpoint/2010/main" val="19254003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Title 1"/>
          <p:cNvSpPr>
            <a:spLocks noGrp="1"/>
          </p:cNvSpPr>
          <p:nvPr>
            <p:ph type="title"/>
          </p:nvPr>
        </p:nvSpPr>
        <p:spPr>
          <a:xfrm>
            <a:off x="554038" y="274638"/>
            <a:ext cx="8035925" cy="742950"/>
          </a:xfrm>
        </p:spPr>
        <p:txBody>
          <a:bodyPr>
            <a:normAutofit fontScale="90000"/>
          </a:bodyPr>
          <a:lstStyle/>
          <a:p>
            <a:pPr eaLnBrk="1" hangingPunct="1"/>
            <a:r>
              <a:rPr lang="en-US" altLang="en-US" dirty="0">
                <a:solidFill>
                  <a:srgbClr val="3B3C3E"/>
                </a:solidFill>
              </a:rPr>
              <a:t>Module 7: Understanding </a:t>
            </a:r>
            <a:r>
              <a:rPr lang="en-US" altLang="en-US" dirty="0" smtClean="0">
                <a:solidFill>
                  <a:srgbClr val="3B3C3E"/>
                </a:solidFill>
              </a:rPr>
              <a:t>Credit Reports </a:t>
            </a:r>
            <a:r>
              <a:rPr lang="en-US" altLang="en-US" dirty="0">
                <a:solidFill>
                  <a:srgbClr val="3B3C3E"/>
                </a:solidFill>
              </a:rPr>
              <a:t>and </a:t>
            </a:r>
            <a:r>
              <a:rPr lang="en-US" altLang="en-US" dirty="0" smtClean="0">
                <a:solidFill>
                  <a:srgbClr val="3B3C3E"/>
                </a:solidFill>
              </a:rPr>
              <a:t>Scores</a:t>
            </a:r>
            <a:endParaRPr lang="en-US" dirty="0">
              <a:latin typeface="Georgia" charset="0"/>
              <a:ea typeface="MS PGothic" charset="0"/>
            </a:endParaRPr>
          </a:p>
        </p:txBody>
      </p:sp>
      <p:sp>
        <p:nvSpPr>
          <p:cNvPr id="3" name="Content Placeholder 2"/>
          <p:cNvSpPr>
            <a:spLocks noGrp="1"/>
          </p:cNvSpPr>
          <p:nvPr>
            <p:ph idx="1"/>
          </p:nvPr>
        </p:nvSpPr>
        <p:spPr>
          <a:xfrm>
            <a:off x="457200" y="1350963"/>
            <a:ext cx="8132763" cy="4525962"/>
          </a:xfrm>
        </p:spPr>
        <p:txBody>
          <a:bodyPr/>
          <a:lstStyle/>
          <a:p>
            <a:pPr marL="0" indent="0" eaLnBrk="1" hangingPunct="1">
              <a:buFont typeface="Wingdings" charset="0"/>
              <a:buNone/>
              <a:defRPr/>
            </a:pPr>
            <a:r>
              <a:rPr lang="en-US" i="1" dirty="0" smtClean="0"/>
              <a:t>Your </a:t>
            </a:r>
            <a:r>
              <a:rPr lang="en-US" i="1" dirty="0"/>
              <a:t>Money, Your Goals </a:t>
            </a:r>
            <a:r>
              <a:rPr lang="en-US" i="1" dirty="0" smtClean="0"/>
              <a:t>toolkit </a:t>
            </a:r>
            <a:r>
              <a:rPr lang="en-US" i="1" dirty="0"/>
              <a:t>includes information to help you understand what credit reports and scores are, what goes into them and why they’re important. </a:t>
            </a:r>
          </a:p>
          <a:p>
            <a:pPr marL="0" indent="0" eaLnBrk="1" hangingPunct="1">
              <a:buFont typeface="Wingdings" charset="0"/>
              <a:buNone/>
              <a:defRPr/>
            </a:pPr>
            <a:endParaRPr lang="en-US" dirty="0" smtClean="0">
              <a:latin typeface="Georgia" charset="0"/>
              <a:ea typeface="MS PGothic" charset="0"/>
            </a:endParaRPr>
          </a:p>
          <a:p>
            <a:pPr marL="0" indent="0" eaLnBrk="1" hangingPunct="1">
              <a:buFont typeface="Wingdings" charset="0"/>
              <a:buNone/>
              <a:defRPr/>
            </a:pPr>
            <a:endParaRPr lang="en-US" dirty="0">
              <a:latin typeface="Georgia" charset="0"/>
              <a:ea typeface="MS PGothic" charset="0"/>
            </a:endParaRPr>
          </a:p>
          <a:p>
            <a:pPr marL="0" indent="0" eaLnBrk="1" hangingPunct="1">
              <a:buNone/>
              <a:defRPr/>
            </a:pPr>
            <a:endParaRPr lang="en-US" dirty="0">
              <a:latin typeface="Georgia" charset="0"/>
              <a:ea typeface="MS PGothic" charset="0"/>
            </a:endParaRPr>
          </a:p>
        </p:txBody>
      </p:sp>
    </p:spTree>
    <p:extLst>
      <p:ext uri="{BB962C8B-B14F-4D97-AF65-F5344CB8AC3E}">
        <p14:creationId xmlns:p14="http://schemas.microsoft.com/office/powerpoint/2010/main" val="3483907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credit?</a:t>
            </a:r>
            <a:endParaRPr lang="en-US" dirty="0"/>
          </a:p>
        </p:txBody>
      </p:sp>
      <p:sp>
        <p:nvSpPr>
          <p:cNvPr id="5" name="Text Placeholder 4"/>
          <p:cNvSpPr>
            <a:spLocks noGrp="1"/>
          </p:cNvSpPr>
          <p:nvPr>
            <p:ph type="body" idx="1"/>
          </p:nvPr>
        </p:nvSpPr>
        <p:spPr/>
        <p:txBody>
          <a:bodyPr/>
          <a:lstStyle/>
          <a:p>
            <a:pPr lvl="0"/>
            <a:r>
              <a:rPr lang="en-US" dirty="0"/>
              <a:t>Credit is the ability to borrow money and repay it later.</a:t>
            </a:r>
          </a:p>
          <a:p>
            <a:pPr lvl="0"/>
            <a:r>
              <a:rPr lang="en-US" dirty="0"/>
              <a:t>Debt is the money that you have to repay when you’ve used credit. </a:t>
            </a:r>
          </a:p>
          <a:p>
            <a:pPr lvl="0"/>
            <a:r>
              <a:rPr lang="en-US" dirty="0"/>
              <a:t>You can have credit available to use without having debt.</a:t>
            </a:r>
          </a:p>
          <a:p>
            <a:endParaRPr lang="en-US" dirty="0"/>
          </a:p>
        </p:txBody>
      </p:sp>
    </p:spTree>
    <p:extLst>
      <p:ext uri="{BB962C8B-B14F-4D97-AF65-F5344CB8AC3E}">
        <p14:creationId xmlns:p14="http://schemas.microsoft.com/office/powerpoint/2010/main" val="25113192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credit?</a:t>
            </a:r>
            <a:endParaRPr lang="en-US" dirty="0"/>
          </a:p>
        </p:txBody>
      </p:sp>
      <p:graphicFrame>
        <p:nvGraphicFramePr>
          <p:cNvPr id="4" name="Diagram 3"/>
          <p:cNvGraphicFramePr/>
          <p:nvPr>
            <p:extLst/>
          </p:nvPr>
        </p:nvGraphicFramePr>
        <p:xfrm>
          <a:off x="209321" y="374574"/>
          <a:ext cx="8733582" cy="5844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47095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credit reports and scores matter?</a:t>
            </a:r>
            <a:endParaRPr lang="en-US" dirty="0"/>
          </a:p>
        </p:txBody>
      </p:sp>
      <p:sp>
        <p:nvSpPr>
          <p:cNvPr id="3" name="Text Placeholder 2"/>
          <p:cNvSpPr>
            <a:spLocks noGrp="1"/>
          </p:cNvSpPr>
          <p:nvPr>
            <p:ph type="body" idx="1"/>
          </p:nvPr>
        </p:nvSpPr>
        <p:spPr/>
        <p:txBody>
          <a:bodyPr/>
          <a:lstStyle/>
          <a:p>
            <a:pPr marL="88900" indent="0">
              <a:buNone/>
            </a:pPr>
            <a:r>
              <a:rPr lang="en-US" sz="1800" dirty="0"/>
              <a:t>A poor credit history can make it difficult for you to:</a:t>
            </a:r>
          </a:p>
          <a:p>
            <a:pPr lvl="0"/>
            <a:r>
              <a:rPr lang="en-US" sz="1800" dirty="0"/>
              <a:t>Get a job</a:t>
            </a:r>
          </a:p>
          <a:p>
            <a:pPr lvl="0"/>
            <a:r>
              <a:rPr lang="en-US" sz="1800" dirty="0"/>
              <a:t>Get and keep a security clearance for a job, including a military position</a:t>
            </a:r>
          </a:p>
          <a:p>
            <a:pPr lvl="0"/>
            <a:r>
              <a:rPr lang="en-US" sz="1800" dirty="0"/>
              <a:t>Get an apartment</a:t>
            </a:r>
          </a:p>
          <a:p>
            <a:pPr lvl="0"/>
            <a:r>
              <a:rPr lang="en-US" sz="1800" dirty="0"/>
              <a:t>Get insurance coverage</a:t>
            </a:r>
          </a:p>
          <a:p>
            <a:pPr lvl="0"/>
            <a:r>
              <a:rPr lang="en-US" sz="1800" dirty="0"/>
              <a:t>Pay lower deposits on utilities and get better terms on cell phone plans</a:t>
            </a:r>
          </a:p>
          <a:p>
            <a:pPr lvl="0"/>
            <a:r>
              <a:rPr lang="en-US" sz="1800" dirty="0"/>
              <a:t>Get a credit card</a:t>
            </a:r>
          </a:p>
          <a:p>
            <a:pPr marL="88900" indent="0">
              <a:buNone/>
            </a:pPr>
            <a:endParaRPr lang="en-US" sz="1800" dirty="0" smtClean="0"/>
          </a:p>
          <a:p>
            <a:pPr marL="88900" indent="0">
              <a:buNone/>
            </a:pPr>
            <a:r>
              <a:rPr lang="en-US" sz="1800" dirty="0" smtClean="0"/>
              <a:t>The Bureau has tool and resources to help you improve </a:t>
            </a:r>
            <a:r>
              <a:rPr lang="en-US" sz="1800" dirty="0"/>
              <a:t>your credit </a:t>
            </a:r>
            <a:r>
              <a:rPr lang="en-US" sz="1800" dirty="0" smtClean="0"/>
              <a:t>score </a:t>
            </a:r>
            <a:endParaRPr lang="en-US" sz="1800" dirty="0"/>
          </a:p>
        </p:txBody>
      </p:sp>
    </p:spTree>
    <p:extLst>
      <p:ext uri="{BB962C8B-B14F-4D97-AF65-F5344CB8AC3E}">
        <p14:creationId xmlns:p14="http://schemas.microsoft.com/office/powerpoint/2010/main" val="27049458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Nationwide credit reporting companies</a:t>
            </a:r>
            <a:endParaRPr lang="en-US" dirty="0"/>
          </a:p>
        </p:txBody>
      </p:sp>
      <p:sp>
        <p:nvSpPr>
          <p:cNvPr id="3" name="Text Placeholder 2"/>
          <p:cNvSpPr>
            <a:spLocks noGrp="1"/>
          </p:cNvSpPr>
          <p:nvPr>
            <p:ph type="body" idx="1"/>
          </p:nvPr>
        </p:nvSpPr>
        <p:spPr/>
        <p:txBody>
          <a:bodyPr/>
          <a:lstStyle/>
          <a:p>
            <a:pPr lvl="0"/>
            <a:r>
              <a:rPr lang="en-US" dirty="0"/>
              <a:t>Equifax</a:t>
            </a:r>
          </a:p>
          <a:p>
            <a:pPr lvl="0"/>
            <a:r>
              <a:rPr lang="en-US" dirty="0"/>
              <a:t>Experian</a:t>
            </a:r>
          </a:p>
          <a:p>
            <a:pPr lvl="0"/>
            <a:r>
              <a:rPr lang="en-US" dirty="0"/>
              <a:t>TransUnion</a:t>
            </a:r>
          </a:p>
          <a:p>
            <a:pPr marL="88900" indent="0">
              <a:buNone/>
            </a:pPr>
            <a:endParaRPr lang="en-US" dirty="0"/>
          </a:p>
          <a:p>
            <a:pPr marL="88900" indent="0">
              <a:buNone/>
            </a:pPr>
            <a:r>
              <a:rPr lang="en-US" dirty="0"/>
              <a:t>You can get a free credit report from each of the three nationwide credit reporting companies once every 12 months at </a:t>
            </a:r>
            <a:r>
              <a:rPr lang="en-US" u="sng" dirty="0">
                <a:hlinkClick r:id="rId3"/>
              </a:rPr>
              <a:t>www.annualcreditreport.com</a:t>
            </a:r>
            <a:r>
              <a:rPr lang="en-US" dirty="0"/>
              <a:t> </a:t>
            </a:r>
          </a:p>
        </p:txBody>
      </p:sp>
    </p:spTree>
    <p:extLst>
      <p:ext uri="{BB962C8B-B14F-4D97-AF65-F5344CB8AC3E}">
        <p14:creationId xmlns:p14="http://schemas.microsoft.com/office/powerpoint/2010/main" val="902653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credit scores?</a:t>
            </a:r>
            <a:endParaRPr lang="en-US" dirty="0"/>
          </a:p>
        </p:txBody>
      </p:sp>
      <p:sp>
        <p:nvSpPr>
          <p:cNvPr id="3" name="Text Placeholder 2"/>
          <p:cNvSpPr>
            <a:spLocks noGrp="1"/>
          </p:cNvSpPr>
          <p:nvPr>
            <p:ph type="body" idx="1"/>
          </p:nvPr>
        </p:nvSpPr>
        <p:spPr/>
        <p:txBody>
          <a:bodyPr/>
          <a:lstStyle/>
          <a:p>
            <a:pPr lvl="0"/>
            <a:r>
              <a:rPr lang="en-US" dirty="0"/>
              <a:t>Credit scores are calculated using the information in credit reports.</a:t>
            </a:r>
          </a:p>
          <a:p>
            <a:pPr lvl="0"/>
            <a:r>
              <a:rPr lang="en-US" dirty="0"/>
              <a:t>A higher score makes it easier to qualify for a loan or lower interest rates.</a:t>
            </a:r>
          </a:p>
          <a:p>
            <a:pPr lvl="0"/>
            <a:r>
              <a:rPr lang="en-US" dirty="0"/>
              <a:t>You have many credit </a:t>
            </a:r>
            <a:r>
              <a:rPr lang="en-US" dirty="0" smtClean="0"/>
              <a:t>scores.</a:t>
            </a:r>
            <a:endParaRPr lang="en-US" dirty="0"/>
          </a:p>
          <a:p>
            <a:endParaRPr lang="en-US" dirty="0"/>
          </a:p>
        </p:txBody>
      </p:sp>
    </p:spTree>
    <p:extLst>
      <p:ext uri="{BB962C8B-B14F-4D97-AF65-F5344CB8AC3E}">
        <p14:creationId xmlns:p14="http://schemas.microsoft.com/office/powerpoint/2010/main" val="40192013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solidFill>
                  <a:srgbClr val="3B3C3E"/>
                </a:solidFill>
              </a:rPr>
              <a:t>Module 7: Understanding </a:t>
            </a:r>
            <a:r>
              <a:rPr lang="en-US" altLang="en-US" dirty="0" smtClean="0">
                <a:solidFill>
                  <a:srgbClr val="3B3C3E"/>
                </a:solidFill>
              </a:rPr>
              <a:t>Credit Reports </a:t>
            </a:r>
            <a:r>
              <a:rPr lang="en-US" altLang="en-US" dirty="0">
                <a:solidFill>
                  <a:srgbClr val="3B3C3E"/>
                </a:solidFill>
              </a:rPr>
              <a:t>and </a:t>
            </a:r>
            <a:r>
              <a:rPr lang="en-US" altLang="en-US" dirty="0" smtClean="0">
                <a:solidFill>
                  <a:srgbClr val="3B3C3E"/>
                </a:solidFill>
              </a:rPr>
              <a:t>Scores</a:t>
            </a:r>
            <a:endParaRPr lang="en-US" dirty="0"/>
          </a:p>
        </p:txBody>
      </p:sp>
      <p:sp>
        <p:nvSpPr>
          <p:cNvPr id="3" name="Content Placeholder 2"/>
          <p:cNvSpPr>
            <a:spLocks noGrp="1"/>
          </p:cNvSpPr>
          <p:nvPr>
            <p:ph sz="half" idx="1"/>
          </p:nvPr>
        </p:nvSpPr>
        <p:spPr/>
        <p:txBody>
          <a:bodyPr>
            <a:normAutofit fontScale="92500"/>
          </a:bodyPr>
          <a:lstStyle/>
          <a:p>
            <a:r>
              <a:rPr lang="en-US" altLang="en-US" dirty="0"/>
              <a:t>Complete “</a:t>
            </a:r>
            <a:r>
              <a:rPr lang="en-US" altLang="en-US" b="1" dirty="0"/>
              <a:t>Requesting your free credit reports</a:t>
            </a:r>
            <a:r>
              <a:rPr lang="en-US" altLang="en-US" dirty="0"/>
              <a:t>” to plan when you’re going </a:t>
            </a:r>
            <a:r>
              <a:rPr lang="en-US" altLang="en-US" dirty="0" smtClean="0"/>
              <a:t>to order </a:t>
            </a:r>
            <a:r>
              <a:rPr lang="en-US" altLang="en-US" dirty="0"/>
              <a:t>your free annual credit </a:t>
            </a:r>
            <a:r>
              <a:rPr lang="en-US" altLang="en-US" dirty="0" smtClean="0"/>
              <a:t>reports. </a:t>
            </a:r>
            <a:endParaRPr lang="en-US" altLang="en-US" dirty="0"/>
          </a:p>
          <a:p>
            <a:r>
              <a:rPr lang="en-US" altLang="en-US" dirty="0" smtClean="0"/>
              <a:t>Complete </a:t>
            </a:r>
            <a:r>
              <a:rPr lang="en-US" altLang="en-US" dirty="0"/>
              <a:t>“</a:t>
            </a:r>
            <a:r>
              <a:rPr lang="en-US" altLang="en-US" b="1" dirty="0"/>
              <a:t>Reviewing your credit reports</a:t>
            </a:r>
            <a:r>
              <a:rPr lang="en-US" altLang="en-US" dirty="0"/>
              <a:t>” to make sure all the information </a:t>
            </a:r>
            <a:r>
              <a:rPr lang="en-US" altLang="en-US" dirty="0" smtClean="0"/>
              <a:t>in them </a:t>
            </a:r>
            <a:r>
              <a:rPr lang="en-US" altLang="en-US" dirty="0"/>
              <a:t>is correct and up to </a:t>
            </a:r>
            <a:r>
              <a:rPr lang="en-US" altLang="en-US" dirty="0" smtClean="0"/>
              <a:t>date. </a:t>
            </a:r>
            <a:endParaRPr lang="en-US" altLang="en-US" dirty="0"/>
          </a:p>
          <a:p>
            <a:r>
              <a:rPr lang="en-US" altLang="en-US" dirty="0" smtClean="0"/>
              <a:t>Review </a:t>
            </a:r>
            <a:r>
              <a:rPr lang="en-US" altLang="en-US" dirty="0"/>
              <a:t>the “</a:t>
            </a:r>
            <a:r>
              <a:rPr lang="en-US" altLang="en-US" b="1" dirty="0"/>
              <a:t>Disputing errors on your credit reports</a:t>
            </a:r>
            <a:r>
              <a:rPr lang="en-US" altLang="en-US" dirty="0"/>
              <a:t>” handout to learn how </a:t>
            </a:r>
            <a:r>
              <a:rPr lang="en-US" altLang="en-US" dirty="0" smtClean="0"/>
              <a:t>you can </a:t>
            </a:r>
            <a:r>
              <a:rPr lang="en-US" altLang="en-US" dirty="0"/>
              <a:t>dispute mistakes on your </a:t>
            </a:r>
            <a:r>
              <a:rPr lang="en-US" altLang="en-US" dirty="0" smtClean="0"/>
              <a:t>reports. </a:t>
            </a:r>
            <a:endParaRPr lang="en-US" altLang="en-US" dirty="0"/>
          </a:p>
          <a:p>
            <a:r>
              <a:rPr lang="en-US" altLang="en-US" dirty="0" smtClean="0"/>
              <a:t>Use </a:t>
            </a:r>
            <a:r>
              <a:rPr lang="en-US" altLang="en-US" dirty="0"/>
              <a:t>“</a:t>
            </a:r>
            <a:r>
              <a:rPr lang="en-US" altLang="en-US" b="1" dirty="0"/>
              <a:t>Getting and keeping a good credit history</a:t>
            </a:r>
            <a:r>
              <a:rPr lang="en-US" altLang="en-US" dirty="0"/>
              <a:t>” to pick strategies you </a:t>
            </a:r>
            <a:r>
              <a:rPr lang="en-US" altLang="en-US" dirty="0" smtClean="0"/>
              <a:t>can use </a:t>
            </a:r>
            <a:r>
              <a:rPr lang="en-US" altLang="en-US" dirty="0"/>
              <a:t>to improve your credit </a:t>
            </a:r>
            <a:r>
              <a:rPr lang="en-US" altLang="en-US" dirty="0" smtClean="0"/>
              <a:t>scores. </a:t>
            </a:r>
            <a:endParaRPr lang="en-US" altLang="en-US" dirty="0"/>
          </a:p>
          <a:p>
            <a:r>
              <a:rPr lang="en-US" altLang="en-US" dirty="0" smtClean="0"/>
              <a:t>Complete </a:t>
            </a:r>
            <a:r>
              <a:rPr lang="en-US" altLang="en-US" dirty="0"/>
              <a:t>all four items described above to make sure the information </a:t>
            </a:r>
            <a:r>
              <a:rPr lang="en-US" altLang="en-US" dirty="0" smtClean="0"/>
              <a:t>on your credit </a:t>
            </a:r>
            <a:r>
              <a:rPr lang="en-US" altLang="en-US" dirty="0"/>
              <a:t>reports is </a:t>
            </a:r>
            <a:r>
              <a:rPr lang="en-US" altLang="en-US" dirty="0" smtClean="0"/>
              <a:t>correct. </a:t>
            </a:r>
            <a:endParaRPr lang="en-US" dirty="0"/>
          </a:p>
        </p:txBody>
      </p:sp>
    </p:spTree>
    <p:extLst>
      <p:ext uri="{BB962C8B-B14F-4D97-AF65-F5344CB8AC3E}">
        <p14:creationId xmlns:p14="http://schemas.microsoft.com/office/powerpoint/2010/main" val="1444155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tLang="en-US" i="1" dirty="0"/>
              <a:t>Focus on </a:t>
            </a:r>
            <a:br>
              <a:rPr lang="en-US" altLang="en-US" i="1" dirty="0"/>
            </a:br>
            <a:r>
              <a:rPr lang="en-US" altLang="en-US" i="1" dirty="0"/>
              <a:t>Native </a:t>
            </a:r>
            <a:r>
              <a:rPr lang="en-US" altLang="en-US" i="1" dirty="0" smtClean="0"/>
              <a:t>Communities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109656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solidFill>
                  <a:srgbClr val="3B3C3E"/>
                </a:solidFill>
              </a:rPr>
              <a:t>Module 8: </a:t>
            </a:r>
            <a:r>
              <a:rPr lang="en-US" altLang="en-US" dirty="0" smtClean="0">
                <a:solidFill>
                  <a:srgbClr val="3B3C3E"/>
                </a:solidFill>
              </a:rPr>
              <a:t>Choosing Financial Products and Services</a:t>
            </a:r>
            <a:r>
              <a:rPr lang="en-US" altLang="en-US" dirty="0">
                <a:solidFill>
                  <a:srgbClr val="3B3C3E"/>
                </a:solidFill>
              </a:rPr>
              <a:t/>
            </a:r>
            <a:br>
              <a:rPr lang="en-US" altLang="en-US" dirty="0">
                <a:solidFill>
                  <a:srgbClr val="3B3C3E"/>
                </a:solidFill>
              </a:rPr>
            </a:br>
            <a:endParaRPr lang="en-US" dirty="0"/>
          </a:p>
        </p:txBody>
      </p:sp>
      <p:sp>
        <p:nvSpPr>
          <p:cNvPr id="3" name="Content Placeholder 2"/>
          <p:cNvSpPr>
            <a:spLocks noGrp="1"/>
          </p:cNvSpPr>
          <p:nvPr>
            <p:ph sz="half" idx="1"/>
          </p:nvPr>
        </p:nvSpPr>
        <p:spPr/>
        <p:txBody>
          <a:bodyPr/>
          <a:lstStyle/>
          <a:p>
            <a:r>
              <a:rPr lang="en-US" dirty="0" smtClean="0"/>
              <a:t>Financial </a:t>
            </a:r>
            <a:r>
              <a:rPr lang="en-US" dirty="0"/>
              <a:t>products and services can </a:t>
            </a:r>
            <a:r>
              <a:rPr lang="en-US" dirty="0" smtClean="0"/>
              <a:t>help people</a:t>
            </a:r>
          </a:p>
          <a:p>
            <a:pPr lvl="1"/>
            <a:r>
              <a:rPr lang="en-US" dirty="0" smtClean="0"/>
              <a:t>Protect </a:t>
            </a:r>
            <a:r>
              <a:rPr lang="en-US" dirty="0"/>
              <a:t>their money and financial </a:t>
            </a:r>
            <a:r>
              <a:rPr lang="en-US" dirty="0" smtClean="0"/>
              <a:t>resources</a:t>
            </a:r>
            <a:endParaRPr lang="en-US" dirty="0"/>
          </a:p>
          <a:p>
            <a:pPr lvl="1"/>
            <a:r>
              <a:rPr lang="en-US" dirty="0" smtClean="0"/>
              <a:t>Better </a:t>
            </a:r>
            <a:r>
              <a:rPr lang="en-US" dirty="0"/>
              <a:t>manage their </a:t>
            </a:r>
            <a:r>
              <a:rPr lang="en-US" dirty="0" smtClean="0"/>
              <a:t>money </a:t>
            </a:r>
          </a:p>
          <a:p>
            <a:pPr lvl="1"/>
            <a:r>
              <a:rPr lang="en-US" dirty="0" smtClean="0"/>
              <a:t>More </a:t>
            </a:r>
            <a:r>
              <a:rPr lang="en-US" dirty="0"/>
              <a:t>efficiently pay for their current living </a:t>
            </a:r>
            <a:r>
              <a:rPr lang="en-US" dirty="0" smtClean="0"/>
              <a:t>expenses</a:t>
            </a:r>
          </a:p>
          <a:p>
            <a:pPr lvl="1"/>
            <a:r>
              <a:rPr lang="en-US" dirty="0" smtClean="0"/>
              <a:t>Set </a:t>
            </a:r>
            <a:r>
              <a:rPr lang="en-US" dirty="0"/>
              <a:t>aside money for their goals or for future generations</a:t>
            </a:r>
          </a:p>
          <a:p>
            <a:pPr marL="0" indent="0">
              <a:buNone/>
            </a:pPr>
            <a:endParaRPr lang="en-US" altLang="en-US" i="1" dirty="0" smtClean="0"/>
          </a:p>
          <a:p>
            <a:pPr marL="0" indent="0">
              <a:buNone/>
            </a:pPr>
            <a:r>
              <a:rPr lang="en-US" altLang="en-US" i="1" dirty="0"/>
              <a:t>Learning about financial products and services and </a:t>
            </a:r>
            <a:r>
              <a:rPr lang="en-US" altLang="en-US" i="1" dirty="0" smtClean="0"/>
              <a:t>how they </a:t>
            </a:r>
            <a:r>
              <a:rPr lang="en-US" altLang="en-US" i="1" dirty="0"/>
              <a:t>work can help you better manage your money</a:t>
            </a:r>
            <a:r>
              <a:rPr lang="en-US" altLang="en-US" i="1" dirty="0" smtClean="0"/>
              <a:t>, improve </a:t>
            </a:r>
            <a:r>
              <a:rPr lang="en-US" altLang="en-US" i="1" dirty="0"/>
              <a:t>your credit scores, and save for your goals.</a:t>
            </a:r>
            <a:endParaRPr lang="en-US" i="1" dirty="0"/>
          </a:p>
        </p:txBody>
      </p:sp>
    </p:spTree>
    <p:extLst>
      <p:ext uri="{BB962C8B-B14F-4D97-AF65-F5344CB8AC3E}">
        <p14:creationId xmlns:p14="http://schemas.microsoft.com/office/powerpoint/2010/main" val="42274074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solidFill>
                  <a:srgbClr val="3B3C3E"/>
                </a:solidFill>
              </a:rPr>
              <a:t>Module 8: </a:t>
            </a:r>
            <a:r>
              <a:rPr lang="en-US" altLang="en-US" dirty="0" smtClean="0">
                <a:solidFill>
                  <a:srgbClr val="3B3C3E"/>
                </a:solidFill>
              </a:rPr>
              <a:t>Choosing financial products and services</a:t>
            </a:r>
            <a:r>
              <a:rPr lang="en-US" altLang="en-US" dirty="0">
                <a:solidFill>
                  <a:srgbClr val="3B3C3E"/>
                </a:solidFill>
              </a:rPr>
              <a:t/>
            </a:r>
            <a:br>
              <a:rPr lang="en-US" altLang="en-US" dirty="0">
                <a:solidFill>
                  <a:srgbClr val="3B3C3E"/>
                </a:solidFill>
              </a:rPr>
            </a:br>
            <a:endParaRPr lang="en-US" dirty="0"/>
          </a:p>
        </p:txBody>
      </p:sp>
      <p:sp>
        <p:nvSpPr>
          <p:cNvPr id="3" name="Content Placeholder 2"/>
          <p:cNvSpPr>
            <a:spLocks noGrp="1"/>
          </p:cNvSpPr>
          <p:nvPr>
            <p:ph sz="half" idx="1"/>
          </p:nvPr>
        </p:nvSpPr>
        <p:spPr/>
        <p:txBody>
          <a:bodyPr>
            <a:normAutofit/>
          </a:bodyPr>
          <a:lstStyle/>
          <a:p>
            <a:r>
              <a:rPr lang="en-US" altLang="en-US" dirty="0" smtClean="0"/>
              <a:t>Use </a:t>
            </a:r>
            <a:r>
              <a:rPr lang="en-US" altLang="en-US" dirty="0"/>
              <a:t>“</a:t>
            </a:r>
            <a:r>
              <a:rPr lang="en-US" altLang="en-US" b="1" dirty="0"/>
              <a:t>Finding financial products and services</a:t>
            </a:r>
            <a:r>
              <a:rPr lang="en-US" altLang="en-US" dirty="0"/>
              <a:t>” to find out about products </a:t>
            </a:r>
            <a:r>
              <a:rPr lang="en-US" altLang="en-US" dirty="0" smtClean="0"/>
              <a:t>that may </a:t>
            </a:r>
            <a:r>
              <a:rPr lang="en-US" altLang="en-US" dirty="0"/>
              <a:t>meet your needs and learn about how they work and where to get them </a:t>
            </a:r>
          </a:p>
          <a:p>
            <a:r>
              <a:rPr lang="en-US" altLang="en-US" dirty="0" smtClean="0"/>
              <a:t>Use </a:t>
            </a:r>
            <a:r>
              <a:rPr lang="en-US" altLang="en-US" dirty="0"/>
              <a:t>“</a:t>
            </a:r>
            <a:r>
              <a:rPr lang="en-US" altLang="en-US" b="1" dirty="0"/>
              <a:t>Comparing financial service providers</a:t>
            </a:r>
            <a:r>
              <a:rPr lang="en-US" altLang="en-US" dirty="0"/>
              <a:t>” to compare companies that </a:t>
            </a:r>
            <a:r>
              <a:rPr lang="en-US" altLang="en-US" dirty="0" smtClean="0"/>
              <a:t>offer the </a:t>
            </a:r>
            <a:r>
              <a:rPr lang="en-US" altLang="en-US" dirty="0"/>
              <a:t>products or services you need and choose the one that’s right for you </a:t>
            </a:r>
          </a:p>
          <a:p>
            <a:r>
              <a:rPr lang="en-US" altLang="en-US" dirty="0" smtClean="0"/>
              <a:t>Complete </a:t>
            </a:r>
            <a:r>
              <a:rPr lang="en-US" altLang="en-US" dirty="0"/>
              <a:t>“</a:t>
            </a:r>
            <a:r>
              <a:rPr lang="en-US" altLang="en-US" b="1" dirty="0"/>
              <a:t>Opening a checking or savings account</a:t>
            </a:r>
            <a:r>
              <a:rPr lang="en-US" altLang="en-US" dirty="0"/>
              <a:t>” to make sure you have </a:t>
            </a:r>
            <a:r>
              <a:rPr lang="en-US" altLang="en-US" dirty="0" smtClean="0"/>
              <a:t>all the </a:t>
            </a:r>
            <a:r>
              <a:rPr lang="en-US" altLang="en-US" dirty="0"/>
              <a:t>documentation and answers you need</a:t>
            </a:r>
          </a:p>
          <a:p>
            <a:pPr marL="0" indent="0">
              <a:buNone/>
            </a:pPr>
            <a:endParaRPr lang="en-US" dirty="0">
              <a:ea typeface="ＭＳ Ｐゴシック" charset="0"/>
            </a:endParaRPr>
          </a:p>
        </p:txBody>
      </p:sp>
    </p:spTree>
    <p:extLst>
      <p:ext uri="{BB962C8B-B14F-4D97-AF65-F5344CB8AC3E}">
        <p14:creationId xmlns:p14="http://schemas.microsoft.com/office/powerpoint/2010/main" val="30937361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solidFill>
                  <a:srgbClr val="3B3C3E"/>
                </a:solidFill>
              </a:rPr>
              <a:t>Module 8: </a:t>
            </a:r>
            <a:r>
              <a:rPr lang="en-US" altLang="en-US" dirty="0" smtClean="0">
                <a:solidFill>
                  <a:srgbClr val="3B3C3E"/>
                </a:solidFill>
              </a:rPr>
              <a:t>Choosing Financial Products and Services</a:t>
            </a:r>
            <a:r>
              <a:rPr lang="en-US" altLang="en-US" dirty="0">
                <a:solidFill>
                  <a:srgbClr val="3B3C3E"/>
                </a:solidFill>
              </a:rPr>
              <a:t/>
            </a:r>
            <a:br>
              <a:rPr lang="en-US" altLang="en-US" dirty="0">
                <a:solidFill>
                  <a:srgbClr val="3B3C3E"/>
                </a:solidFill>
              </a:rPr>
            </a:br>
            <a:endParaRPr lang="en-US" dirty="0"/>
          </a:p>
        </p:txBody>
      </p:sp>
      <p:sp>
        <p:nvSpPr>
          <p:cNvPr id="3" name="Content Placeholder 2"/>
          <p:cNvSpPr>
            <a:spLocks noGrp="1"/>
          </p:cNvSpPr>
          <p:nvPr>
            <p:ph sz="half" idx="1"/>
          </p:nvPr>
        </p:nvSpPr>
        <p:spPr/>
        <p:txBody>
          <a:bodyPr>
            <a:normAutofit/>
          </a:bodyPr>
          <a:lstStyle/>
          <a:p>
            <a:r>
              <a:rPr lang="en-US" altLang="en-US" dirty="0"/>
              <a:t>Review “</a:t>
            </a:r>
            <a:r>
              <a:rPr lang="en-US" altLang="en-US" b="1" dirty="0"/>
              <a:t>Avoiding checking account fees</a:t>
            </a:r>
            <a:r>
              <a:rPr lang="en-US" altLang="en-US" dirty="0"/>
              <a:t>” to choose strategies you can use </a:t>
            </a:r>
            <a:r>
              <a:rPr lang="en-US" altLang="en-US" dirty="0" smtClean="0"/>
              <a:t>to lower </a:t>
            </a:r>
            <a:r>
              <a:rPr lang="en-US" altLang="en-US" dirty="0"/>
              <a:t>or eliminate </a:t>
            </a:r>
            <a:r>
              <a:rPr lang="en-US" altLang="en-US" dirty="0" smtClean="0"/>
              <a:t>fees. </a:t>
            </a:r>
            <a:endParaRPr lang="en-US" altLang="en-US" dirty="0"/>
          </a:p>
          <a:p>
            <a:r>
              <a:rPr lang="en-US" altLang="en-US" dirty="0" smtClean="0"/>
              <a:t>Complete </a:t>
            </a:r>
            <a:r>
              <a:rPr lang="en-US" altLang="en-US" dirty="0"/>
              <a:t>“</a:t>
            </a:r>
            <a:r>
              <a:rPr lang="en-US" altLang="en-US" b="1" dirty="0"/>
              <a:t>Evaluating your prepaid or payroll card</a:t>
            </a:r>
            <a:r>
              <a:rPr lang="en-US" altLang="en-US" dirty="0"/>
              <a:t>” to make sure </a:t>
            </a:r>
            <a:r>
              <a:rPr lang="en-US" altLang="en-US" dirty="0" smtClean="0"/>
              <a:t>you understand </a:t>
            </a:r>
            <a:r>
              <a:rPr lang="en-US" altLang="en-US" dirty="0"/>
              <a:t>the details and fees associated with using the </a:t>
            </a:r>
            <a:r>
              <a:rPr lang="en-US" altLang="en-US" dirty="0" smtClean="0"/>
              <a:t>card. </a:t>
            </a:r>
            <a:endParaRPr lang="en-US" altLang="en-US" dirty="0"/>
          </a:p>
          <a:p>
            <a:r>
              <a:rPr lang="en-US" altLang="en-US" dirty="0" smtClean="0"/>
              <a:t>Review </a:t>
            </a:r>
            <a:r>
              <a:rPr lang="en-US" altLang="en-US" dirty="0"/>
              <a:t>the “</a:t>
            </a:r>
            <a:r>
              <a:rPr lang="en-US" altLang="en-US" b="1" dirty="0"/>
              <a:t>Knowing your prepaid card rights</a:t>
            </a:r>
            <a:r>
              <a:rPr lang="en-US" altLang="en-US" dirty="0"/>
              <a:t>” handout before you buy or </a:t>
            </a:r>
            <a:r>
              <a:rPr lang="en-US" altLang="en-US" dirty="0" smtClean="0"/>
              <a:t>use a </a:t>
            </a:r>
            <a:r>
              <a:rPr lang="en-US" altLang="en-US" dirty="0"/>
              <a:t>prepaid card so you know about your rights and </a:t>
            </a:r>
            <a:r>
              <a:rPr lang="en-US" altLang="en-US" dirty="0" smtClean="0"/>
              <a:t>responsibilities. </a:t>
            </a:r>
            <a:endParaRPr lang="en-US" altLang="en-US" dirty="0"/>
          </a:p>
          <a:p>
            <a:r>
              <a:rPr lang="en-US" altLang="en-US" dirty="0" smtClean="0"/>
              <a:t>Review </a:t>
            </a:r>
            <a:r>
              <a:rPr lang="en-US" altLang="en-US" dirty="0"/>
              <a:t>the “</a:t>
            </a:r>
            <a:r>
              <a:rPr lang="en-US" altLang="en-US" b="1" dirty="0"/>
              <a:t>Sending money abroad</a:t>
            </a:r>
            <a:r>
              <a:rPr lang="en-US" altLang="en-US" dirty="0"/>
              <a:t>” handout to learn about your rights </a:t>
            </a:r>
            <a:r>
              <a:rPr lang="en-US" altLang="en-US" dirty="0" smtClean="0"/>
              <a:t>and responsibilities </a:t>
            </a:r>
            <a:r>
              <a:rPr lang="en-US" altLang="en-US" dirty="0"/>
              <a:t>when sending money to another </a:t>
            </a:r>
            <a:r>
              <a:rPr lang="en-US" altLang="en-US" dirty="0" smtClean="0"/>
              <a:t>country.</a:t>
            </a:r>
            <a:endParaRPr lang="en-US" dirty="0"/>
          </a:p>
        </p:txBody>
      </p:sp>
    </p:spTree>
    <p:extLst>
      <p:ext uri="{BB962C8B-B14F-4D97-AF65-F5344CB8AC3E}">
        <p14:creationId xmlns:p14="http://schemas.microsoft.com/office/powerpoint/2010/main" val="24029988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Module 9: Protecting your Money</a:t>
            </a:r>
            <a:endParaRPr lang="en-US" dirty="0"/>
          </a:p>
        </p:txBody>
      </p:sp>
      <p:sp>
        <p:nvSpPr>
          <p:cNvPr id="3" name="Content Placeholder 2"/>
          <p:cNvSpPr>
            <a:spLocks noGrp="1"/>
          </p:cNvSpPr>
          <p:nvPr>
            <p:ph sz="half" idx="1"/>
          </p:nvPr>
        </p:nvSpPr>
        <p:spPr/>
        <p:txBody>
          <a:bodyPr/>
          <a:lstStyle/>
          <a:p>
            <a:pPr marL="0" indent="0">
              <a:buNone/>
            </a:pPr>
            <a:r>
              <a:rPr lang="en-US" i="1" dirty="0" smtClean="0"/>
              <a:t>Protecting what you have as a community ensures it will be there today and for future generations. When it comes to protecting your money, there are laws that give you rights.</a:t>
            </a:r>
            <a:endParaRPr lang="en-US" i="1" dirty="0"/>
          </a:p>
        </p:txBody>
      </p:sp>
    </p:spTree>
    <p:extLst>
      <p:ext uri="{BB962C8B-B14F-4D97-AF65-F5344CB8AC3E}">
        <p14:creationId xmlns:p14="http://schemas.microsoft.com/office/powerpoint/2010/main" val="17837919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Module 9: Protecting your Money</a:t>
            </a:r>
            <a:endParaRPr lang="en-US" dirty="0"/>
          </a:p>
        </p:txBody>
      </p:sp>
      <p:sp>
        <p:nvSpPr>
          <p:cNvPr id="3" name="Content Placeholder 2"/>
          <p:cNvSpPr>
            <a:spLocks noGrp="1"/>
          </p:cNvSpPr>
          <p:nvPr>
            <p:ph sz="half" idx="1"/>
          </p:nvPr>
        </p:nvSpPr>
        <p:spPr/>
        <p:txBody>
          <a:bodyPr>
            <a:normAutofit/>
          </a:bodyPr>
          <a:lstStyle/>
          <a:p>
            <a:r>
              <a:rPr lang="en-US" altLang="en-US" dirty="0"/>
              <a:t>Read the “</a:t>
            </a:r>
            <a:r>
              <a:rPr lang="en-US" altLang="en-US" b="1" dirty="0"/>
              <a:t>Protecting your identity</a:t>
            </a:r>
            <a:r>
              <a:rPr lang="en-US" altLang="en-US" dirty="0"/>
              <a:t>” handout for ways to guard yourself </a:t>
            </a:r>
            <a:r>
              <a:rPr lang="en-US" altLang="en-US" dirty="0" smtClean="0"/>
              <a:t>against identity theft.</a:t>
            </a:r>
          </a:p>
          <a:p>
            <a:r>
              <a:rPr lang="en-US" altLang="en-US" dirty="0" smtClean="0"/>
              <a:t>Review </a:t>
            </a:r>
            <a:r>
              <a:rPr lang="en-US" altLang="en-US" dirty="0"/>
              <a:t>the “</a:t>
            </a:r>
            <a:r>
              <a:rPr lang="en-US" altLang="en-US" b="1" dirty="0"/>
              <a:t>How to handle identity theft</a:t>
            </a:r>
            <a:r>
              <a:rPr lang="en-US" altLang="en-US" dirty="0"/>
              <a:t>” handout to learn what steps to </a:t>
            </a:r>
            <a:r>
              <a:rPr lang="en-US" altLang="en-US" dirty="0" smtClean="0"/>
              <a:t>take if </a:t>
            </a:r>
            <a:r>
              <a:rPr lang="en-US" altLang="en-US" dirty="0"/>
              <a:t>your identity has been </a:t>
            </a:r>
            <a:r>
              <a:rPr lang="en-US" altLang="en-US" dirty="0" smtClean="0"/>
              <a:t>stolen. </a:t>
            </a:r>
          </a:p>
          <a:p>
            <a:r>
              <a:rPr lang="en-US" altLang="en-US" dirty="0" smtClean="0"/>
              <a:t>Study </a:t>
            </a:r>
            <a:r>
              <a:rPr lang="en-US" altLang="en-US" dirty="0"/>
              <a:t>the “</a:t>
            </a:r>
            <a:r>
              <a:rPr lang="en-US" altLang="en-US" b="1" dirty="0"/>
              <a:t>Spotting red flags</a:t>
            </a:r>
            <a:r>
              <a:rPr lang="en-US" altLang="en-US" dirty="0"/>
              <a:t>” handout to see some of the warning signs that </a:t>
            </a:r>
            <a:r>
              <a:rPr lang="en-US" altLang="en-US" dirty="0" smtClean="0"/>
              <a:t>a “sale” might </a:t>
            </a:r>
            <a:r>
              <a:rPr lang="en-US" altLang="en-US" dirty="0"/>
              <a:t>be a </a:t>
            </a:r>
            <a:r>
              <a:rPr lang="en-US" altLang="en-US" dirty="0" smtClean="0"/>
              <a:t>scam. </a:t>
            </a:r>
          </a:p>
          <a:p>
            <a:r>
              <a:rPr lang="en-US" altLang="en-US" dirty="0" smtClean="0"/>
              <a:t>Learn </a:t>
            </a:r>
            <a:r>
              <a:rPr lang="en-US" altLang="en-US" dirty="0"/>
              <a:t>how “</a:t>
            </a:r>
            <a:r>
              <a:rPr lang="en-US" altLang="en-US" b="1" dirty="0"/>
              <a:t>Submitting a complaint</a:t>
            </a:r>
            <a:r>
              <a:rPr lang="en-US" altLang="en-US" dirty="0"/>
              <a:t>” can help you if you’ve had a problem </a:t>
            </a:r>
            <a:r>
              <a:rPr lang="en-US" altLang="en-US" dirty="0" smtClean="0"/>
              <a:t>with a </a:t>
            </a:r>
            <a:r>
              <a:rPr lang="en-US" altLang="en-US" dirty="0"/>
              <a:t>financial services </a:t>
            </a:r>
            <a:r>
              <a:rPr lang="en-US" altLang="en-US" dirty="0" smtClean="0"/>
              <a:t>company.</a:t>
            </a:r>
            <a:endParaRPr lang="en-US" altLang="en-US" dirty="0"/>
          </a:p>
        </p:txBody>
      </p:sp>
    </p:spTree>
    <p:extLst>
      <p:ext uri="{BB962C8B-B14F-4D97-AF65-F5344CB8AC3E}">
        <p14:creationId xmlns:p14="http://schemas.microsoft.com/office/powerpoint/2010/main" val="9353031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Your Money, Your Goals</a:t>
            </a:r>
            <a:endParaRPr lang="en-US" dirty="0"/>
          </a:p>
        </p:txBody>
      </p:sp>
      <p:sp>
        <p:nvSpPr>
          <p:cNvPr id="3" name="Subtitle 2"/>
          <p:cNvSpPr>
            <a:spLocks noGrp="1"/>
          </p:cNvSpPr>
          <p:nvPr>
            <p:ph type="subTitle" idx="1"/>
          </p:nvPr>
        </p:nvSpPr>
        <p:spPr/>
        <p:txBody>
          <a:bodyPr/>
          <a:lstStyle/>
          <a:p>
            <a:r>
              <a:rPr lang="en-US" dirty="0" smtClean="0"/>
              <a:t>Financial Empowerment and Elders</a:t>
            </a:r>
            <a:endParaRPr lang="en-US" dirty="0"/>
          </a:p>
        </p:txBody>
      </p:sp>
    </p:spTree>
    <p:extLst>
      <p:ext uri="{BB962C8B-B14F-4D97-AF65-F5344CB8AC3E}">
        <p14:creationId xmlns:p14="http://schemas.microsoft.com/office/powerpoint/2010/main" val="20189778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elder financial exploitation?</a:t>
            </a:r>
            <a:endParaRPr lang="en-US" dirty="0"/>
          </a:p>
        </p:txBody>
      </p:sp>
      <p:sp>
        <p:nvSpPr>
          <p:cNvPr id="3" name="Content Placeholder 2"/>
          <p:cNvSpPr>
            <a:spLocks noGrp="1"/>
          </p:cNvSpPr>
          <p:nvPr>
            <p:ph sz="half" idx="1"/>
          </p:nvPr>
        </p:nvSpPr>
        <p:spPr/>
        <p:txBody>
          <a:bodyPr/>
          <a:lstStyle/>
          <a:p>
            <a:r>
              <a:rPr lang="en-US" dirty="0"/>
              <a:t>Elder financial exploitation is the illegal or improper use of an older </a:t>
            </a:r>
            <a:r>
              <a:rPr lang="en-US" dirty="0" smtClean="0"/>
              <a:t>person’s:</a:t>
            </a:r>
          </a:p>
          <a:p>
            <a:pPr lvl="1"/>
            <a:r>
              <a:rPr lang="en-US" dirty="0" smtClean="0"/>
              <a:t>funds</a:t>
            </a:r>
            <a:r>
              <a:rPr lang="en-US" dirty="0"/>
              <a:t>,</a:t>
            </a:r>
          </a:p>
          <a:p>
            <a:pPr lvl="1"/>
            <a:r>
              <a:rPr lang="en-US" dirty="0"/>
              <a:t>p</a:t>
            </a:r>
            <a:r>
              <a:rPr lang="en-US" dirty="0" smtClean="0"/>
              <a:t>roperty, or</a:t>
            </a:r>
          </a:p>
          <a:p>
            <a:pPr lvl="1"/>
            <a:r>
              <a:rPr lang="en-US" dirty="0" smtClean="0"/>
              <a:t>assets</a:t>
            </a:r>
            <a:r>
              <a:rPr lang="en-US" dirty="0"/>
              <a:t>. </a:t>
            </a:r>
            <a:endParaRPr lang="en-US" dirty="0" smtClean="0"/>
          </a:p>
          <a:p>
            <a:endParaRPr lang="en-US" dirty="0"/>
          </a:p>
          <a:p>
            <a:r>
              <a:rPr lang="en-US" dirty="0" smtClean="0"/>
              <a:t>This </a:t>
            </a:r>
            <a:r>
              <a:rPr lang="en-US" dirty="0"/>
              <a:t>can occur through fraud or scams, or when caregivers</a:t>
            </a:r>
            <a:r>
              <a:rPr lang="en-US" dirty="0" smtClean="0"/>
              <a:t>, family </a:t>
            </a:r>
            <a:r>
              <a:rPr lang="en-US" dirty="0"/>
              <a:t>members, or others improperly use an elder’s financial resources.</a:t>
            </a:r>
          </a:p>
          <a:p>
            <a:endParaRPr lang="en-US" dirty="0"/>
          </a:p>
        </p:txBody>
      </p:sp>
    </p:spTree>
    <p:extLst>
      <p:ext uri="{BB962C8B-B14F-4D97-AF65-F5344CB8AC3E}">
        <p14:creationId xmlns:p14="http://schemas.microsoft.com/office/powerpoint/2010/main" val="32039290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Title 1"/>
          <p:cNvSpPr>
            <a:spLocks noGrp="1"/>
          </p:cNvSpPr>
          <p:nvPr>
            <p:ph type="title"/>
          </p:nvPr>
        </p:nvSpPr>
        <p:spPr>
          <a:xfrm>
            <a:off x="554038" y="274638"/>
            <a:ext cx="8035925" cy="742950"/>
          </a:xfrm>
        </p:spPr>
        <p:txBody>
          <a:bodyPr/>
          <a:lstStyle/>
          <a:p>
            <a:r>
              <a:rPr lang="en-US" altLang="en-US" dirty="0" smtClean="0"/>
              <a:t>Financial Empowerment and Elders</a:t>
            </a:r>
          </a:p>
        </p:txBody>
      </p:sp>
      <p:sp>
        <p:nvSpPr>
          <p:cNvPr id="437251" name="Content Placeholder 2"/>
          <p:cNvSpPr>
            <a:spLocks noGrp="1"/>
          </p:cNvSpPr>
          <p:nvPr>
            <p:ph idx="1"/>
          </p:nvPr>
        </p:nvSpPr>
        <p:spPr>
          <a:xfrm>
            <a:off x="457200" y="1350963"/>
            <a:ext cx="8132763" cy="4525962"/>
          </a:xfrm>
        </p:spPr>
        <p:txBody>
          <a:bodyPr/>
          <a:lstStyle/>
          <a:p>
            <a:pPr marL="0" indent="0">
              <a:lnSpc>
                <a:spcPct val="140000"/>
              </a:lnSpc>
              <a:buFont typeface="Wingdings" panose="05000000000000000000" pitchFamily="2" charset="2"/>
              <a:buNone/>
            </a:pPr>
            <a:r>
              <a:rPr lang="en-US" altLang="en-US" i="1" dirty="0" smtClean="0"/>
              <a:t>The traditional value of respect for elders is not a guarantee against elder financial exploitation. </a:t>
            </a:r>
            <a:r>
              <a:rPr lang="en-US" altLang="en-US" i="1" dirty="0"/>
              <a:t>B</a:t>
            </a:r>
            <a:r>
              <a:rPr lang="en-US" altLang="en-US" i="1" dirty="0" smtClean="0"/>
              <a:t>ut that value can be used to encourage community members to learn about all types of elder abuse and empower everyone to take action to prevent and report financial exploitation.</a:t>
            </a:r>
          </a:p>
        </p:txBody>
      </p:sp>
    </p:spTree>
    <p:extLst>
      <p:ext uri="{BB962C8B-B14F-4D97-AF65-F5344CB8AC3E}">
        <p14:creationId xmlns:p14="http://schemas.microsoft.com/office/powerpoint/2010/main" val="38989464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Title 1"/>
          <p:cNvSpPr>
            <a:spLocks noGrp="1"/>
          </p:cNvSpPr>
          <p:nvPr>
            <p:ph type="title"/>
          </p:nvPr>
        </p:nvSpPr>
        <p:spPr>
          <a:xfrm>
            <a:off x="554038" y="274638"/>
            <a:ext cx="8035925" cy="742950"/>
          </a:xfrm>
        </p:spPr>
        <p:txBody>
          <a:bodyPr/>
          <a:lstStyle/>
          <a:p>
            <a:r>
              <a:rPr lang="en-US" altLang="en-US" dirty="0" smtClean="0"/>
              <a:t>Financial Empowerment and Elders</a:t>
            </a:r>
          </a:p>
        </p:txBody>
      </p:sp>
      <p:sp>
        <p:nvSpPr>
          <p:cNvPr id="3" name="Content Placeholder 2"/>
          <p:cNvSpPr>
            <a:spLocks noGrp="1"/>
          </p:cNvSpPr>
          <p:nvPr>
            <p:ph sz="half" idx="1"/>
          </p:nvPr>
        </p:nvSpPr>
        <p:spPr>
          <a:xfrm>
            <a:off x="457200" y="1350963"/>
            <a:ext cx="8132763" cy="4525962"/>
          </a:xfrm>
        </p:spPr>
        <p:txBody>
          <a:bodyPr/>
          <a:lstStyle/>
          <a:p>
            <a:r>
              <a:rPr lang="en-US" altLang="en-US" dirty="0" smtClean="0"/>
              <a:t>Use </a:t>
            </a:r>
            <a:r>
              <a:rPr lang="en-US" altLang="en-US" dirty="0"/>
              <a:t>“</a:t>
            </a:r>
            <a:r>
              <a:rPr lang="en-US" altLang="en-US" b="1" dirty="0"/>
              <a:t>Identifying elder financial exploitation</a:t>
            </a:r>
            <a:r>
              <a:rPr lang="en-US" altLang="en-US" dirty="0"/>
              <a:t>” to help people identify </a:t>
            </a:r>
            <a:r>
              <a:rPr lang="en-US" altLang="en-US" dirty="0" smtClean="0"/>
              <a:t>financial exploitation. </a:t>
            </a:r>
          </a:p>
          <a:p>
            <a:r>
              <a:rPr lang="en-US" altLang="en-US" dirty="0" smtClean="0"/>
              <a:t>Use </a:t>
            </a:r>
            <a:r>
              <a:rPr lang="en-US" altLang="en-US" dirty="0"/>
              <a:t>the “</a:t>
            </a:r>
            <a:r>
              <a:rPr lang="en-US" altLang="en-US" b="1" dirty="0"/>
              <a:t>Getting help for elder financial exploitation</a:t>
            </a:r>
            <a:r>
              <a:rPr lang="en-US" altLang="en-US" dirty="0"/>
              <a:t>” handout to help </a:t>
            </a:r>
            <a:r>
              <a:rPr lang="en-US" altLang="en-US" dirty="0" smtClean="0"/>
              <a:t>people take </a:t>
            </a:r>
            <a:r>
              <a:rPr lang="en-US" altLang="en-US" dirty="0"/>
              <a:t>action if they suspect exploitation may have occurred to an elder in </a:t>
            </a:r>
            <a:r>
              <a:rPr lang="en-US" altLang="en-US" dirty="0" smtClean="0"/>
              <a:t>your community</a:t>
            </a:r>
            <a:r>
              <a:rPr lang="en-US" altLang="en-US" dirty="0"/>
              <a:t>. </a:t>
            </a:r>
          </a:p>
          <a:p>
            <a:r>
              <a:rPr lang="en-US" altLang="en-US" dirty="0" smtClean="0"/>
              <a:t>Use </a:t>
            </a:r>
            <a:r>
              <a:rPr lang="en-US" altLang="en-US" dirty="0"/>
              <a:t>“</a:t>
            </a:r>
            <a:r>
              <a:rPr lang="en-US" altLang="en-US" b="1" dirty="0"/>
              <a:t>Preventing elder financial exploitation</a:t>
            </a:r>
            <a:r>
              <a:rPr lang="en-US" altLang="en-US" dirty="0"/>
              <a:t>” to help people help elders </a:t>
            </a:r>
            <a:r>
              <a:rPr lang="en-US" altLang="en-US" dirty="0" smtClean="0"/>
              <a:t>in their </a:t>
            </a:r>
            <a:r>
              <a:rPr lang="en-US" altLang="en-US" dirty="0"/>
              <a:t>community prevent financial exploitation from taking place.</a:t>
            </a:r>
            <a:endParaRPr lang="en-US" dirty="0"/>
          </a:p>
        </p:txBody>
      </p:sp>
    </p:spTree>
    <p:extLst>
      <p:ext uri="{BB962C8B-B14F-4D97-AF65-F5344CB8AC3E}">
        <p14:creationId xmlns:p14="http://schemas.microsoft.com/office/powerpoint/2010/main" val="36885395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elder financial exploitation</a:t>
            </a:r>
          </a:p>
        </p:txBody>
      </p:sp>
      <p:sp>
        <p:nvSpPr>
          <p:cNvPr id="3" name="Content Placeholder 2"/>
          <p:cNvSpPr>
            <a:spLocks noGrp="1"/>
          </p:cNvSpPr>
          <p:nvPr>
            <p:ph sz="half" idx="1"/>
          </p:nvPr>
        </p:nvSpPr>
        <p:spPr>
          <a:xfrm>
            <a:off x="457200" y="1350183"/>
            <a:ext cx="4050792" cy="4525963"/>
          </a:xfrm>
        </p:spPr>
        <p:txBody>
          <a:bodyPr>
            <a:normAutofit fontScale="85000" lnSpcReduction="10000"/>
          </a:bodyPr>
          <a:lstStyle/>
          <a:p>
            <a:r>
              <a:rPr lang="en-US" dirty="0"/>
              <a:t>Use this checklist to educate community members about elder financial exploitation. </a:t>
            </a:r>
            <a:endParaRPr lang="en-US" dirty="0" smtClean="0"/>
          </a:p>
          <a:p>
            <a:r>
              <a:rPr lang="en-US" dirty="0"/>
              <a:t>It can be used one-on-one if someone expresses concern about an elder and his or her living conditions, care, or financial situation</a:t>
            </a:r>
            <a:r>
              <a:rPr lang="en-US" dirty="0" smtClean="0"/>
              <a:t>.</a:t>
            </a:r>
          </a:p>
          <a:p>
            <a:r>
              <a:rPr lang="en-US" dirty="0"/>
              <a:t>Responses to the questions included in the checklist can help you or the individual you are working with get assistance.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141" t="4673" r="4430" b="8076"/>
          <a:stretch/>
        </p:blipFill>
        <p:spPr>
          <a:xfrm>
            <a:off x="4507992" y="1350183"/>
            <a:ext cx="4178998" cy="5258083"/>
          </a:xfrm>
          <a:prstGeom prst="rect">
            <a:avLst/>
          </a:prstGeom>
          <a:ln>
            <a:solidFill>
              <a:schemeClr val="accent1"/>
            </a:solidFill>
          </a:ln>
        </p:spPr>
      </p:pic>
    </p:spTree>
    <p:extLst>
      <p:ext uri="{BB962C8B-B14F-4D97-AF65-F5344CB8AC3E}">
        <p14:creationId xmlns:p14="http://schemas.microsoft.com/office/powerpoint/2010/main" val="3129921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5"/>
          <p:cNvPicPr>
            <a:picLocks noChangeAspect="1"/>
          </p:cNvPicPr>
          <p:nvPr/>
        </p:nvPicPr>
        <p:blipFill rotWithShape="1">
          <a:blip r:embed="rId3">
            <a:extLst>
              <a:ext uri="{28A0092B-C50C-407E-A947-70E740481C1C}">
                <a14:useLocalDpi xmlns:a14="http://schemas.microsoft.com/office/drawing/2010/main" val="0"/>
              </a:ext>
            </a:extLst>
          </a:blip>
          <a:srcRect l="10071" t="13168" r="10852" b="13081"/>
          <a:stretch/>
        </p:blipFill>
        <p:spPr bwMode="auto">
          <a:xfrm>
            <a:off x="4148488" y="1520792"/>
            <a:ext cx="4342728" cy="516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dirty="0"/>
              <a:t>Focus on Native </a:t>
            </a:r>
            <a:r>
              <a:rPr lang="en-US" dirty="0" smtClean="0"/>
              <a:t>Communities</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762" y="1392551"/>
            <a:ext cx="3216711" cy="4221455"/>
          </a:xfrm>
          <a:prstGeom prst="rect">
            <a:avLst/>
          </a:prstGeom>
        </p:spPr>
      </p:pic>
    </p:spTree>
    <p:extLst>
      <p:ext uri="{BB962C8B-B14F-4D97-AF65-F5344CB8AC3E}">
        <p14:creationId xmlns:p14="http://schemas.microsoft.com/office/powerpoint/2010/main" val="19874791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help for elder financial exploitation</a:t>
            </a:r>
          </a:p>
        </p:txBody>
      </p:sp>
      <p:sp>
        <p:nvSpPr>
          <p:cNvPr id="3" name="Content Placeholder 2"/>
          <p:cNvSpPr>
            <a:spLocks noGrp="1"/>
          </p:cNvSpPr>
          <p:nvPr>
            <p:ph sz="half" idx="1"/>
          </p:nvPr>
        </p:nvSpPr>
        <p:spPr>
          <a:xfrm>
            <a:off x="457200" y="1350183"/>
            <a:ext cx="4050792" cy="4525963"/>
          </a:xfrm>
        </p:spPr>
        <p:txBody>
          <a:bodyPr/>
          <a:lstStyle/>
          <a:p>
            <a:r>
              <a:rPr lang="en-US" dirty="0" smtClean="0"/>
              <a:t>This is a </a:t>
            </a:r>
            <a:r>
              <a:rPr lang="en-US" dirty="0"/>
              <a:t>list of resources that may help if you suspect that an elder has been the victim of financial abuse or exploitation. </a:t>
            </a:r>
            <a:endParaRPr lang="en-US" dirty="0" smtClean="0"/>
          </a:p>
          <a:p>
            <a:pPr marL="0" indent="0">
              <a:buNone/>
            </a:pP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163" t="4438" r="4677" b="10085"/>
          <a:stretch/>
        </p:blipFill>
        <p:spPr>
          <a:xfrm>
            <a:off x="4507993" y="1349796"/>
            <a:ext cx="4082368" cy="5047290"/>
          </a:xfrm>
          <a:prstGeom prst="rect">
            <a:avLst/>
          </a:prstGeom>
          <a:ln>
            <a:solidFill>
              <a:schemeClr val="accent1"/>
            </a:solidFill>
          </a:ln>
        </p:spPr>
      </p:pic>
    </p:spTree>
    <p:extLst>
      <p:ext uri="{BB962C8B-B14F-4D97-AF65-F5344CB8AC3E}">
        <p14:creationId xmlns:p14="http://schemas.microsoft.com/office/powerpoint/2010/main" val="30221020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elder financial exploitation</a:t>
            </a:r>
          </a:p>
        </p:txBody>
      </p:sp>
      <p:sp>
        <p:nvSpPr>
          <p:cNvPr id="3" name="Content Placeholder 2"/>
          <p:cNvSpPr>
            <a:spLocks noGrp="1"/>
          </p:cNvSpPr>
          <p:nvPr>
            <p:ph sz="half" idx="1"/>
          </p:nvPr>
        </p:nvSpPr>
        <p:spPr>
          <a:xfrm>
            <a:off x="457200" y="1350183"/>
            <a:ext cx="4050792" cy="4525963"/>
          </a:xfrm>
        </p:spPr>
        <p:txBody>
          <a:bodyPr>
            <a:normAutofit fontScale="92500"/>
          </a:bodyPr>
          <a:lstStyle/>
          <a:p>
            <a:r>
              <a:rPr lang="en-US" dirty="0"/>
              <a:t>Preventing elder financial exploitation takes a coordinated community </a:t>
            </a:r>
            <a:r>
              <a:rPr lang="en-US" dirty="0" smtClean="0"/>
              <a:t>response. </a:t>
            </a:r>
          </a:p>
          <a:p>
            <a:r>
              <a:rPr lang="en-US" dirty="0" smtClean="0"/>
              <a:t>Use </a:t>
            </a:r>
            <a:r>
              <a:rPr lang="en-US" dirty="0"/>
              <a:t>this tool </a:t>
            </a:r>
            <a:r>
              <a:rPr lang="en-US" dirty="0" smtClean="0"/>
              <a:t>to </a:t>
            </a:r>
            <a:r>
              <a:rPr lang="en-US" dirty="0"/>
              <a:t>start engaging community members in protecting elders. </a:t>
            </a:r>
            <a:endParaRPr lang="en-US" dirty="0" smtClean="0"/>
          </a:p>
          <a:p>
            <a:r>
              <a:rPr lang="en-US" dirty="0" smtClean="0"/>
              <a:t>The </a:t>
            </a:r>
            <a:r>
              <a:rPr lang="en-US" dirty="0"/>
              <a:t>tool contains both strategies for communities to use and actions for elders and their trusted family members to </a:t>
            </a:r>
            <a:r>
              <a:rPr lang="en-US" dirty="0" smtClean="0"/>
              <a:t>take.</a:t>
            </a:r>
          </a:p>
          <a:p>
            <a:pPr marL="0" indent="0">
              <a:buNone/>
            </a:pP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8260" t="4033" r="3497" b="7811"/>
          <a:stretch/>
        </p:blipFill>
        <p:spPr>
          <a:xfrm>
            <a:off x="4507991" y="1350183"/>
            <a:ext cx="4019137" cy="5120032"/>
          </a:xfrm>
          <a:prstGeom prst="rect">
            <a:avLst/>
          </a:prstGeom>
          <a:ln>
            <a:solidFill>
              <a:schemeClr val="accent1"/>
            </a:solidFill>
          </a:ln>
        </p:spPr>
      </p:pic>
    </p:spTree>
    <p:extLst>
      <p:ext uri="{BB962C8B-B14F-4D97-AF65-F5344CB8AC3E}">
        <p14:creationId xmlns:p14="http://schemas.microsoft.com/office/powerpoint/2010/main" val="42731901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Closing</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647227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Title 1"/>
          <p:cNvSpPr>
            <a:spLocks noGrp="1"/>
          </p:cNvSpPr>
          <p:nvPr>
            <p:ph type="title"/>
          </p:nvPr>
        </p:nvSpPr>
        <p:spPr>
          <a:xfrm>
            <a:off x="554038" y="274638"/>
            <a:ext cx="8035925" cy="742950"/>
          </a:xfrm>
        </p:spPr>
        <p:txBody>
          <a:bodyPr/>
          <a:lstStyle/>
          <a:p>
            <a:pPr eaLnBrk="1" hangingPunct="1"/>
            <a:r>
              <a:rPr lang="en-US" altLang="en-US" dirty="0" smtClean="0">
                <a:solidFill>
                  <a:srgbClr val="3B3C3E"/>
                </a:solidFill>
              </a:rPr>
              <a:t>Closing</a:t>
            </a:r>
          </a:p>
        </p:txBody>
      </p:sp>
      <p:sp>
        <p:nvSpPr>
          <p:cNvPr id="476163" name="Content Placeholder 2"/>
          <p:cNvSpPr>
            <a:spLocks noGrp="1"/>
          </p:cNvSpPr>
          <p:nvPr>
            <p:ph idx="1"/>
          </p:nvPr>
        </p:nvSpPr>
        <p:spPr>
          <a:xfrm>
            <a:off x="457200" y="1350963"/>
            <a:ext cx="8132763" cy="4525962"/>
          </a:xfrm>
        </p:spPr>
        <p:txBody>
          <a:bodyPr>
            <a:normAutofit lnSpcReduction="10000"/>
          </a:bodyPr>
          <a:lstStyle/>
          <a:p>
            <a:r>
              <a:rPr lang="en-US" dirty="0"/>
              <a:t>Visit </a:t>
            </a:r>
            <a:r>
              <a:rPr lang="en-US" dirty="0">
                <a:hlinkClick r:id="rId3"/>
              </a:rPr>
              <a:t>http://</a:t>
            </a:r>
            <a:r>
              <a:rPr lang="en-US" dirty="0" smtClean="0">
                <a:hlinkClick r:id="rId3"/>
              </a:rPr>
              <a:t>www.consumerfinance.gov/practitioner-resources/your-money-your-goals</a:t>
            </a:r>
            <a:r>
              <a:rPr lang="en-US" dirty="0" smtClean="0"/>
              <a:t> </a:t>
            </a:r>
            <a:r>
              <a:rPr lang="en-US" dirty="0"/>
              <a:t>to</a:t>
            </a:r>
          </a:p>
          <a:p>
            <a:pPr lvl="1"/>
            <a:r>
              <a:rPr lang="en-US" dirty="0"/>
              <a:t>Download </a:t>
            </a:r>
            <a:r>
              <a:rPr lang="en-US" i="1" dirty="0"/>
              <a:t>Focus on </a:t>
            </a:r>
            <a:r>
              <a:rPr lang="en-US" i="1" dirty="0" smtClean="0"/>
              <a:t>Native Communities</a:t>
            </a:r>
            <a:endParaRPr lang="en-US" dirty="0"/>
          </a:p>
          <a:p>
            <a:pPr lvl="1"/>
            <a:r>
              <a:rPr lang="en-US" dirty="0"/>
              <a:t>Order and download the </a:t>
            </a:r>
            <a:r>
              <a:rPr lang="en-US" i="1" dirty="0"/>
              <a:t>Your Money, Your Goals </a:t>
            </a:r>
            <a:r>
              <a:rPr lang="en-US" dirty="0"/>
              <a:t>toolkit and other materials</a:t>
            </a:r>
          </a:p>
          <a:p>
            <a:pPr lvl="1"/>
            <a:r>
              <a:rPr lang="en-US" dirty="0"/>
              <a:t>Sign up to receive</a:t>
            </a:r>
            <a:r>
              <a:rPr lang="en-US" i="1" dirty="0"/>
              <a:t> Your Money, Your Goals</a:t>
            </a:r>
            <a:r>
              <a:rPr lang="en-US" dirty="0"/>
              <a:t> email updates</a:t>
            </a:r>
          </a:p>
          <a:p>
            <a:r>
              <a:rPr lang="en-US" dirty="0"/>
              <a:t>Let us know what you think!</a:t>
            </a:r>
          </a:p>
          <a:p>
            <a:pPr lvl="1"/>
            <a:r>
              <a:rPr lang="en-US" dirty="0"/>
              <a:t>Let us know how you use </a:t>
            </a:r>
            <a:r>
              <a:rPr lang="en-US" i="1" dirty="0"/>
              <a:t>Focus on </a:t>
            </a:r>
            <a:r>
              <a:rPr lang="en-US" i="1" dirty="0" smtClean="0"/>
              <a:t>Native Communities </a:t>
            </a:r>
            <a:r>
              <a:rPr lang="en-US" dirty="0"/>
              <a:t>with the people that you </a:t>
            </a:r>
            <a:r>
              <a:rPr lang="en-US" dirty="0" smtClean="0"/>
              <a:t>serve</a:t>
            </a:r>
            <a:endParaRPr lang="en-US" dirty="0"/>
          </a:p>
          <a:p>
            <a:pPr lvl="1"/>
            <a:r>
              <a:rPr lang="en-US" dirty="0"/>
              <a:t>News of your successes and constructive feedback helps the CFPB to develop new resources and enhance existing resources</a:t>
            </a:r>
          </a:p>
          <a:p>
            <a:pPr lvl="1"/>
            <a:r>
              <a:rPr lang="en-US" dirty="0"/>
              <a:t>Email </a:t>
            </a:r>
            <a:r>
              <a:rPr lang="en-US" dirty="0">
                <a:hlinkClick r:id="rId4"/>
              </a:rPr>
              <a:t>YourMoneyYourGoals@cfpb.gov</a:t>
            </a:r>
            <a:endParaRPr lang="en-US" dirty="0"/>
          </a:p>
        </p:txBody>
      </p:sp>
    </p:spTree>
    <p:extLst>
      <p:ext uri="{BB962C8B-B14F-4D97-AF65-F5344CB8AC3E}">
        <p14:creationId xmlns:p14="http://schemas.microsoft.com/office/powerpoint/2010/main" val="28236230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a:t>
            </a:r>
            <a:endParaRPr lang="en-US" dirty="0"/>
          </a:p>
        </p:txBody>
      </p:sp>
      <p:sp>
        <p:nvSpPr>
          <p:cNvPr id="3" name="Content Placeholder 2"/>
          <p:cNvSpPr>
            <a:spLocks noGrp="1"/>
          </p:cNvSpPr>
          <p:nvPr>
            <p:ph sz="half" idx="1"/>
          </p:nvPr>
        </p:nvSpPr>
        <p:spPr/>
        <p:txBody>
          <a:bodyPr/>
          <a:lstStyle/>
          <a:p>
            <a:pPr marL="171450" indent="-171450">
              <a:buFont typeface="Arial"/>
              <a:buChar char="•"/>
            </a:pPr>
            <a:r>
              <a:rPr lang="en-US" sz="2400" dirty="0"/>
              <a:t>How </a:t>
            </a:r>
            <a:r>
              <a:rPr lang="en-US" sz="2400" dirty="0" smtClean="0"/>
              <a:t>do you think you will use this information your community?</a:t>
            </a:r>
            <a:endParaRPr lang="en-US" sz="2400" dirty="0"/>
          </a:p>
          <a:p>
            <a:pPr marL="400050" lvl="1" indent="0">
              <a:buNone/>
            </a:pPr>
            <a:r>
              <a:rPr lang="en-US" sz="2000" dirty="0"/>
              <a:t>OR</a:t>
            </a:r>
          </a:p>
          <a:p>
            <a:pPr marL="171450" indent="-171450">
              <a:buFont typeface="Arial"/>
              <a:buChar char="•"/>
            </a:pPr>
            <a:r>
              <a:rPr lang="en-US" sz="2400" dirty="0" smtClean="0"/>
              <a:t>What is the most important </a:t>
            </a:r>
            <a:r>
              <a:rPr lang="en-US" sz="2400" dirty="0"/>
              <a:t>thing </a:t>
            </a:r>
            <a:r>
              <a:rPr lang="en-US" sz="2400" dirty="0" smtClean="0"/>
              <a:t>you </a:t>
            </a:r>
            <a:r>
              <a:rPr lang="en-US" sz="2400" dirty="0"/>
              <a:t>are taking away from </a:t>
            </a:r>
            <a:r>
              <a:rPr lang="en-US" sz="2400" dirty="0" smtClean="0"/>
              <a:t>this training?</a:t>
            </a:r>
            <a:endParaRPr lang="en-US" sz="2400" dirty="0"/>
          </a:p>
          <a:p>
            <a:endParaRPr lang="en-US" dirty="0"/>
          </a:p>
        </p:txBody>
      </p:sp>
    </p:spTree>
    <p:extLst>
      <p:ext uri="{BB962C8B-B14F-4D97-AF65-F5344CB8AC3E}">
        <p14:creationId xmlns:p14="http://schemas.microsoft.com/office/powerpoint/2010/main" val="39888362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03109" y="2996623"/>
            <a:ext cx="7309555" cy="1615336"/>
          </a:xfrm>
        </p:spPr>
        <p:txBody>
          <a:bodyPr/>
          <a:lstStyle/>
          <a:p>
            <a:r>
              <a:rPr lang="en-US" sz="4000" dirty="0" smtClean="0"/>
              <a:t>Contact us: </a:t>
            </a:r>
            <a:r>
              <a:rPr lang="en-US" sz="3600" dirty="0" smtClean="0"/>
              <a:t>YourMoneyYourGoals@cfpb.gov</a:t>
            </a:r>
            <a:endParaRPr lang="en-US" sz="3600" dirty="0"/>
          </a:p>
        </p:txBody>
      </p:sp>
      <p:sp>
        <p:nvSpPr>
          <p:cNvPr id="3" name="Title 2"/>
          <p:cNvSpPr>
            <a:spLocks noGrp="1"/>
          </p:cNvSpPr>
          <p:nvPr>
            <p:ph type="ctrTitle"/>
          </p:nvPr>
        </p:nvSpPr>
        <p:spPr/>
        <p:txBody>
          <a:bodyPr>
            <a:noAutofit/>
          </a:bodyPr>
          <a:lstStyle/>
          <a:p>
            <a:r>
              <a:rPr lang="en-US" sz="4600" dirty="0" smtClean="0"/>
              <a:t>Thank you!</a:t>
            </a:r>
            <a:endParaRPr lang="en-US" sz="4600" dirty="0"/>
          </a:p>
        </p:txBody>
      </p:sp>
    </p:spTree>
    <p:extLst>
      <p:ext uri="{BB962C8B-B14F-4D97-AF65-F5344CB8AC3E}">
        <p14:creationId xmlns:p14="http://schemas.microsoft.com/office/powerpoint/2010/main" val="4025636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Money, Your Goals resources</a:t>
            </a:r>
            <a:endParaRPr lang="en-US" dirty="0"/>
          </a:p>
        </p:txBody>
      </p:sp>
      <p:sp>
        <p:nvSpPr>
          <p:cNvPr id="5" name="Content Placeholder 4"/>
          <p:cNvSpPr>
            <a:spLocks noGrp="1"/>
          </p:cNvSpPr>
          <p:nvPr>
            <p:ph idx="1"/>
          </p:nvPr>
        </p:nvSpPr>
        <p:spPr>
          <a:xfrm>
            <a:off x="553641" y="1524000"/>
            <a:ext cx="4042422" cy="4106412"/>
          </a:xfrm>
        </p:spPr>
        <p:txBody>
          <a:bodyPr/>
          <a:lstStyle/>
          <a:p>
            <a:pPr marL="285750" indent="-285750">
              <a:buFont typeface="Arial"/>
              <a:buChar char="•"/>
            </a:pPr>
            <a:r>
              <a:rPr lang="en-US" dirty="0" smtClean="0"/>
              <a:t>Your Money, Your Goals Toolkit</a:t>
            </a:r>
          </a:p>
          <a:p>
            <a:pPr marL="285750" indent="-285750">
              <a:buFont typeface="Arial"/>
              <a:buChar char="•"/>
            </a:pPr>
            <a:r>
              <a:rPr lang="en-US" dirty="0" smtClean="0"/>
              <a:t>Focus </a:t>
            </a:r>
            <a:r>
              <a:rPr lang="en-US" dirty="0"/>
              <a:t>on </a:t>
            </a:r>
            <a:r>
              <a:rPr lang="en-US" dirty="0" smtClean="0"/>
              <a:t>Reentry</a:t>
            </a:r>
          </a:p>
          <a:p>
            <a:pPr marL="285750" indent="-285750">
              <a:buFont typeface="Arial"/>
              <a:buChar char="•"/>
            </a:pPr>
            <a:r>
              <a:rPr lang="en-US" dirty="0" smtClean="0"/>
              <a:t>Focus on Persons with Disabilities</a:t>
            </a:r>
          </a:p>
          <a:p>
            <a:pPr marL="285750" indent="-285750">
              <a:buFont typeface="Arial"/>
              <a:buChar char="•"/>
            </a:pPr>
            <a:r>
              <a:rPr lang="en-US" dirty="0" smtClean="0"/>
              <a:t>Focus on Native Communities</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0096" r="1618"/>
          <a:stretch/>
        </p:blipFill>
        <p:spPr>
          <a:xfrm>
            <a:off x="4853355" y="1524000"/>
            <a:ext cx="3751632" cy="5118586"/>
          </a:xfrm>
          <a:prstGeom prst="rect">
            <a:avLst/>
          </a:prstGeom>
          <a:ln>
            <a:solidFill>
              <a:schemeClr val="bg1">
                <a:lumMod val="85000"/>
              </a:schemeClr>
            </a:solidFill>
          </a:ln>
        </p:spPr>
      </p:pic>
    </p:spTree>
    <p:extLst>
      <p:ext uri="{BB962C8B-B14F-4D97-AF65-F5344CB8AC3E}">
        <p14:creationId xmlns:p14="http://schemas.microsoft.com/office/powerpoint/2010/main" val="328606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Money, Your Goals resources</a:t>
            </a:r>
            <a:endParaRPr lang="en-US" dirty="0"/>
          </a:p>
        </p:txBody>
      </p:sp>
      <p:sp>
        <p:nvSpPr>
          <p:cNvPr id="5" name="Content Placeholder 4"/>
          <p:cNvSpPr>
            <a:spLocks noGrp="1"/>
          </p:cNvSpPr>
          <p:nvPr>
            <p:ph idx="1"/>
          </p:nvPr>
        </p:nvSpPr>
        <p:spPr>
          <a:xfrm>
            <a:off x="553641" y="1524000"/>
            <a:ext cx="4042422" cy="4106412"/>
          </a:xfrm>
        </p:spPr>
        <p:txBody>
          <a:bodyPr>
            <a:normAutofit lnSpcReduction="10000"/>
          </a:bodyPr>
          <a:lstStyle/>
          <a:p>
            <a:pPr marL="285750" indent="-285750">
              <a:buFont typeface="Arial"/>
              <a:buChar char="•"/>
            </a:pPr>
            <a:r>
              <a:rPr lang="en-US" dirty="0" smtClean="0"/>
              <a:t>Behind on Bills?</a:t>
            </a:r>
          </a:p>
          <a:p>
            <a:pPr marL="685800" lvl="1">
              <a:buFont typeface="Arial"/>
              <a:buChar char="•"/>
            </a:pPr>
            <a:r>
              <a:rPr lang="en-US" dirty="0" smtClean="0"/>
              <a:t>English and Spanish </a:t>
            </a:r>
          </a:p>
          <a:p>
            <a:pPr marL="285750">
              <a:buFont typeface="Arial"/>
              <a:buChar char="•"/>
            </a:pPr>
            <a:r>
              <a:rPr lang="en-US" dirty="0" smtClean="0"/>
              <a:t>Debt getting in your way?</a:t>
            </a:r>
          </a:p>
          <a:p>
            <a:pPr marL="285750">
              <a:buFont typeface="Arial"/>
              <a:buChar char="•"/>
            </a:pPr>
            <a:r>
              <a:rPr lang="en-US" dirty="0" smtClean="0"/>
              <a:t>Want credit to work for you?</a:t>
            </a:r>
          </a:p>
          <a:p>
            <a:pPr marL="285750">
              <a:buFont typeface="Arial"/>
              <a:buChar char="•"/>
            </a:pPr>
            <a:r>
              <a:rPr lang="en-US" dirty="0" smtClean="0"/>
              <a:t>Building your savings?</a:t>
            </a:r>
          </a:p>
          <a:p>
            <a:pPr marL="285750">
              <a:buFont typeface="Arial"/>
              <a:buChar char="•"/>
            </a:pPr>
            <a:r>
              <a:rPr lang="en-US" dirty="0"/>
              <a:t>Implementation guide</a:t>
            </a:r>
          </a:p>
          <a:p>
            <a:pPr marL="285750">
              <a:buFont typeface="Arial"/>
              <a:buChar char="•"/>
            </a:pPr>
            <a:r>
              <a:rPr lang="en-US" dirty="0" smtClean="0"/>
              <a:t>Training slides with notes are available for each publication</a:t>
            </a:r>
            <a:endParaRPr lang="en-US" dirty="0"/>
          </a:p>
        </p:txBody>
      </p:sp>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4303" y="4090442"/>
            <a:ext cx="1714704" cy="26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8587" y="1373506"/>
            <a:ext cx="1657329" cy="2543977"/>
          </a:xfrm>
          <a:prstGeom prst="rect">
            <a:avLst/>
          </a:prstGeom>
          <a:ln>
            <a:solidFill>
              <a:srgbClr val="75787B"/>
            </a:solidFill>
          </a:ln>
        </p:spPr>
      </p:pic>
      <p:pic>
        <p:nvPicPr>
          <p:cNvPr id="7" name="Content Placeholder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7999" y="1373507"/>
            <a:ext cx="1675620" cy="2543976"/>
          </a:xfrm>
          <a:prstGeom prst="rect">
            <a:avLst/>
          </a:prstGeom>
          <a:ln>
            <a:solidFill>
              <a:srgbClr val="75787B"/>
            </a:solidFill>
          </a:ln>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8784" y="4090442"/>
            <a:ext cx="1727132" cy="2669204"/>
          </a:xfrm>
          <a:prstGeom prst="rect">
            <a:avLst/>
          </a:prstGeom>
          <a:ln>
            <a:solidFill>
              <a:schemeClr val="accent2"/>
            </a:solidFill>
          </a:ln>
        </p:spPr>
      </p:pic>
    </p:spTree>
    <p:extLst>
      <p:ext uri="{BB962C8B-B14F-4D97-AF65-F5344CB8AC3E}">
        <p14:creationId xmlns:p14="http://schemas.microsoft.com/office/powerpoint/2010/main" val="184574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FPB 2014 1">
      <a:dk1>
        <a:srgbClr val="101820"/>
      </a:dk1>
      <a:lt1>
        <a:srgbClr val="FFFFFF"/>
      </a:lt1>
      <a:dk2>
        <a:srgbClr val="2CB34A"/>
      </a:dk2>
      <a:lt2>
        <a:srgbClr val="ADDC91"/>
      </a:lt2>
      <a:accent1>
        <a:srgbClr val="DBEDD4"/>
      </a:accent1>
      <a:accent2>
        <a:srgbClr val="75787B"/>
      </a:accent2>
      <a:accent3>
        <a:srgbClr val="BABBBD"/>
      </a:accent3>
      <a:accent4>
        <a:srgbClr val="005E5D"/>
      </a:accent4>
      <a:accent5>
        <a:srgbClr val="0072CE"/>
      </a:accent5>
      <a:accent6>
        <a:srgbClr val="796E65"/>
      </a:accent6>
      <a:hlink>
        <a:srgbClr val="0072CE"/>
      </a:hlink>
      <a:folHlink>
        <a:srgbClr val="0072CE"/>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38192</TotalTime>
  <Words>10731</Words>
  <Application>Microsoft Office PowerPoint</Application>
  <PresentationFormat>On-screen Show (4:3)</PresentationFormat>
  <Paragraphs>1223</Paragraphs>
  <Slides>75</Slides>
  <Notes>75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75</vt:i4>
      </vt:variant>
    </vt:vector>
  </HeadingPairs>
  <TitlesOfParts>
    <vt:vector size="86" baseType="lpstr">
      <vt:lpstr>MS PGothic</vt:lpstr>
      <vt:lpstr>MS PGothic</vt:lpstr>
      <vt:lpstr>Arial</vt:lpstr>
      <vt:lpstr>Avenir Next</vt:lpstr>
      <vt:lpstr>Avenir Next Demi Bold</vt:lpstr>
      <vt:lpstr>Calibri</vt:lpstr>
      <vt:lpstr>Georgia</vt:lpstr>
      <vt:lpstr>Noto Sans Symbols</vt:lpstr>
      <vt:lpstr>Wingdings</vt:lpstr>
      <vt:lpstr>ヒラギノ角ゴ ProN W3</vt:lpstr>
      <vt:lpstr>Office Theme</vt:lpstr>
      <vt:lpstr>Focus on Native Communities</vt:lpstr>
      <vt:lpstr>DISCLAIMER</vt:lpstr>
      <vt:lpstr>Training purpose</vt:lpstr>
      <vt:lpstr>Training objectives</vt:lpstr>
      <vt:lpstr>Introductions</vt:lpstr>
      <vt:lpstr>Focus on  Native Communities</vt:lpstr>
      <vt:lpstr>Focus on Native Communities</vt:lpstr>
      <vt:lpstr>Your Money, Your Goals resources</vt:lpstr>
      <vt:lpstr>Your Money, Your Goals resources</vt:lpstr>
      <vt:lpstr>Your Money, Your Goals</vt:lpstr>
      <vt:lpstr>Your Money, Your Goals and Focus on Native Communities</vt:lpstr>
      <vt:lpstr>Benefits of Your Money, Your Goals</vt:lpstr>
      <vt:lpstr>Benefits of Your Money, Your Goals</vt:lpstr>
      <vt:lpstr>Benefits of Your Money, Your Goals</vt:lpstr>
      <vt:lpstr>Navigating the modules</vt:lpstr>
      <vt:lpstr>Toolkit organization</vt:lpstr>
      <vt:lpstr>Toolkit organization</vt:lpstr>
      <vt:lpstr>Focus on Native Communities companion guide contents</vt:lpstr>
      <vt:lpstr>Focus on Native Communities companion guide contents, continued</vt:lpstr>
      <vt:lpstr>Using Your Money, Your Goals and Focus on Native Communities—One-on-one</vt:lpstr>
      <vt:lpstr>Using Your Money, Your Goals and Focus on Native Communities—Group settings</vt:lpstr>
      <vt:lpstr>Integrating Your Money, Your Goals</vt:lpstr>
      <vt:lpstr>Your Money, Your Goals</vt:lpstr>
      <vt:lpstr>Module 1: Setting Goals</vt:lpstr>
      <vt:lpstr>Module 1: Setting Goals</vt:lpstr>
      <vt:lpstr>Native Communities Tool: Using values to set goals </vt:lpstr>
      <vt:lpstr>Native Communities Tool: Using values to set goals </vt:lpstr>
      <vt:lpstr>Using values to set goals</vt:lpstr>
      <vt:lpstr> Native Communities Tool: Using values to set goals </vt:lpstr>
      <vt:lpstr>Native Communities Tool: Using values to set goals </vt:lpstr>
      <vt:lpstr>Module 2: Saving</vt:lpstr>
      <vt:lpstr>Module 2: Saving</vt:lpstr>
      <vt:lpstr>Native Communities Tool: Savings and asset limits in Native communities </vt:lpstr>
      <vt:lpstr>Native Communities Tool: Savings and asset limits in Native Communities </vt:lpstr>
      <vt:lpstr>Module 3: Tracking Income and Benefits</vt:lpstr>
      <vt:lpstr>Limits to wage garnishment</vt:lpstr>
      <vt:lpstr>Module 3: Tracking Income and Benefits</vt:lpstr>
      <vt:lpstr>Native Communities Tool: Making the most of the IIM</vt:lpstr>
      <vt:lpstr>Native Communities Tool: Making the most of the IIM</vt:lpstr>
      <vt:lpstr>Native Communities Tool: Making the most of the IIM</vt:lpstr>
      <vt:lpstr>Module 4: Paying Bills</vt:lpstr>
      <vt:lpstr>Module 4: Paying Bills</vt:lpstr>
      <vt:lpstr>Module 5: Getting through the Month</vt:lpstr>
      <vt:lpstr>Module 5: Getting through the Month</vt:lpstr>
      <vt:lpstr>Tool: Creating a cash flow budget</vt:lpstr>
      <vt:lpstr>Annual planner</vt:lpstr>
      <vt:lpstr>Annual planning tool</vt:lpstr>
      <vt:lpstr>Annual planning tool</vt:lpstr>
      <vt:lpstr>Module 6: Dealing with Debt</vt:lpstr>
      <vt:lpstr>What is debt?</vt:lpstr>
      <vt:lpstr>Module 6: Dealing with Debt</vt:lpstr>
      <vt:lpstr>Module 6: Dealing with Debt</vt:lpstr>
      <vt:lpstr>Module 7: Understanding Credit Reports and Scores</vt:lpstr>
      <vt:lpstr>What is credit?</vt:lpstr>
      <vt:lpstr>What is credit?</vt:lpstr>
      <vt:lpstr>Why do credit reports and scores matter?</vt:lpstr>
      <vt:lpstr>Nationwide credit reporting companies</vt:lpstr>
      <vt:lpstr>What are credit scores?</vt:lpstr>
      <vt:lpstr>Module 7: Understanding Credit Reports and Scores</vt:lpstr>
      <vt:lpstr>Module 8: Choosing Financial Products and Services </vt:lpstr>
      <vt:lpstr>Module 8: Choosing financial products and services </vt:lpstr>
      <vt:lpstr>Module 8: Choosing Financial Products and Services </vt:lpstr>
      <vt:lpstr>Module 9: Protecting your Money</vt:lpstr>
      <vt:lpstr>Module 9: Protecting your Money</vt:lpstr>
      <vt:lpstr>Your Money, Your Goals</vt:lpstr>
      <vt:lpstr>What is elder financial exploitation?</vt:lpstr>
      <vt:lpstr>Financial Empowerment and Elders</vt:lpstr>
      <vt:lpstr>Financial Empowerment and Elders</vt:lpstr>
      <vt:lpstr>Identifying elder financial exploitation</vt:lpstr>
      <vt:lpstr>Getting help for elder financial exploitation</vt:lpstr>
      <vt:lpstr>Preventing elder financial exploitation</vt:lpstr>
      <vt:lpstr>Closing</vt:lpstr>
      <vt:lpstr>Closing</vt:lpstr>
      <vt:lpstr>Closing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Native Communities Abridged Presentation</dc:title>
  <dc:creator>CFPB</dc:creator>
  <cp:lastModifiedBy>Avery, Patricia (CFPB)</cp:lastModifiedBy>
  <cp:revision>999</cp:revision>
  <cp:lastPrinted>2017-05-15T15:04:13Z</cp:lastPrinted>
  <dcterms:created xsi:type="dcterms:W3CDTF">2012-11-19T20:41:22Z</dcterms:created>
  <dcterms:modified xsi:type="dcterms:W3CDTF">2019-08-02T16:25:01Z</dcterms:modified>
</cp:coreProperties>
</file>