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6"/>
  </p:sldMasterIdLst>
  <p:notesMasterIdLst>
    <p:notesMasterId r:id="rId100"/>
  </p:notesMasterIdLst>
  <p:handoutMasterIdLst>
    <p:handoutMasterId r:id="rId101"/>
  </p:handoutMasterIdLst>
  <p:sldIdLst>
    <p:sldId id="1331" r:id="rId7"/>
    <p:sldId id="1328" r:id="rId8"/>
    <p:sldId id="1373" r:id="rId9"/>
    <p:sldId id="486" r:id="rId10"/>
    <p:sldId id="488" r:id="rId11"/>
    <p:sldId id="491" r:id="rId12"/>
    <p:sldId id="492" r:id="rId13"/>
    <p:sldId id="736" r:id="rId14"/>
    <p:sldId id="1316" r:id="rId15"/>
    <p:sldId id="494" r:id="rId16"/>
    <p:sldId id="1319" r:id="rId17"/>
    <p:sldId id="383" r:id="rId18"/>
    <p:sldId id="1346" r:id="rId19"/>
    <p:sldId id="1360" r:id="rId20"/>
    <p:sldId id="748" r:id="rId21"/>
    <p:sldId id="1361" r:id="rId22"/>
    <p:sldId id="749" r:id="rId23"/>
    <p:sldId id="747" r:id="rId24"/>
    <p:sldId id="508" r:id="rId25"/>
    <p:sldId id="1362" r:id="rId26"/>
    <p:sldId id="1347" r:id="rId27"/>
    <p:sldId id="1348" r:id="rId28"/>
    <p:sldId id="533" r:id="rId29"/>
    <p:sldId id="538" r:id="rId30"/>
    <p:sldId id="537" r:id="rId31"/>
    <p:sldId id="534" r:id="rId32"/>
    <p:sldId id="536" r:id="rId33"/>
    <p:sldId id="539" r:id="rId34"/>
    <p:sldId id="540" r:id="rId35"/>
    <p:sldId id="482" r:id="rId36"/>
    <p:sldId id="483" r:id="rId37"/>
    <p:sldId id="484" r:id="rId38"/>
    <p:sldId id="485" r:id="rId39"/>
    <p:sldId id="1349" r:id="rId40"/>
    <p:sldId id="1350" r:id="rId41"/>
    <p:sldId id="753" r:id="rId42"/>
    <p:sldId id="1370" r:id="rId43"/>
    <p:sldId id="1351" r:id="rId44"/>
    <p:sldId id="1363" r:id="rId45"/>
    <p:sldId id="1371" r:id="rId46"/>
    <p:sldId id="339" r:id="rId47"/>
    <p:sldId id="340" r:id="rId48"/>
    <p:sldId id="1367" r:id="rId49"/>
    <p:sldId id="343" r:id="rId50"/>
    <p:sldId id="1372" r:id="rId51"/>
    <p:sldId id="350" r:id="rId52"/>
    <p:sldId id="1353" r:id="rId53"/>
    <p:sldId id="1354" r:id="rId54"/>
    <p:sldId id="356" r:id="rId55"/>
    <p:sldId id="353" r:id="rId56"/>
    <p:sldId id="358" r:id="rId57"/>
    <p:sldId id="359" r:id="rId58"/>
    <p:sldId id="362" r:id="rId59"/>
    <p:sldId id="1355" r:id="rId60"/>
    <p:sldId id="366" r:id="rId61"/>
    <p:sldId id="368" r:id="rId62"/>
    <p:sldId id="376" r:id="rId63"/>
    <p:sldId id="375" r:id="rId64"/>
    <p:sldId id="377" r:id="rId65"/>
    <p:sldId id="378" r:id="rId66"/>
    <p:sldId id="379" r:id="rId67"/>
    <p:sldId id="381" r:id="rId68"/>
    <p:sldId id="382" r:id="rId69"/>
    <p:sldId id="380" r:id="rId70"/>
    <p:sldId id="388" r:id="rId71"/>
    <p:sldId id="756" r:id="rId72"/>
    <p:sldId id="390" r:id="rId73"/>
    <p:sldId id="757" r:id="rId74"/>
    <p:sldId id="1356" r:id="rId75"/>
    <p:sldId id="413" r:id="rId76"/>
    <p:sldId id="415" r:id="rId77"/>
    <p:sldId id="426" r:id="rId78"/>
    <p:sldId id="1357" r:id="rId79"/>
    <p:sldId id="428" r:id="rId80"/>
    <p:sldId id="429" r:id="rId81"/>
    <p:sldId id="432" r:id="rId82"/>
    <p:sldId id="455" r:id="rId83"/>
    <p:sldId id="461" r:id="rId84"/>
    <p:sldId id="462" r:id="rId85"/>
    <p:sldId id="466" r:id="rId86"/>
    <p:sldId id="468" r:id="rId87"/>
    <p:sldId id="473" r:id="rId88"/>
    <p:sldId id="1352" r:id="rId89"/>
    <p:sldId id="758" r:id="rId90"/>
    <p:sldId id="1358" r:id="rId91"/>
    <p:sldId id="1359" r:id="rId92"/>
    <p:sldId id="737" r:id="rId93"/>
    <p:sldId id="1369" r:id="rId94"/>
    <p:sldId id="477" r:id="rId95"/>
    <p:sldId id="1313" r:id="rId96"/>
    <p:sldId id="740" r:id="rId97"/>
    <p:sldId id="739" r:id="rId98"/>
    <p:sldId id="1330" r:id="rId9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slide and disclaimer" id="{17CA062D-638B-4E47-AB4F-E209ABDFC076}">
          <p14:sldIdLst>
            <p14:sldId id="1331"/>
            <p14:sldId id="1328"/>
            <p14:sldId id="1373"/>
          </p14:sldIdLst>
        </p14:section>
        <p14:section name="Overview of the training and introductions" id="{EBC1C646-D729-4A9A-9E4D-827D45D879B4}">
          <p14:sldIdLst>
            <p14:sldId id="486"/>
            <p14:sldId id="488"/>
            <p14:sldId id="491"/>
          </p14:sldIdLst>
        </p14:section>
        <p14:section name="Introduction to the CFPB and financial empowerment" id="{AD9284FB-0459-4C68-A3A6-59C7C1B1FF63}">
          <p14:sldIdLst>
            <p14:sldId id="492"/>
            <p14:sldId id="736"/>
            <p14:sldId id="1316"/>
            <p14:sldId id="494"/>
          </p14:sldIdLst>
        </p14:section>
        <p14:section name="An orientation to Your Money, Your Goals" id="{CD66CE44-10E3-4660-9942-864E118FE0B0}">
          <p14:sldIdLst>
            <p14:sldId id="1319"/>
            <p14:sldId id="383"/>
            <p14:sldId id="1346"/>
            <p14:sldId id="1360"/>
            <p14:sldId id="748"/>
            <p14:sldId id="1361"/>
            <p14:sldId id="749"/>
            <p14:sldId id="747"/>
            <p14:sldId id="508"/>
          </p14:sldIdLst>
        </p14:section>
        <p14:section name="Why Reentry?" id="{68D2BE7A-ED4F-4355-A06B-04A2B22A098F}">
          <p14:sldIdLst>
            <p14:sldId id="1362"/>
            <p14:sldId id="1347"/>
            <p14:sldId id="1348"/>
          </p14:sldIdLst>
        </p14:section>
        <p14:section name="Financial well-being" id="{72F85485-0684-420D-B60C-B9C6303911A0}">
          <p14:sldIdLst>
            <p14:sldId id="533"/>
            <p14:sldId id="538"/>
            <p14:sldId id="537"/>
            <p14:sldId id="534"/>
            <p14:sldId id="536"/>
            <p14:sldId id="539"/>
            <p14:sldId id="540"/>
          </p14:sldIdLst>
        </p14:section>
        <p14:section name="Opening Activity: Money and me" id="{934F5859-1012-4C2E-88FF-C7180FD2E7EB}">
          <p14:sldIdLst>
            <p14:sldId id="482"/>
            <p14:sldId id="483"/>
            <p14:sldId id="484"/>
            <p14:sldId id="485"/>
          </p14:sldIdLst>
        </p14:section>
        <p14:section name="Having the Money Conversation" id="{A8CA05F7-9360-4EA8-AB24-4A9E12CE618E}">
          <p14:sldIdLst>
            <p14:sldId id="1349"/>
            <p14:sldId id="1350"/>
            <p14:sldId id="753"/>
            <p14:sldId id="1370"/>
            <p14:sldId id="1351"/>
            <p14:sldId id="1363"/>
            <p14:sldId id="1371"/>
          </p14:sldIdLst>
        </p14:section>
        <p14:section name="Module 1: Setting Goals" id="{FF1DE479-72B6-4EA2-865A-E95A3476142C}">
          <p14:sldIdLst>
            <p14:sldId id="339"/>
            <p14:sldId id="340"/>
            <p14:sldId id="1367"/>
            <p14:sldId id="343"/>
            <p14:sldId id="1372"/>
          </p14:sldIdLst>
        </p14:section>
        <p14:section name="Module 2: Saving" id="{D5913601-B7C8-41AD-945B-2A40C7C3D991}">
          <p14:sldIdLst>
            <p14:sldId id="350"/>
            <p14:sldId id="1353"/>
            <p14:sldId id="1354"/>
            <p14:sldId id="356"/>
            <p14:sldId id="353"/>
          </p14:sldIdLst>
        </p14:section>
        <p14:section name="Module 3: Tracking Income and Benefits" id="{65949DD1-A513-4F84-8747-DE919165A053}">
          <p14:sldIdLst>
            <p14:sldId id="358"/>
            <p14:sldId id="359"/>
            <p14:sldId id="362"/>
            <p14:sldId id="1355"/>
          </p14:sldIdLst>
        </p14:section>
        <p14:section name="Module 4: Paying Bills" id="{7C4F7A83-847B-43EC-AFAF-7B83DADCDBAE}">
          <p14:sldIdLst>
            <p14:sldId id="366"/>
            <p14:sldId id="368"/>
          </p14:sldIdLst>
        </p14:section>
        <p14:section name="Module 5: Getting through the Month" id="{216D6A44-2284-44B5-B042-1038873DE3B9}">
          <p14:sldIdLst>
            <p14:sldId id="376"/>
            <p14:sldId id="375"/>
            <p14:sldId id="377"/>
            <p14:sldId id="378"/>
            <p14:sldId id="379"/>
            <p14:sldId id="381"/>
            <p14:sldId id="382"/>
            <p14:sldId id="380"/>
          </p14:sldIdLst>
        </p14:section>
        <p14:section name="Module 6: Dealing with Debt" id="{5F9275A1-1D03-443B-9BA5-41DB19211AA2}">
          <p14:sldIdLst>
            <p14:sldId id="388"/>
            <p14:sldId id="756"/>
            <p14:sldId id="390"/>
            <p14:sldId id="757"/>
            <p14:sldId id="1356"/>
          </p14:sldIdLst>
        </p14:section>
        <p14:section name="Module 7: Understanding Credit Reports and Scores" id="{2245E04A-9B1B-4A2F-99B9-7D5A0DD29013}">
          <p14:sldIdLst>
            <p14:sldId id="413"/>
            <p14:sldId id="415"/>
            <p14:sldId id="426"/>
            <p14:sldId id="1357"/>
            <p14:sldId id="428"/>
            <p14:sldId id="429"/>
          </p14:sldIdLst>
        </p14:section>
        <p14:section name="Module 8: Choosing Financial Products and Services" id="{B664F8AD-2A54-45F7-82D3-1645BFC57E88}">
          <p14:sldIdLst>
            <p14:sldId id="432"/>
            <p14:sldId id="455"/>
            <p14:sldId id="461"/>
            <p14:sldId id="462"/>
          </p14:sldIdLst>
        </p14:section>
        <p14:section name="Module 9: Protecting your Money" id="{F278BEC9-BD8A-4FE1-A621-DBB163764A5F}">
          <p14:sldIdLst>
            <p14:sldId id="466"/>
            <p14:sldId id="468"/>
            <p14:sldId id="473"/>
          </p14:sldIdLst>
        </p14:section>
        <p14:section name="Module 10: Background Screening Reports" id="{DFEDCC9A-6E02-44E7-A4DC-B96CDA8F4BC4}">
          <p14:sldIdLst>
            <p14:sldId id="1352"/>
            <p14:sldId id="758"/>
            <p14:sldId id="1358"/>
            <p14:sldId id="1359"/>
          </p14:sldIdLst>
        </p14:section>
        <p14:section name="Additional resources" id="{BF6F4C53-8A17-4BF9-B428-6BEFFC178E2A}">
          <p14:sldIdLst>
            <p14:sldId id="737"/>
            <p14:sldId id="1369"/>
          </p14:sldIdLst>
        </p14:section>
        <p14:section name="Closing" id="{479B684E-7ABC-4949-90C0-0B4683D60E76}">
          <p14:sldIdLst>
            <p14:sldId id="477"/>
            <p14:sldId id="1313"/>
            <p14:sldId id="740"/>
            <p14:sldId id="739"/>
            <p14:sldId id="1330"/>
          </p14:sldIdLst>
        </p14:section>
      </p14:sectionLst>
    </p:ext>
    <p:ext uri="{EFAFB233-063F-42B5-8137-9DF3F51BA10A}">
      <p15:sldGuideLst xmlns:p15="http://schemas.microsoft.com/office/powerpoint/2012/main">
        <p15:guide id="1" orient="horz" pos="708">
          <p15:clr>
            <a:srgbClr val="A4A3A4"/>
          </p15:clr>
        </p15:guide>
        <p15:guide id="2" pos="3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eas, Bruce (CFPB)" initials="NB(" lastIdx="8" clrIdx="6">
    <p:extLst>
      <p:ext uri="{19B8F6BF-5375-455C-9EA6-DF929625EA0E}">
        <p15:presenceInfo xmlns:p15="http://schemas.microsoft.com/office/powerpoint/2012/main" userId="S::Bruce.Neas@cfpb.gov::d497e424-e926-448b-8937-9c8b7cfa2bdc" providerId="AD"/>
      </p:ext>
    </p:extLst>
  </p:cmAuthor>
  <p:cmAuthor id="1" name="Cassie Russell" initials="CR" lastIdx="25" clrIdx="0">
    <p:extLst>
      <p:ext uri="{19B8F6BF-5375-455C-9EA6-DF929625EA0E}">
        <p15:presenceInfo xmlns:p15="http://schemas.microsoft.com/office/powerpoint/2012/main" userId="73d1d25889bdb9d8" providerId="Windows Live"/>
      </p:ext>
    </p:extLst>
  </p:cmAuthor>
  <p:cmAuthor id="2" name="Wheeler, Jill (CFPB)" initials="WJ(" lastIdx="49" clrIdx="1">
    <p:extLst>
      <p:ext uri="{19B8F6BF-5375-455C-9EA6-DF929625EA0E}">
        <p15:presenceInfo xmlns:p15="http://schemas.microsoft.com/office/powerpoint/2012/main" userId="S::Jill.Wheeler@cfpb.gov::3e1af40b-82a9-40e1-8d77-8a9a72c5b5a0" providerId="AD"/>
      </p:ext>
    </p:extLst>
  </p:cmAuthor>
  <p:cmAuthor id="3" name="Dixon, Danielle (CFPB)" initials="DD(" lastIdx="6" clrIdx="2">
    <p:extLst>
      <p:ext uri="{19B8F6BF-5375-455C-9EA6-DF929625EA0E}">
        <p15:presenceInfo xmlns:p15="http://schemas.microsoft.com/office/powerpoint/2012/main" userId="S::Danielle.Dixon@cfpb.gov::683c3d18-7154-40d7-80af-161a57edd368" providerId="AD"/>
      </p:ext>
    </p:extLst>
  </p:cmAuthor>
  <p:cmAuthor id="4" name="Harris, Joyce (CFPB)" initials="HJ(" lastIdx="15" clrIdx="3">
    <p:extLst>
      <p:ext uri="{19B8F6BF-5375-455C-9EA6-DF929625EA0E}">
        <p15:presenceInfo xmlns:p15="http://schemas.microsoft.com/office/powerpoint/2012/main" userId="S::Joyce.Harris@cfpb.gov::932c5077-6af3-42cf-bc4b-6fc970dfc8eb" providerId="AD"/>
      </p:ext>
    </p:extLst>
  </p:cmAuthor>
  <p:cmAuthor id="5" name="Cassie Russell" initials="CR [2]" lastIdx="155" clrIdx="4">
    <p:extLst>
      <p:ext uri="{19B8F6BF-5375-455C-9EA6-DF929625EA0E}">
        <p15:presenceInfo xmlns:p15="http://schemas.microsoft.com/office/powerpoint/2012/main" userId="Cassie Russell" providerId="None"/>
      </p:ext>
    </p:extLst>
  </p:cmAuthor>
  <p:cmAuthor id="6" name="Griffin, Mary (CFPB)" initials="GM(" lastIdx="31" clrIdx="5">
    <p:extLst>
      <p:ext uri="{19B8F6BF-5375-455C-9EA6-DF929625EA0E}">
        <p15:presenceInfo xmlns:p15="http://schemas.microsoft.com/office/powerpoint/2012/main" userId="S::Mary.Griffin@cfpb.gov::d65041b0-22cd-4f9c-a5a3-7998ca09f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EDD"/>
    <a:srgbClr val="E3E4E5"/>
    <a:srgbClr val="101820"/>
    <a:srgbClr val="DBEDD4"/>
    <a:srgbClr val="ADDC91"/>
    <a:srgbClr val="2CB34A"/>
    <a:srgbClr val="F3F2F1"/>
    <a:srgbClr val="636463"/>
    <a:srgbClr val="919395"/>
    <a:srgbClr val="4348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BABAC-674B-40FA-B176-96D0CF717E3C}" v="1" dt="2021-08-18T22:25:21.62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9" autoAdjust="0"/>
    <p:restoredTop sz="77619" autoAdjust="0"/>
  </p:normalViewPr>
  <p:slideViewPr>
    <p:cSldViewPr snapToGrid="0">
      <p:cViewPr varScale="1">
        <p:scale>
          <a:sx n="68" d="100"/>
          <a:sy n="68" d="100"/>
        </p:scale>
        <p:origin x="1328" y="60"/>
      </p:cViewPr>
      <p:guideLst>
        <p:guide orient="horz" pos="708"/>
        <p:guide pos="351"/>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microsoft.com/office/2015/10/relationships/revisionInfo" Target="revisionInfo.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6B3CC-F712-4EB0-9232-BDFA651B0E2C}" type="doc">
      <dgm:prSet loTypeId="urn:microsoft.com/office/officeart/2005/8/layout/chevronAccent+Icon" loCatId="process" qsTypeId="urn:microsoft.com/office/officeart/2005/8/quickstyle/simple1" qsCatId="simple" csTypeId="urn:microsoft.com/office/officeart/2005/8/colors/accent0_2" csCatId="mainScheme" phldr="1"/>
      <dgm:spPr/>
    </dgm:pt>
    <dgm:pt modelId="{C7D89B20-647A-4937-9A0E-4F44943CC666}">
      <dgm:prSet phldrT="[Text]"/>
      <dgm:spPr/>
      <dgm:t>
        <a:bodyPr/>
        <a:lstStyle/>
        <a:p>
          <a:r>
            <a:rPr lang="en-US">
              <a:solidFill>
                <a:schemeClr val="tx1"/>
              </a:solidFill>
            </a:rPr>
            <a:t>Use of credit</a:t>
          </a:r>
        </a:p>
      </dgm:t>
    </dgm:pt>
    <dgm:pt modelId="{BB0F17D9-AA2A-4B1F-A579-2A2C3E2A1EB7}" type="parTrans" cxnId="{726172E3-3E58-4FD4-8E67-23C6000E52B6}">
      <dgm:prSet/>
      <dgm:spPr/>
      <dgm:t>
        <a:bodyPr/>
        <a:lstStyle/>
        <a:p>
          <a:endParaRPr lang="en-US"/>
        </a:p>
      </dgm:t>
    </dgm:pt>
    <dgm:pt modelId="{C26FA10E-E801-446E-AC03-655E94BFEDA1}" type="sibTrans" cxnId="{726172E3-3E58-4FD4-8E67-23C6000E52B6}">
      <dgm:prSet/>
      <dgm:spPr/>
      <dgm:t>
        <a:bodyPr/>
        <a:lstStyle/>
        <a:p>
          <a:endParaRPr lang="en-US"/>
        </a:p>
      </dgm:t>
    </dgm:pt>
    <dgm:pt modelId="{3A38CD15-BB7A-4B57-8DC2-8834CE61EA74}">
      <dgm:prSet phldrT="[Text]"/>
      <dgm:spPr/>
      <dgm:t>
        <a:bodyPr/>
        <a:lstStyle/>
        <a:p>
          <a:r>
            <a:rPr lang="en-US">
              <a:solidFill>
                <a:schemeClr val="tx1"/>
              </a:solidFill>
            </a:rPr>
            <a:t>Creates credit history</a:t>
          </a:r>
        </a:p>
      </dgm:t>
    </dgm:pt>
    <dgm:pt modelId="{A77ACCD5-4B79-42A6-A9D2-F269679E6E89}" type="parTrans" cxnId="{45F34BA0-5F86-4852-B2BE-2743DC131CDF}">
      <dgm:prSet/>
      <dgm:spPr/>
      <dgm:t>
        <a:bodyPr/>
        <a:lstStyle/>
        <a:p>
          <a:endParaRPr lang="en-US"/>
        </a:p>
      </dgm:t>
    </dgm:pt>
    <dgm:pt modelId="{081682FF-AFAE-4D89-BD9A-BA6813C47687}" type="sibTrans" cxnId="{45F34BA0-5F86-4852-B2BE-2743DC131CDF}">
      <dgm:prSet/>
      <dgm:spPr/>
      <dgm:t>
        <a:bodyPr/>
        <a:lstStyle/>
        <a:p>
          <a:endParaRPr lang="en-US"/>
        </a:p>
      </dgm:t>
    </dgm:pt>
    <dgm:pt modelId="{7116FE11-70FC-498A-B20B-8798AD701B25}">
      <dgm:prSet phldrT="[Text]"/>
      <dgm:spPr/>
      <dgm:t>
        <a:bodyPr/>
        <a:lstStyle/>
        <a:p>
          <a:r>
            <a:rPr lang="en-US">
              <a:solidFill>
                <a:schemeClr val="tx1"/>
              </a:solidFill>
            </a:rPr>
            <a:t>Compiled into credit reports</a:t>
          </a:r>
        </a:p>
      </dgm:t>
    </dgm:pt>
    <dgm:pt modelId="{EE35E32A-DB93-488A-96B9-E135F3049C52}" type="parTrans" cxnId="{86808E8E-A38B-4E59-9D74-9AC3CA3A02D9}">
      <dgm:prSet/>
      <dgm:spPr/>
      <dgm:t>
        <a:bodyPr/>
        <a:lstStyle/>
        <a:p>
          <a:endParaRPr lang="en-US"/>
        </a:p>
      </dgm:t>
    </dgm:pt>
    <dgm:pt modelId="{C6509175-DBC5-410E-838F-1BFAEAF87AF4}" type="sibTrans" cxnId="{86808E8E-A38B-4E59-9D74-9AC3CA3A02D9}">
      <dgm:prSet/>
      <dgm:spPr/>
      <dgm:t>
        <a:bodyPr/>
        <a:lstStyle/>
        <a:p>
          <a:endParaRPr lang="en-US"/>
        </a:p>
      </dgm:t>
    </dgm:pt>
    <dgm:pt modelId="{300746E3-C91E-42EC-96BA-B90637ED51BF}">
      <dgm:prSet phldrT="[Text]"/>
      <dgm:spPr/>
      <dgm:t>
        <a:bodyPr/>
        <a:lstStyle/>
        <a:p>
          <a:r>
            <a:rPr lang="en-US">
              <a:solidFill>
                <a:schemeClr val="tx1"/>
              </a:solidFill>
            </a:rPr>
            <a:t>Used to calculate credit scores</a:t>
          </a:r>
        </a:p>
      </dgm:t>
    </dgm:pt>
    <dgm:pt modelId="{81782B8C-5306-43F5-BB5C-FD126B9B2742}" type="parTrans" cxnId="{39F2305C-49A2-40A5-B521-7ECF35E7F2B1}">
      <dgm:prSet/>
      <dgm:spPr/>
      <dgm:t>
        <a:bodyPr/>
        <a:lstStyle/>
        <a:p>
          <a:endParaRPr lang="en-US"/>
        </a:p>
      </dgm:t>
    </dgm:pt>
    <dgm:pt modelId="{A2223AFE-E6B1-4C7A-B5FC-5ADB6DD229B6}" type="sibTrans" cxnId="{39F2305C-49A2-40A5-B521-7ECF35E7F2B1}">
      <dgm:prSet/>
      <dgm:spPr/>
      <dgm:t>
        <a:bodyPr/>
        <a:lstStyle/>
        <a:p>
          <a:endParaRPr lang="en-US"/>
        </a:p>
      </dgm:t>
    </dgm:pt>
    <dgm:pt modelId="{15FC2DA4-CAE5-4694-A407-71B6C3A4A22D}" type="pres">
      <dgm:prSet presAssocID="{22C6B3CC-F712-4EB0-9232-BDFA651B0E2C}" presName="Name0" presStyleCnt="0">
        <dgm:presLayoutVars>
          <dgm:dir/>
          <dgm:resizeHandles val="exact"/>
        </dgm:presLayoutVars>
      </dgm:prSet>
      <dgm:spPr/>
    </dgm:pt>
    <dgm:pt modelId="{1618939E-6E74-40D9-AA16-1D3BA3AA1C59}" type="pres">
      <dgm:prSet presAssocID="{C7D89B20-647A-4937-9A0E-4F44943CC666}" presName="composite" presStyleCnt="0"/>
      <dgm:spPr/>
    </dgm:pt>
    <dgm:pt modelId="{654EE63D-3B1D-4279-A33C-5ADBF64AB897}" type="pres">
      <dgm:prSet presAssocID="{C7D89B20-647A-4937-9A0E-4F44943CC666}" presName="bgChev" presStyleLbl="node1" presStyleIdx="0" presStyleCnt="4"/>
      <dgm:spPr/>
    </dgm:pt>
    <dgm:pt modelId="{F57B22F5-3F85-4102-9195-06A8E994BCB1}" type="pres">
      <dgm:prSet presAssocID="{C7D89B20-647A-4937-9A0E-4F44943CC666}" presName="txNode" presStyleLbl="fgAcc1" presStyleIdx="0" presStyleCnt="4">
        <dgm:presLayoutVars>
          <dgm:bulletEnabled val="1"/>
        </dgm:presLayoutVars>
      </dgm:prSet>
      <dgm:spPr/>
    </dgm:pt>
    <dgm:pt modelId="{18ABBFC7-C49D-4B1B-8B4F-7FA851CBE327}" type="pres">
      <dgm:prSet presAssocID="{C26FA10E-E801-446E-AC03-655E94BFEDA1}" presName="compositeSpace" presStyleCnt="0"/>
      <dgm:spPr/>
    </dgm:pt>
    <dgm:pt modelId="{D496E391-8380-4D14-B457-6CDE72B593DE}" type="pres">
      <dgm:prSet presAssocID="{3A38CD15-BB7A-4B57-8DC2-8834CE61EA74}" presName="composite" presStyleCnt="0"/>
      <dgm:spPr/>
    </dgm:pt>
    <dgm:pt modelId="{BAB9A991-2E03-42F1-B94E-6313B18E6C7E}" type="pres">
      <dgm:prSet presAssocID="{3A38CD15-BB7A-4B57-8DC2-8834CE61EA74}" presName="bgChev" presStyleLbl="node1" presStyleIdx="1" presStyleCnt="4"/>
      <dgm:spPr/>
    </dgm:pt>
    <dgm:pt modelId="{D4E2B2AE-109E-46D7-B351-CB7E828F0E26}" type="pres">
      <dgm:prSet presAssocID="{3A38CD15-BB7A-4B57-8DC2-8834CE61EA74}" presName="txNode" presStyleLbl="fgAcc1" presStyleIdx="1" presStyleCnt="4">
        <dgm:presLayoutVars>
          <dgm:bulletEnabled val="1"/>
        </dgm:presLayoutVars>
      </dgm:prSet>
      <dgm:spPr/>
    </dgm:pt>
    <dgm:pt modelId="{9FA33116-9A21-4D3E-AFE7-2301EE4103D6}" type="pres">
      <dgm:prSet presAssocID="{081682FF-AFAE-4D89-BD9A-BA6813C47687}" presName="compositeSpace" presStyleCnt="0"/>
      <dgm:spPr/>
    </dgm:pt>
    <dgm:pt modelId="{9645E7C7-AEAB-4934-B9A5-035D77D8B0B6}" type="pres">
      <dgm:prSet presAssocID="{7116FE11-70FC-498A-B20B-8798AD701B25}" presName="composite" presStyleCnt="0"/>
      <dgm:spPr/>
    </dgm:pt>
    <dgm:pt modelId="{B2328DB7-F1FA-4956-BA7B-7FA57A07ABB0}" type="pres">
      <dgm:prSet presAssocID="{7116FE11-70FC-498A-B20B-8798AD701B25}" presName="bgChev" presStyleLbl="node1" presStyleIdx="2" presStyleCnt="4"/>
      <dgm:spPr/>
    </dgm:pt>
    <dgm:pt modelId="{E4666DD5-09E2-49F7-91A4-1D572943A737}" type="pres">
      <dgm:prSet presAssocID="{7116FE11-70FC-498A-B20B-8798AD701B25}" presName="txNode" presStyleLbl="fgAcc1" presStyleIdx="2" presStyleCnt="4">
        <dgm:presLayoutVars>
          <dgm:bulletEnabled val="1"/>
        </dgm:presLayoutVars>
      </dgm:prSet>
      <dgm:spPr/>
    </dgm:pt>
    <dgm:pt modelId="{801AE56B-E166-4978-9BDD-822C065E2676}" type="pres">
      <dgm:prSet presAssocID="{C6509175-DBC5-410E-838F-1BFAEAF87AF4}" presName="compositeSpace" presStyleCnt="0"/>
      <dgm:spPr/>
    </dgm:pt>
    <dgm:pt modelId="{40496D97-3874-43D0-B7DB-99C882A6C25B}" type="pres">
      <dgm:prSet presAssocID="{300746E3-C91E-42EC-96BA-B90637ED51BF}" presName="composite" presStyleCnt="0"/>
      <dgm:spPr/>
    </dgm:pt>
    <dgm:pt modelId="{44029AF7-1651-44F1-8805-0C823976728B}" type="pres">
      <dgm:prSet presAssocID="{300746E3-C91E-42EC-96BA-B90637ED51BF}" presName="bgChev" presStyleLbl="node1" presStyleIdx="3" presStyleCnt="4"/>
      <dgm:spPr/>
    </dgm:pt>
    <dgm:pt modelId="{159C7673-BF86-41BF-A9FA-4267AE4F1A66}" type="pres">
      <dgm:prSet presAssocID="{300746E3-C91E-42EC-96BA-B90637ED51BF}" presName="txNode" presStyleLbl="fgAcc1" presStyleIdx="3" presStyleCnt="4">
        <dgm:presLayoutVars>
          <dgm:bulletEnabled val="1"/>
        </dgm:presLayoutVars>
      </dgm:prSet>
      <dgm:spPr/>
    </dgm:pt>
  </dgm:ptLst>
  <dgm:cxnLst>
    <dgm:cxn modelId="{39F2305C-49A2-40A5-B521-7ECF35E7F2B1}" srcId="{22C6B3CC-F712-4EB0-9232-BDFA651B0E2C}" destId="{300746E3-C91E-42EC-96BA-B90637ED51BF}" srcOrd="3" destOrd="0" parTransId="{81782B8C-5306-43F5-BB5C-FD126B9B2742}" sibTransId="{A2223AFE-E6B1-4C7A-B5FC-5ADB6DD229B6}"/>
    <dgm:cxn modelId="{A2BDB58D-084F-446D-B218-5EB74AC1369B}" type="presOf" srcId="{300746E3-C91E-42EC-96BA-B90637ED51BF}" destId="{159C7673-BF86-41BF-A9FA-4267AE4F1A66}" srcOrd="0" destOrd="0" presId="urn:microsoft.com/office/officeart/2005/8/layout/chevronAccent+Icon"/>
    <dgm:cxn modelId="{86808E8E-A38B-4E59-9D74-9AC3CA3A02D9}" srcId="{22C6B3CC-F712-4EB0-9232-BDFA651B0E2C}" destId="{7116FE11-70FC-498A-B20B-8798AD701B25}" srcOrd="2" destOrd="0" parTransId="{EE35E32A-DB93-488A-96B9-E135F3049C52}" sibTransId="{C6509175-DBC5-410E-838F-1BFAEAF87AF4}"/>
    <dgm:cxn modelId="{458F369A-8B7F-483A-9294-7A6AE120CCA2}" type="presOf" srcId="{3A38CD15-BB7A-4B57-8DC2-8834CE61EA74}" destId="{D4E2B2AE-109E-46D7-B351-CB7E828F0E26}" srcOrd="0" destOrd="0" presId="urn:microsoft.com/office/officeart/2005/8/layout/chevronAccent+Icon"/>
    <dgm:cxn modelId="{45F34BA0-5F86-4852-B2BE-2743DC131CDF}" srcId="{22C6B3CC-F712-4EB0-9232-BDFA651B0E2C}" destId="{3A38CD15-BB7A-4B57-8DC2-8834CE61EA74}" srcOrd="1" destOrd="0" parTransId="{A77ACCD5-4B79-42A6-A9D2-F269679E6E89}" sibTransId="{081682FF-AFAE-4D89-BD9A-BA6813C47687}"/>
    <dgm:cxn modelId="{88A70AB4-7D4E-4F7F-B9BC-F2E328E823A4}" type="presOf" srcId="{22C6B3CC-F712-4EB0-9232-BDFA651B0E2C}" destId="{15FC2DA4-CAE5-4694-A407-71B6C3A4A22D}" srcOrd="0" destOrd="0" presId="urn:microsoft.com/office/officeart/2005/8/layout/chevronAccent+Icon"/>
    <dgm:cxn modelId="{024F7BB5-0D04-46E5-86BB-B9505592E559}" type="presOf" srcId="{7116FE11-70FC-498A-B20B-8798AD701B25}" destId="{E4666DD5-09E2-49F7-91A4-1D572943A737}" srcOrd="0" destOrd="0" presId="urn:microsoft.com/office/officeart/2005/8/layout/chevronAccent+Icon"/>
    <dgm:cxn modelId="{726172E3-3E58-4FD4-8E67-23C6000E52B6}" srcId="{22C6B3CC-F712-4EB0-9232-BDFA651B0E2C}" destId="{C7D89B20-647A-4937-9A0E-4F44943CC666}" srcOrd="0" destOrd="0" parTransId="{BB0F17D9-AA2A-4B1F-A579-2A2C3E2A1EB7}" sibTransId="{C26FA10E-E801-446E-AC03-655E94BFEDA1}"/>
    <dgm:cxn modelId="{335E8FE9-A31F-4910-9CE2-C85C8A7CF9C7}" type="presOf" srcId="{C7D89B20-647A-4937-9A0E-4F44943CC666}" destId="{F57B22F5-3F85-4102-9195-06A8E994BCB1}" srcOrd="0" destOrd="0" presId="urn:microsoft.com/office/officeart/2005/8/layout/chevronAccent+Icon"/>
    <dgm:cxn modelId="{26A59D6C-F376-4453-A194-0A60378979C7}" type="presParOf" srcId="{15FC2DA4-CAE5-4694-A407-71B6C3A4A22D}" destId="{1618939E-6E74-40D9-AA16-1D3BA3AA1C59}" srcOrd="0" destOrd="0" presId="urn:microsoft.com/office/officeart/2005/8/layout/chevronAccent+Icon"/>
    <dgm:cxn modelId="{7FE41D31-B382-4128-B216-9F6AD67CE785}" type="presParOf" srcId="{1618939E-6E74-40D9-AA16-1D3BA3AA1C59}" destId="{654EE63D-3B1D-4279-A33C-5ADBF64AB897}" srcOrd="0" destOrd="0" presId="urn:microsoft.com/office/officeart/2005/8/layout/chevronAccent+Icon"/>
    <dgm:cxn modelId="{BF0FB69B-D61A-4880-9254-2CB144CDE7FE}" type="presParOf" srcId="{1618939E-6E74-40D9-AA16-1D3BA3AA1C59}" destId="{F57B22F5-3F85-4102-9195-06A8E994BCB1}" srcOrd="1" destOrd="0" presId="urn:microsoft.com/office/officeart/2005/8/layout/chevronAccent+Icon"/>
    <dgm:cxn modelId="{4CAB517A-CD19-4734-A547-4B8A84E929EF}" type="presParOf" srcId="{15FC2DA4-CAE5-4694-A407-71B6C3A4A22D}" destId="{18ABBFC7-C49D-4B1B-8B4F-7FA851CBE327}" srcOrd="1" destOrd="0" presId="urn:microsoft.com/office/officeart/2005/8/layout/chevronAccent+Icon"/>
    <dgm:cxn modelId="{01E3F577-153A-4E38-A57F-313709C7C6A4}" type="presParOf" srcId="{15FC2DA4-CAE5-4694-A407-71B6C3A4A22D}" destId="{D496E391-8380-4D14-B457-6CDE72B593DE}" srcOrd="2" destOrd="0" presId="urn:microsoft.com/office/officeart/2005/8/layout/chevronAccent+Icon"/>
    <dgm:cxn modelId="{E70CD376-EBA6-4308-A51F-2F7088162C84}" type="presParOf" srcId="{D496E391-8380-4D14-B457-6CDE72B593DE}" destId="{BAB9A991-2E03-42F1-B94E-6313B18E6C7E}" srcOrd="0" destOrd="0" presId="urn:microsoft.com/office/officeart/2005/8/layout/chevronAccent+Icon"/>
    <dgm:cxn modelId="{FA887FDF-27C1-45D4-BB5B-96B411C215B7}" type="presParOf" srcId="{D496E391-8380-4D14-B457-6CDE72B593DE}" destId="{D4E2B2AE-109E-46D7-B351-CB7E828F0E26}" srcOrd="1" destOrd="0" presId="urn:microsoft.com/office/officeart/2005/8/layout/chevronAccent+Icon"/>
    <dgm:cxn modelId="{542345EC-0B72-4560-8ACE-A5F9C6E1A8D1}" type="presParOf" srcId="{15FC2DA4-CAE5-4694-A407-71B6C3A4A22D}" destId="{9FA33116-9A21-4D3E-AFE7-2301EE4103D6}" srcOrd="3" destOrd="0" presId="urn:microsoft.com/office/officeart/2005/8/layout/chevronAccent+Icon"/>
    <dgm:cxn modelId="{A5612BC8-94AF-44BA-8C7C-104C44320517}" type="presParOf" srcId="{15FC2DA4-CAE5-4694-A407-71B6C3A4A22D}" destId="{9645E7C7-AEAB-4934-B9A5-035D77D8B0B6}" srcOrd="4" destOrd="0" presId="urn:microsoft.com/office/officeart/2005/8/layout/chevronAccent+Icon"/>
    <dgm:cxn modelId="{FB69AC20-18CC-4386-887C-92A37F75DB8B}" type="presParOf" srcId="{9645E7C7-AEAB-4934-B9A5-035D77D8B0B6}" destId="{B2328DB7-F1FA-4956-BA7B-7FA57A07ABB0}" srcOrd="0" destOrd="0" presId="urn:microsoft.com/office/officeart/2005/8/layout/chevronAccent+Icon"/>
    <dgm:cxn modelId="{AC7DF018-59CC-4D68-BF15-296303A9D159}" type="presParOf" srcId="{9645E7C7-AEAB-4934-B9A5-035D77D8B0B6}" destId="{E4666DD5-09E2-49F7-91A4-1D572943A737}" srcOrd="1" destOrd="0" presId="urn:microsoft.com/office/officeart/2005/8/layout/chevronAccent+Icon"/>
    <dgm:cxn modelId="{411919F7-749A-4D46-B439-395CABC06C4E}" type="presParOf" srcId="{15FC2DA4-CAE5-4694-A407-71B6C3A4A22D}" destId="{801AE56B-E166-4978-9BDD-822C065E2676}" srcOrd="5" destOrd="0" presId="urn:microsoft.com/office/officeart/2005/8/layout/chevronAccent+Icon"/>
    <dgm:cxn modelId="{49BD1623-EC06-4CAE-A374-2209CE849401}" type="presParOf" srcId="{15FC2DA4-CAE5-4694-A407-71B6C3A4A22D}" destId="{40496D97-3874-43D0-B7DB-99C882A6C25B}" srcOrd="6" destOrd="0" presId="urn:microsoft.com/office/officeart/2005/8/layout/chevronAccent+Icon"/>
    <dgm:cxn modelId="{7A1F54A2-DE6B-4D1C-81B0-EC8C8F7C12CB}" type="presParOf" srcId="{40496D97-3874-43D0-B7DB-99C882A6C25B}" destId="{44029AF7-1651-44F1-8805-0C823976728B}" srcOrd="0" destOrd="0" presId="urn:microsoft.com/office/officeart/2005/8/layout/chevronAccent+Icon"/>
    <dgm:cxn modelId="{69E1E8E6-3D29-4927-A936-F90223BA860D}" type="presParOf" srcId="{40496D97-3874-43D0-B7DB-99C882A6C25B}" destId="{159C7673-BF86-41BF-A9FA-4267AE4F1A6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EE63D-3B1D-4279-A33C-5ADBF64AB897}">
      <dsp:nvSpPr>
        <dsp:cNvPr id="0" name=""/>
        <dsp:cNvSpPr/>
      </dsp:nvSpPr>
      <dsp:spPr>
        <a:xfrm>
          <a:off x="3064" y="1843754"/>
          <a:ext cx="1442128" cy="556661"/>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B22F5-3F85-4102-9195-06A8E994BCB1}">
      <dsp:nvSpPr>
        <dsp:cNvPr id="0" name=""/>
        <dsp:cNvSpPr/>
      </dsp:nvSpPr>
      <dsp:spPr>
        <a:xfrm>
          <a:off x="387631" y="1982919"/>
          <a:ext cx="1217797" cy="55666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1"/>
              </a:solidFill>
            </a:rPr>
            <a:t>Use of credit</a:t>
          </a:r>
        </a:p>
      </dsp:txBody>
      <dsp:txXfrm>
        <a:off x="403935" y="1999223"/>
        <a:ext cx="1185189" cy="524053"/>
      </dsp:txXfrm>
    </dsp:sp>
    <dsp:sp modelId="{BAB9A991-2E03-42F1-B94E-6313B18E6C7E}">
      <dsp:nvSpPr>
        <dsp:cNvPr id="0" name=""/>
        <dsp:cNvSpPr/>
      </dsp:nvSpPr>
      <dsp:spPr>
        <a:xfrm>
          <a:off x="1650295" y="1843754"/>
          <a:ext cx="1442128" cy="556661"/>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2B2AE-109E-46D7-B351-CB7E828F0E26}">
      <dsp:nvSpPr>
        <dsp:cNvPr id="0" name=""/>
        <dsp:cNvSpPr/>
      </dsp:nvSpPr>
      <dsp:spPr>
        <a:xfrm>
          <a:off x="2034862" y="1982919"/>
          <a:ext cx="1217797" cy="55666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1"/>
              </a:solidFill>
            </a:rPr>
            <a:t>Creates credit history</a:t>
          </a:r>
        </a:p>
      </dsp:txBody>
      <dsp:txXfrm>
        <a:off x="2051166" y="1999223"/>
        <a:ext cx="1185189" cy="524053"/>
      </dsp:txXfrm>
    </dsp:sp>
    <dsp:sp modelId="{B2328DB7-F1FA-4956-BA7B-7FA57A07ABB0}">
      <dsp:nvSpPr>
        <dsp:cNvPr id="0" name=""/>
        <dsp:cNvSpPr/>
      </dsp:nvSpPr>
      <dsp:spPr>
        <a:xfrm>
          <a:off x="3297526" y="1843754"/>
          <a:ext cx="1442128" cy="556661"/>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66DD5-09E2-49F7-91A4-1D572943A737}">
      <dsp:nvSpPr>
        <dsp:cNvPr id="0" name=""/>
        <dsp:cNvSpPr/>
      </dsp:nvSpPr>
      <dsp:spPr>
        <a:xfrm>
          <a:off x="3682094" y="1982919"/>
          <a:ext cx="1217797" cy="55666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1"/>
              </a:solidFill>
            </a:rPr>
            <a:t>Compiled into credit reports</a:t>
          </a:r>
        </a:p>
      </dsp:txBody>
      <dsp:txXfrm>
        <a:off x="3698398" y="1999223"/>
        <a:ext cx="1185189" cy="524053"/>
      </dsp:txXfrm>
    </dsp:sp>
    <dsp:sp modelId="{44029AF7-1651-44F1-8805-0C823976728B}">
      <dsp:nvSpPr>
        <dsp:cNvPr id="0" name=""/>
        <dsp:cNvSpPr/>
      </dsp:nvSpPr>
      <dsp:spPr>
        <a:xfrm>
          <a:off x="4944757" y="1843754"/>
          <a:ext cx="1442128" cy="556661"/>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C7673-BF86-41BF-A9FA-4267AE4F1A66}">
      <dsp:nvSpPr>
        <dsp:cNvPr id="0" name=""/>
        <dsp:cNvSpPr/>
      </dsp:nvSpPr>
      <dsp:spPr>
        <a:xfrm>
          <a:off x="5329325" y="1982919"/>
          <a:ext cx="1217797" cy="55666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1"/>
              </a:solidFill>
            </a:rPr>
            <a:t>Used to calculate credit scores</a:t>
          </a:r>
        </a:p>
      </dsp:txBody>
      <dsp:txXfrm>
        <a:off x="5345629" y="1999223"/>
        <a:ext cx="1185189" cy="5240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CA97C3-C405-524D-9CBE-0BC0D8901EF2}" type="datetimeFigureOut">
              <a:rPr lang="en-US" smtClean="0"/>
              <a:t>8/20/2021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E3284D-1414-D044-813C-490EC2E121A8}" type="slidenum">
              <a:rPr lang="en-US" smtClean="0"/>
              <a:t>‹#›</a:t>
            </a:fld>
            <a:endParaRPr lang="en-US"/>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1BCE4-DA71-794C-BB20-C7FCCBD5454E}" type="datetimeFigureOut">
              <a:rPr lang="en-US" smtClean="0"/>
              <a:t>8/20/2021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F53EF-993C-FF42-8B62-CEF57763A78D}" type="slidenum">
              <a:rPr lang="en-US" smtClean="0"/>
              <a:t>‹#›</a:t>
            </a:fld>
            <a:endParaRPr lang="en-US"/>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eblo.gpo.gov/CFPBPubs/CFPBPubs.php?PubID=1326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ueblo.gpo.gov/CFPBPubs/CFPBPubs.php?PubID=1341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ueblo.gpo.gov/CFPBPubs/CFPBPubs.php?PubID=1332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ueblo.gpo.gov/CFPBPubs/CFPBPubs.php?PubID=1343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onsumerfinance.gov/practitioner-resources/financial-well-being-resources/measure-and-scor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strike="noStrike" cap="none" dirty="0">
                <a:solidFill>
                  <a:schemeClr val="dk1"/>
                </a:solidFill>
                <a:effectLst/>
                <a:latin typeface="Calibri"/>
                <a:ea typeface="Calibri"/>
                <a:cs typeface="Calibri"/>
                <a:sym typeface="Calibri"/>
              </a:rPr>
              <a:t>Training Section 1: Title slide and disclaimer</a:t>
            </a:r>
            <a:endParaRPr lang="en-US" sz="1200" b="0" i="0" u="none" strike="noStrike" cap="none" dirty="0">
              <a:solidFill>
                <a:schemeClr val="dk1"/>
              </a:solidFill>
              <a:effectLst/>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cap="none" dirty="0">
              <a:solidFill>
                <a:schemeClr val="dk1"/>
              </a:solidFill>
              <a:effectLst/>
              <a:latin typeface="+mn-lt"/>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effectLst/>
                <a:latin typeface="+mn-lt"/>
                <a:ea typeface="Calibri"/>
                <a:cs typeface="Calibri"/>
                <a:sym typeface="Calibri"/>
              </a:rPr>
              <a:t>THIS PRESENTATION SUPPORTS THE JULY 2021 VERSION OF YOUR MONEY, YOUR GOALS: Focus on Reentry: Criminal Justice companion guide.  </a:t>
            </a:r>
            <a:r>
              <a:rPr lang="en-US" sz="1200" b="0" i="0" u="none" strike="noStrike" cap="none" dirty="0">
                <a:solidFill>
                  <a:schemeClr val="dk1"/>
                </a:solidFill>
                <a:effectLst/>
                <a:latin typeface="+mn-lt"/>
                <a:ea typeface="Calibri"/>
                <a:cs typeface="Calibri"/>
                <a:sym typeface="Calibri"/>
              </a:rPr>
              <a:t>This document will be referred to throughout this presentation as “the guide.”</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3078453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toolkit has information that helps you have the money conversation with the people you serve. Use the tools to help achieve goals and work through challenges.  The Focus on Reentry guide is meant to be a stand-alone resource but the toolkit provides more in-depth information on topics and additional tools that supplement the Focus on Reentry resource.  Always remember to check and search the website as well if there is information you can’t find in these resources.</a:t>
            </a:r>
          </a:p>
          <a:p>
            <a:endParaRPr lang="en-US" dirty="0"/>
          </a:p>
          <a:p>
            <a:r>
              <a:rPr lang="en-US" dirty="0"/>
              <a:t>You can use the toolkit to help people: </a:t>
            </a:r>
          </a:p>
          <a:p>
            <a:pPr marL="171450" indent="-171450">
              <a:buFontTx/>
              <a:buChar char="-"/>
            </a:pPr>
            <a:r>
              <a:rPr lang="en-US" dirty="0"/>
              <a:t>Make spending decisions that can help them reach their goals </a:t>
            </a:r>
          </a:p>
          <a:p>
            <a:pPr marL="171450" indent="-171450">
              <a:buFontTx/>
              <a:buChar char="-"/>
            </a:pPr>
            <a:r>
              <a:rPr lang="en-US" dirty="0"/>
              <a:t>Order and fix credit reports </a:t>
            </a:r>
          </a:p>
          <a:p>
            <a:pPr marL="171450" indent="-171450">
              <a:buFontTx/>
              <a:buChar char="-"/>
            </a:pPr>
            <a:r>
              <a:rPr lang="en-US" dirty="0"/>
              <a:t>Make decisions about repaying debts and taking on new debt </a:t>
            </a:r>
          </a:p>
          <a:p>
            <a:pPr marL="171450" indent="-171450">
              <a:buFontTx/>
              <a:buChar char="-"/>
            </a:pPr>
            <a:r>
              <a:rPr lang="en-US" dirty="0"/>
              <a:t>Keep track of their income and bills </a:t>
            </a:r>
          </a:p>
          <a:p>
            <a:pPr marL="171450" indent="-171450">
              <a:buFontTx/>
              <a:buChar char="-"/>
            </a:pPr>
            <a:r>
              <a:rPr lang="en-US" dirty="0"/>
              <a:t>And much more! </a:t>
            </a:r>
          </a:p>
          <a:p>
            <a:pPr marL="171450" indent="-171450">
              <a:buFontTx/>
              <a:buChar char="-"/>
            </a:pPr>
            <a:endParaRPr lang="en-US" dirty="0"/>
          </a:p>
          <a:p>
            <a:pPr marL="0" indent="0">
              <a:buFontTx/>
              <a:buNone/>
            </a:pPr>
            <a:endParaRPr lang="en-US" dirty="0"/>
          </a:p>
          <a:p>
            <a:pPr marL="0" indent="0">
              <a:buFontTx/>
              <a:buNone/>
            </a:pPr>
            <a:r>
              <a:rPr lang="en-US" dirty="0"/>
              <a:t>The toolkit includes: </a:t>
            </a:r>
          </a:p>
          <a:p>
            <a:pPr marL="171450" indent="-171450">
              <a:buFontTx/>
              <a:buChar char="-"/>
            </a:pPr>
            <a:r>
              <a:rPr lang="en-US" dirty="0"/>
              <a:t>43 tools and handouts </a:t>
            </a:r>
          </a:p>
          <a:p>
            <a:pPr marL="171450" indent="-171450">
              <a:buFontTx/>
              <a:buChar char="-"/>
            </a:pPr>
            <a:r>
              <a:rPr lang="en-US" dirty="0"/>
              <a:t>Easy-to-follow directions so you can use tools confidently </a:t>
            </a:r>
          </a:p>
          <a:p>
            <a:pPr marL="171450" indent="-171450">
              <a:buFontTx/>
              <a:buChar char="-"/>
            </a:pPr>
            <a:r>
              <a:rPr lang="en-US" dirty="0"/>
              <a:t>Recommendations on which tools to use based on the situation and time available </a:t>
            </a:r>
          </a:p>
          <a:p>
            <a:pPr marL="171450" indent="-171450">
              <a:buFontTx/>
              <a:buChar char="-"/>
            </a:pPr>
            <a:endParaRPr lang="en-US" dirty="0"/>
          </a:p>
          <a:p>
            <a:pPr marL="171450" indent="-171450">
              <a:buFontTx/>
              <a:buChar char="-"/>
            </a:pPr>
            <a:r>
              <a:rPr lang="en-US" dirty="0"/>
              <a:t>The toolkit is available for download in English, Spanish, and Chinese. </a:t>
            </a:r>
          </a:p>
          <a:p>
            <a:pPr marL="171450" indent="-171450">
              <a:buFontTx/>
              <a:buChar char="-"/>
            </a:pPr>
            <a:r>
              <a:rPr lang="en-US" dirty="0"/>
              <a:t>You can also order free printed copies in English and Spanish. </a:t>
            </a:r>
          </a:p>
          <a:p>
            <a:pPr marL="171450" indent="-171450">
              <a:buFontTx/>
              <a:buChar char="-"/>
            </a:pPr>
            <a:endParaRPr lang="en-US" dirty="0"/>
          </a:p>
          <a:p>
            <a:pPr marL="171450" indent="-171450">
              <a:buFontTx/>
              <a:buChar char="-"/>
            </a:pPr>
            <a:r>
              <a:rPr lang="en-US" dirty="0"/>
              <a:t>Access the website to access individual tools in the toolkit as fillable PDFs. </a:t>
            </a:r>
          </a:p>
        </p:txBody>
      </p:sp>
      <p:sp>
        <p:nvSpPr>
          <p:cNvPr id="4" name="Slide Number Placeholder 3"/>
          <p:cNvSpPr>
            <a:spLocks noGrp="1"/>
          </p:cNvSpPr>
          <p:nvPr>
            <p:ph type="sldNum" sz="quarter" idx="5"/>
          </p:nvPr>
        </p:nvSpPr>
        <p:spPr/>
        <p:txBody>
          <a:bodyPr/>
          <a:lstStyle/>
          <a:p>
            <a:fld id="{4BAF53EF-993C-FF42-8B62-CEF57763A78D}" type="slidenum">
              <a:rPr lang="en-US" smtClean="0"/>
              <a:t>12</a:t>
            </a:fld>
            <a:endParaRPr lang="en-US"/>
          </a:p>
        </p:txBody>
      </p:sp>
    </p:spTree>
    <p:extLst>
      <p:ext uri="{BB962C8B-B14F-4D97-AF65-F5344CB8AC3E}">
        <p14:creationId xmlns:p14="http://schemas.microsoft.com/office/powerpoint/2010/main" val="216857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These colorful, compact booklets can help you talk with the people about money topics that are important to them. </a:t>
            </a:r>
          </a:p>
          <a:p>
            <a:r>
              <a:rPr lang="en-US" sz="1600" dirty="0"/>
              <a:t>Four booklets for different situations:</a:t>
            </a:r>
          </a:p>
          <a:p>
            <a:pPr marL="285750" indent="-285750">
              <a:buFont typeface="Arial" panose="020B0604020202020204" pitchFamily="34" charset="0"/>
              <a:buChar char="•"/>
            </a:pPr>
            <a:r>
              <a:rPr lang="en-US" sz="1600" dirty="0"/>
              <a:t>Behind on bills? Start with one step.</a:t>
            </a:r>
            <a:br>
              <a:rPr lang="en-US" sz="1600" dirty="0"/>
            </a:br>
            <a:r>
              <a:rPr lang="en-US" sz="1600" dirty="0"/>
              <a:t>(Available in English and Spanish)</a:t>
            </a:r>
          </a:p>
          <a:p>
            <a:pPr marL="285750" indent="-285750">
              <a:buFont typeface="Arial" panose="020B0604020202020204" pitchFamily="34" charset="0"/>
              <a:buChar char="•"/>
            </a:pPr>
            <a:r>
              <a:rPr lang="en-US" sz="1600" dirty="0"/>
              <a:t>Debt getting in your way? Get a handle on it.</a:t>
            </a:r>
          </a:p>
          <a:p>
            <a:pPr marL="285750" indent="-285750">
              <a:buFont typeface="Arial" panose="020B0604020202020204" pitchFamily="34" charset="0"/>
              <a:buChar char="•"/>
            </a:pPr>
            <a:r>
              <a:rPr lang="en-US" sz="1600" dirty="0"/>
              <a:t>Want credit to work for you? Start with these steps. </a:t>
            </a:r>
            <a:br>
              <a:rPr lang="en-US" sz="1600" dirty="0"/>
            </a:br>
            <a:r>
              <a:rPr lang="en-US" sz="1600" dirty="0"/>
              <a:t>(Available in English and Spanish)</a:t>
            </a:r>
          </a:p>
          <a:p>
            <a:pPr marL="285750" indent="-285750">
              <a:buFont typeface="Arial" panose="020B0604020202020204" pitchFamily="34" charset="0"/>
              <a:buChar char="•"/>
            </a:pPr>
            <a:r>
              <a:rPr lang="en-US" sz="1600" dirty="0"/>
              <a:t>Building your savings? Start with small goals. </a:t>
            </a:r>
          </a:p>
          <a:p>
            <a:endParaRPr lang="en-US" dirty="0"/>
          </a:p>
          <a:p>
            <a:r>
              <a:rPr lang="en-US" dirty="0"/>
              <a:t>Each booklet has 8 tools. </a:t>
            </a:r>
          </a:p>
          <a:p>
            <a:endParaRPr lang="en-US" dirty="0"/>
          </a:p>
          <a:p>
            <a:r>
              <a:rPr lang="en-US" dirty="0"/>
              <a:t>Booklets are meant to be used in-person, there is not an online version. </a:t>
            </a:r>
          </a:p>
        </p:txBody>
      </p:sp>
      <p:sp>
        <p:nvSpPr>
          <p:cNvPr id="4" name="Slide Number Placeholder 3"/>
          <p:cNvSpPr>
            <a:spLocks noGrp="1"/>
          </p:cNvSpPr>
          <p:nvPr>
            <p:ph type="sldNum" sz="quarter" idx="5"/>
          </p:nvPr>
        </p:nvSpPr>
        <p:spPr/>
        <p:txBody>
          <a:bodyPr/>
          <a:lstStyle/>
          <a:p>
            <a:fld id="{4BAF53EF-993C-FF42-8B62-CEF57763A78D}" type="slidenum">
              <a:rPr lang="en-US" smtClean="0"/>
              <a:t>13</a:t>
            </a:fld>
            <a:endParaRPr lang="en-US"/>
          </a:p>
        </p:txBody>
      </p:sp>
    </p:spTree>
    <p:extLst>
      <p:ext uri="{BB962C8B-B14F-4D97-AF65-F5344CB8AC3E}">
        <p14:creationId xmlns:p14="http://schemas.microsoft.com/office/powerpoint/2010/main" val="427780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linkClick r:id="rId3">
                  <a:extLst>
                    <a:ext uri="{A12FA001-AC4F-418D-AE19-62706E023703}">
                      <ahyp:hlinkClr xmlns:ahyp="http://schemas.microsoft.com/office/drawing/2018/hyperlinkcolor" val="tx"/>
                    </a:ext>
                  </a:extLst>
                </a:hlinkClick>
              </a:rPr>
              <a:t>Behind on bills? Start with one step.</a:t>
            </a:r>
          </a:p>
          <a:p>
            <a:pPr marL="171450" indent="-171450">
              <a:buFont typeface="Arial" panose="020B0604020202020204" pitchFamily="34" charset="0"/>
              <a:buChar char="•"/>
            </a:pPr>
            <a:r>
              <a:rPr lang="en-US" dirty="0">
                <a:solidFill>
                  <a:schemeClr val="tx1"/>
                </a:solidFill>
              </a:rPr>
              <a:t>Create an action plan</a:t>
            </a:r>
          </a:p>
          <a:p>
            <a:pPr marL="171450" indent="-171450">
              <a:buFont typeface="Arial" panose="020B0604020202020204" pitchFamily="34" charset="0"/>
              <a:buChar char="•"/>
            </a:pPr>
            <a:r>
              <a:rPr lang="en-US" dirty="0">
                <a:solidFill>
                  <a:schemeClr val="tx1"/>
                </a:solidFill>
              </a:rPr>
              <a:t>Track and manage income and spending</a:t>
            </a:r>
          </a:p>
          <a:p>
            <a:pPr marL="171450" indent="-171450">
              <a:buFont typeface="Arial" panose="020B0604020202020204" pitchFamily="34" charset="0"/>
              <a:buChar char="•"/>
            </a:pPr>
            <a:r>
              <a:rPr lang="en-US" dirty="0">
                <a:solidFill>
                  <a:schemeClr val="tx1"/>
                </a:solidFill>
              </a:rPr>
              <a:t>Prioritize bills and expenses</a:t>
            </a:r>
          </a:p>
          <a:p>
            <a:pPr marL="171450" indent="-171450">
              <a:buFont typeface="Arial" panose="020B0604020202020204" pitchFamily="34" charset="0"/>
              <a:buChar char="•"/>
            </a:pPr>
            <a:r>
              <a:rPr lang="en-US" dirty="0">
                <a:solidFill>
                  <a:schemeClr val="tx1"/>
                </a:solidFill>
              </a:rPr>
              <a:t>Understand rights and responsibilities when contacted by debt collectors</a:t>
            </a:r>
          </a:p>
          <a:p>
            <a:endParaRPr lang="en-US" dirty="0"/>
          </a:p>
          <a:p>
            <a:r>
              <a:rPr lang="en-US" dirty="0"/>
              <a:t>Available for order in English and Spanish. </a:t>
            </a:r>
          </a:p>
          <a:p>
            <a:endParaRPr lang="en-US" dirty="0"/>
          </a:p>
          <a:p>
            <a:r>
              <a:rPr lang="en-US" dirty="0"/>
              <a:t>The version for correctional facilities comes without the wire binding.</a:t>
            </a:r>
          </a:p>
        </p:txBody>
      </p:sp>
      <p:sp>
        <p:nvSpPr>
          <p:cNvPr id="4" name="Slide Number Placeholder 3"/>
          <p:cNvSpPr>
            <a:spLocks noGrp="1"/>
          </p:cNvSpPr>
          <p:nvPr>
            <p:ph type="sldNum" sz="quarter" idx="5"/>
          </p:nvPr>
        </p:nvSpPr>
        <p:spPr/>
        <p:txBody>
          <a:bodyPr/>
          <a:lstStyle/>
          <a:p>
            <a:fld id="{4BAF53EF-993C-FF42-8B62-CEF57763A78D}" type="slidenum">
              <a:rPr lang="en-US" smtClean="0"/>
              <a:t>14</a:t>
            </a:fld>
            <a:endParaRPr lang="en-US"/>
          </a:p>
        </p:txBody>
      </p:sp>
    </p:spTree>
    <p:extLst>
      <p:ext uri="{BB962C8B-B14F-4D97-AF65-F5344CB8AC3E}">
        <p14:creationId xmlns:p14="http://schemas.microsoft.com/office/powerpoint/2010/main" val="3532791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linkClick r:id="rId3">
                  <a:extLst>
                    <a:ext uri="{A12FA001-AC4F-418D-AE19-62706E023703}">
                      <ahyp:hlinkClr xmlns:ahyp="http://schemas.microsoft.com/office/drawing/2018/hyperlinkcolor" val="tx"/>
                    </a:ext>
                  </a:extLst>
                </a:hlinkClick>
              </a:rPr>
              <a:t>Want credit to work for you? Start with these steps.</a:t>
            </a:r>
          </a:p>
          <a:p>
            <a:pPr marL="171450" indent="-171450">
              <a:buFont typeface="Arial" panose="020B0604020202020204" pitchFamily="34" charset="0"/>
              <a:buChar char="•"/>
            </a:pPr>
            <a:r>
              <a:rPr lang="en-US" dirty="0"/>
              <a:t>Order and review credit reports, dispute any errors that are found</a:t>
            </a:r>
          </a:p>
          <a:p>
            <a:pPr marL="171450" indent="-171450">
              <a:buFont typeface="Arial" panose="020B0604020202020204" pitchFamily="34" charset="0"/>
              <a:buChar char="•"/>
            </a:pPr>
            <a:r>
              <a:rPr lang="en-US" dirty="0"/>
              <a:t>Plan how to establish or build credit</a:t>
            </a:r>
          </a:p>
          <a:p>
            <a:pPr marL="171450" indent="-171450">
              <a:buFont typeface="Arial" panose="020B0604020202020204" pitchFamily="34" charset="0"/>
              <a:buChar char="•"/>
            </a:pPr>
            <a:r>
              <a:rPr lang="en-US" dirty="0"/>
              <a:t>Respond to identity theft</a:t>
            </a:r>
          </a:p>
          <a:p>
            <a:endParaRPr lang="en-US" dirty="0"/>
          </a:p>
          <a:p>
            <a:r>
              <a:rPr lang="en-US" dirty="0"/>
              <a:t>Available for order in English and Spanish.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version for correctional facilities comes without the wire binding.</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15</a:t>
            </a:fld>
            <a:endParaRPr lang="en-US"/>
          </a:p>
        </p:txBody>
      </p:sp>
    </p:spTree>
    <p:extLst>
      <p:ext uri="{BB962C8B-B14F-4D97-AF65-F5344CB8AC3E}">
        <p14:creationId xmlns:p14="http://schemas.microsoft.com/office/powerpoint/2010/main" val="392335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linkClick r:id="rId3">
                  <a:extLst>
                    <a:ext uri="{A12FA001-AC4F-418D-AE19-62706E023703}">
                      <ahyp:hlinkClr xmlns:ahyp="http://schemas.microsoft.com/office/drawing/2018/hyperlinkcolor" val="tx"/>
                    </a:ext>
                  </a:extLst>
                </a:hlinkClick>
              </a:rPr>
              <a:t>Debt getting in your way? Get a handle on it.</a:t>
            </a:r>
          </a:p>
          <a:p>
            <a:pPr marL="171450" indent="-171450">
              <a:buFont typeface="Arial" panose="020B0604020202020204" pitchFamily="34" charset="0"/>
              <a:buChar char="•"/>
            </a:pPr>
            <a:r>
              <a:rPr lang="en-US" dirty="0"/>
              <a:t>Get a full picture of existing debt</a:t>
            </a:r>
          </a:p>
          <a:p>
            <a:pPr marL="171450" indent="-171450">
              <a:buFont typeface="Arial" panose="020B0604020202020204" pitchFamily="34" charset="0"/>
              <a:buChar char="•"/>
            </a:pPr>
            <a:r>
              <a:rPr lang="en-US" dirty="0"/>
              <a:t>Order a credit report</a:t>
            </a:r>
          </a:p>
          <a:p>
            <a:pPr marL="171450" indent="-171450">
              <a:buFont typeface="Arial" panose="020B0604020202020204" pitchFamily="34" charset="0"/>
              <a:buChar char="•"/>
            </a:pPr>
            <a:r>
              <a:rPr lang="en-US" dirty="0"/>
              <a:t>Prioritize debts and set repayment goals</a:t>
            </a:r>
          </a:p>
          <a:p>
            <a:pPr marL="171450" indent="-171450">
              <a:buFont typeface="Arial" panose="020B0604020202020204" pitchFamily="34" charset="0"/>
              <a:buChar char="•"/>
            </a:pPr>
            <a:r>
              <a:rPr lang="en-US" dirty="0"/>
              <a:t>Plan how to avoid additional debt</a:t>
            </a:r>
          </a:p>
          <a:p>
            <a:endParaRPr lang="en-US" dirty="0"/>
          </a:p>
          <a:p>
            <a:r>
              <a:rPr lang="en-US" dirty="0"/>
              <a:t>Available for order in English.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version for correctional facilities comes without the wire binding.</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16</a:t>
            </a:fld>
            <a:endParaRPr lang="en-US"/>
          </a:p>
        </p:txBody>
      </p:sp>
    </p:spTree>
    <p:extLst>
      <p:ext uri="{BB962C8B-B14F-4D97-AF65-F5344CB8AC3E}">
        <p14:creationId xmlns:p14="http://schemas.microsoft.com/office/powerpoint/2010/main" val="313620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linkClick r:id="rId3">
                  <a:extLst>
                    <a:ext uri="{A12FA001-AC4F-418D-AE19-62706E023703}">
                      <ahyp:hlinkClr xmlns:ahyp="http://schemas.microsoft.com/office/drawing/2018/hyperlinkcolor" val="tx"/>
                    </a:ext>
                  </a:extLst>
                </a:hlinkClick>
              </a:rPr>
              <a:t>Building your savings? Start with small goals.</a:t>
            </a:r>
          </a:p>
          <a:p>
            <a:pPr marL="171450" indent="-171450">
              <a:buFont typeface="Arial" panose="020B0604020202020204" pitchFamily="34" charset="0"/>
              <a:buChar char="•"/>
            </a:pPr>
            <a:r>
              <a:rPr lang="en-US" dirty="0"/>
              <a:t>Prioritize and set savings goals</a:t>
            </a:r>
          </a:p>
          <a:p>
            <a:pPr marL="171450" indent="-171450">
              <a:buFont typeface="Arial" panose="020B0604020202020204" pitchFamily="34" charset="0"/>
              <a:buChar char="•"/>
            </a:pPr>
            <a:r>
              <a:rPr lang="en-US" dirty="0"/>
              <a:t>Prepare for unexpected expenses</a:t>
            </a:r>
          </a:p>
          <a:p>
            <a:pPr marL="171450" indent="-171450">
              <a:buFont typeface="Arial" panose="020B0604020202020204" pitchFamily="34" charset="0"/>
              <a:buChar char="•"/>
            </a:pPr>
            <a:r>
              <a:rPr lang="en-US" dirty="0"/>
              <a:t>Find a place for savings</a:t>
            </a:r>
          </a:p>
          <a:p>
            <a:pPr marL="171450" indent="-171450">
              <a:buFont typeface="Arial" panose="020B0604020202020204" pitchFamily="34" charset="0"/>
              <a:buChar char="•"/>
            </a:pPr>
            <a:r>
              <a:rPr lang="en-US" dirty="0"/>
              <a:t>Make the most of a tax refund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Available for order in English.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is not a version of Building your savings? for correctional facilities. </a:t>
            </a:r>
          </a:p>
        </p:txBody>
      </p:sp>
      <p:sp>
        <p:nvSpPr>
          <p:cNvPr id="4" name="Slide Number Placeholder 3"/>
          <p:cNvSpPr>
            <a:spLocks noGrp="1"/>
          </p:cNvSpPr>
          <p:nvPr>
            <p:ph type="sldNum" sz="quarter" idx="5"/>
          </p:nvPr>
        </p:nvSpPr>
        <p:spPr/>
        <p:txBody>
          <a:bodyPr/>
          <a:lstStyle/>
          <a:p>
            <a:fld id="{4BAF53EF-993C-FF42-8B62-CEF57763A78D}" type="slidenum">
              <a:rPr lang="en-US" smtClean="0"/>
              <a:t>17</a:t>
            </a:fld>
            <a:endParaRPr lang="en-US"/>
          </a:p>
        </p:txBody>
      </p:sp>
    </p:spTree>
    <p:extLst>
      <p:ext uri="{BB962C8B-B14F-4D97-AF65-F5344CB8AC3E}">
        <p14:creationId xmlns:p14="http://schemas.microsoft.com/office/powerpoint/2010/main" val="282231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18</a:t>
            </a:fld>
            <a:endParaRPr lang="en-US"/>
          </a:p>
        </p:txBody>
      </p:sp>
    </p:spTree>
    <p:extLst>
      <p:ext uri="{BB962C8B-B14F-4D97-AF65-F5344CB8AC3E}">
        <p14:creationId xmlns:p14="http://schemas.microsoft.com/office/powerpoint/2010/main" val="3530700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organization of the guide using the slide and information in the table of contents, on pages 6-7 in the guide.</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Highlight the following key points: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Do not treat the guide like a curriculum.</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Provide the right content and tools at the right time.</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Use individual discussions or assessments to figure out where to start.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512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i="0" u="sng" strike="noStrike" cap="none" dirty="0">
                <a:solidFill>
                  <a:schemeClr val="dk1"/>
                </a:solidFill>
                <a:effectLst/>
                <a:latin typeface="Calibri"/>
                <a:ea typeface="Calibri"/>
                <a:cs typeface="Calibri"/>
                <a:sym typeface="Calibri"/>
              </a:rPr>
              <a:t>Training Section 5: Why reentry?</a:t>
            </a:r>
            <a:endParaRPr lang="en-US" sz="2000" b="0" i="0" u="none" strike="noStrike" cap="none" dirty="0">
              <a:solidFill>
                <a:schemeClr val="dk1"/>
              </a:solidFill>
              <a:effectLst/>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More than 70 million individuals with criminal records.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Georgia" panose="02040502050405020303" pitchFamily="18" charset="0"/>
                <a:ea typeface="Calibri" panose="020F0502020204030204" pitchFamily="34" charset="0"/>
                <a:cs typeface="Segoe UI" panose="020B0502040204020203" pitchFamily="34" charset="0"/>
              </a:rPr>
              <a:t>Note on source: 2018 data reports more than 112 individual criminal records, but there are individuals that have more than one; conservative estimate is more than 70 million individuals. (</a:t>
            </a:r>
            <a:r>
              <a:rPr lang="en-US" sz="2000" dirty="0"/>
              <a:t>Source: </a:t>
            </a:r>
            <a:r>
              <a:rPr lang="en-US" sz="2000" dirty="0">
                <a:effectLst/>
                <a:latin typeface="Arial" panose="020B0604020202020204" pitchFamily="34" charset="0"/>
              </a:rPr>
              <a:t>SEARCH, The National Consortium for Justice Information and Statistics using federal funding provided by the Bureau of Justice Statistics</a:t>
            </a:r>
            <a:r>
              <a:rPr lang="en-US" sz="1400" dirty="0">
                <a:solidFill>
                  <a:srgbClr val="000000"/>
                </a:solidFill>
                <a:effectLst/>
                <a:latin typeface="Georgia" panose="02040502050405020303" pitchFamily="18" charset="0"/>
                <a:ea typeface="Calibri" panose="020F0502020204030204" pitchFamily="34" charset="0"/>
                <a:cs typeface="Segoe UI" panose="020B0502040204020203" pitchFamily="34" charset="0"/>
              </a:rPr>
              <a:t> </a:t>
            </a:r>
            <a:br>
              <a:rPr lang="en-US" sz="1400" dirty="0">
                <a:solidFill>
                  <a:srgbClr val="000000"/>
                </a:solidFill>
                <a:effectLst/>
                <a:latin typeface="Georgia" panose="02040502050405020303" pitchFamily="18" charset="0"/>
                <a:ea typeface="Calibri" panose="020F0502020204030204" pitchFamily="34" charset="0"/>
                <a:cs typeface="Segoe UI" panose="020B0502040204020203" pitchFamily="34" charset="0"/>
              </a:rPr>
            </a:br>
            <a:r>
              <a:rPr lang="en-US" sz="2000" dirty="0">
                <a:effectLst/>
                <a:latin typeface="Georgia" panose="02040502050405020303" pitchFamily="18" charset="0"/>
                <a:ea typeface="Times New Roman" panose="02020603050405020304" pitchFamily="18" charset="0"/>
                <a:cs typeface="Times New Roman" panose="02020603050405020304" pitchFamily="18" charset="0"/>
              </a:rPr>
              <a:t>https://www.ojp.gov/pdffiles1/bjs/grants/255651.pdf)</a:t>
            </a:r>
            <a:endParaRPr lang="en-US"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Impact on access to employment and housing</a:t>
            </a:r>
          </a:p>
          <a:p>
            <a:pPr marL="342900" lvl="0" indent="-342900">
              <a:buFont typeface="Arial" panose="020B0604020202020204" pitchFamily="34" charset="0"/>
              <a:buChar char="•"/>
            </a:pPr>
            <a:r>
              <a:rPr lang="en-US" sz="2000" dirty="0"/>
              <a:t>Financial challenges</a:t>
            </a:r>
          </a:p>
          <a:p>
            <a:pPr marL="800100" lvl="1" indent="-342900">
              <a:buFont typeface="Arial" panose="020B0604020202020204" pitchFamily="34" charset="0"/>
              <a:buChar char="•"/>
            </a:pPr>
            <a:r>
              <a:rPr lang="en-US" sz="2000" dirty="0"/>
              <a:t>Background screening reports and employment</a:t>
            </a:r>
          </a:p>
          <a:p>
            <a:pPr marL="800100" lvl="1" indent="-342900">
              <a:buFont typeface="Arial" panose="020B0604020202020204" pitchFamily="34" charset="0"/>
              <a:buChar char="•"/>
            </a:pPr>
            <a:r>
              <a:rPr lang="en-US" sz="2000" dirty="0"/>
              <a:t>Consumer and criminal justice debt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BAF53EF-993C-FF42-8B62-CEF57763A78D}"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84179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u="none" strike="noStrike" baseline="0" dirty="0">
                <a:solidFill>
                  <a:srgbClr val="221E1F"/>
                </a:solidFill>
                <a:latin typeface="Avenir Next"/>
              </a:rPr>
              <a:t>If the following information is useful to the audience, you may find it helpful to share some of these items from pages 4-5 in the guide.</a:t>
            </a:r>
          </a:p>
          <a:p>
            <a:pPr marL="0" indent="0">
              <a:buFont typeface="Arial" panose="020B0604020202020204" pitchFamily="34" charset="0"/>
              <a:buNone/>
            </a:pPr>
            <a:endParaRPr lang="en-US" sz="1800" b="0" i="0" u="none" strike="noStrike" baseline="0" dirty="0">
              <a:solidFill>
                <a:srgbClr val="221E1F"/>
              </a:solidFill>
              <a:latin typeface="Avenir Next"/>
            </a:endParaRPr>
          </a:p>
          <a:p>
            <a:pPr marL="0" indent="0">
              <a:buFont typeface="Arial" panose="020B0604020202020204" pitchFamily="34" charset="0"/>
              <a:buNone/>
            </a:pPr>
            <a:r>
              <a:rPr lang="en-US" sz="1800" b="0" i="0" u="none" strike="noStrike" baseline="0" dirty="0">
                <a:solidFill>
                  <a:srgbClr val="221E1F"/>
                </a:solidFill>
                <a:latin typeface="Avenir Next"/>
              </a:rPr>
              <a:t>This is information about the numbers of people involved in the criminal justice system to get a sense of the size of the audience for these resources and to sensitize people to the impact of incarceration or other involvement in the criminal justice system.</a:t>
            </a:r>
          </a:p>
          <a:p>
            <a:pPr marL="0" indent="0">
              <a:buFont typeface="Arial" panose="020B0604020202020204" pitchFamily="34" charset="0"/>
              <a:buNone/>
            </a:pPr>
            <a:endParaRPr lang="en-US" sz="1800" b="0" i="0" u="none" strike="noStrike" baseline="0" dirty="0">
              <a:solidFill>
                <a:srgbClr val="221E1F"/>
              </a:solidFill>
              <a:latin typeface="Avenir Next"/>
            </a:endParaRPr>
          </a:p>
          <a:p>
            <a:pPr marL="285750" indent="-285750">
              <a:buFont typeface="Arial" panose="020B0604020202020204" pitchFamily="34" charset="0"/>
              <a:buChar char="•"/>
            </a:pPr>
            <a:r>
              <a:rPr lang="en-US" sz="1800" b="0" i="0" u="none" strike="noStrike" baseline="0" dirty="0">
                <a:solidFill>
                  <a:srgbClr val="221E1F"/>
                </a:solidFill>
                <a:latin typeface="Avenir Next"/>
              </a:rPr>
              <a:t>In 2019, jails reported more than 10 million (</a:t>
            </a:r>
            <a:r>
              <a:rPr lang="en-US" sz="1800" b="0" i="0" u="none" strike="noStrike" baseline="0" dirty="0">
                <a:solidFill>
                  <a:srgbClr val="221E1F"/>
                </a:solidFill>
                <a:latin typeface="Avenir Next Medium"/>
              </a:rPr>
              <a:t>U</a:t>
            </a:r>
            <a:r>
              <a:rPr lang="en-US" sz="1800" b="0" i="0" u="none" strike="noStrike" baseline="0" dirty="0">
                <a:solidFill>
                  <a:srgbClr val="000000"/>
                </a:solidFill>
                <a:latin typeface="Avenir Next"/>
              </a:rPr>
              <a:t>.</a:t>
            </a:r>
            <a:r>
              <a:rPr lang="en-US" sz="1800" b="0" i="0" u="none" strike="noStrike" baseline="0" dirty="0">
                <a:solidFill>
                  <a:srgbClr val="221E1F"/>
                </a:solidFill>
                <a:latin typeface="Avenir Next Medium"/>
              </a:rPr>
              <a:t>S</a:t>
            </a:r>
            <a:r>
              <a:rPr lang="en-US" sz="1800" b="0" i="0" u="none" strike="noStrike" baseline="0" dirty="0">
                <a:solidFill>
                  <a:srgbClr val="000000"/>
                </a:solidFill>
                <a:latin typeface="Avenir Next"/>
              </a:rPr>
              <a:t>. </a:t>
            </a:r>
            <a:r>
              <a:rPr lang="en-US" sz="1800" b="0" i="0" u="none" strike="noStrike" baseline="0" dirty="0">
                <a:solidFill>
                  <a:srgbClr val="221E1F"/>
                </a:solidFill>
                <a:latin typeface="Avenir Next Medium"/>
              </a:rPr>
              <a:t>Department of Justice, Bureau of Justice Statistics, </a:t>
            </a:r>
            <a:r>
              <a:rPr lang="en-US" sz="1800" b="0" i="1" u="none" strike="noStrike" baseline="0" dirty="0">
                <a:solidFill>
                  <a:srgbClr val="221E1F"/>
                </a:solidFill>
                <a:latin typeface="Avenir Next Medium"/>
              </a:rPr>
              <a:t>Jail Inmates in 2019 </a:t>
            </a:r>
            <a:r>
              <a:rPr lang="en-US" sz="1800" b="0" i="0" u="none" strike="noStrike" baseline="0" dirty="0">
                <a:solidFill>
                  <a:srgbClr val="221E1F"/>
                </a:solidFill>
                <a:latin typeface="Avenir Next Medium"/>
              </a:rPr>
              <a:t>(March 2021) available at </a:t>
            </a:r>
            <a:r>
              <a:rPr lang="en-US" sz="1800" b="0" i="0" u="sng" strike="noStrike" baseline="0" dirty="0">
                <a:solidFill>
                  <a:srgbClr val="221E1F"/>
                </a:solidFill>
                <a:latin typeface="Avenir Next Medium"/>
              </a:rPr>
              <a:t>https://www</a:t>
            </a:r>
            <a:r>
              <a:rPr lang="en-US" sz="1800" b="0" i="0" u="sng" strike="noStrike" baseline="0" dirty="0">
                <a:solidFill>
                  <a:srgbClr val="000000"/>
                </a:solidFill>
                <a:latin typeface="Avenir Next"/>
              </a:rPr>
              <a:t>.</a:t>
            </a:r>
            <a:r>
              <a:rPr lang="en-US" sz="1800" b="0" i="0" u="sng" strike="noStrike" baseline="0" dirty="0">
                <a:solidFill>
                  <a:srgbClr val="221E1F"/>
                </a:solidFill>
                <a:latin typeface="Avenir Next Medium"/>
              </a:rPr>
              <a:t>bjs</a:t>
            </a:r>
            <a:r>
              <a:rPr lang="en-US" sz="1800" b="0" i="0" u="sng" strike="noStrike" baseline="0" dirty="0">
                <a:solidFill>
                  <a:srgbClr val="000000"/>
                </a:solidFill>
                <a:latin typeface="Avenir Next"/>
              </a:rPr>
              <a:t>.</a:t>
            </a:r>
            <a:r>
              <a:rPr lang="en-US" sz="1800" b="0" i="0" u="sng" strike="noStrike" baseline="0" dirty="0">
                <a:solidFill>
                  <a:srgbClr val="221E1F"/>
                </a:solidFill>
                <a:latin typeface="Avenir Next Medium"/>
              </a:rPr>
              <a:t>gov/content/pub/pdf/ji19</a:t>
            </a:r>
            <a:r>
              <a:rPr lang="en-US" sz="1800" b="0" i="0" u="sng" strike="noStrike" baseline="0" dirty="0">
                <a:solidFill>
                  <a:srgbClr val="000000"/>
                </a:solidFill>
                <a:latin typeface="Avenir Next"/>
              </a:rPr>
              <a:t>.</a:t>
            </a:r>
            <a:r>
              <a:rPr lang="en-US" sz="1800" b="0" i="0" u="sng" strike="noStrike" baseline="0" dirty="0">
                <a:solidFill>
                  <a:srgbClr val="221E1F"/>
                </a:solidFill>
                <a:latin typeface="Avenir Next Medium"/>
              </a:rPr>
              <a:t>pdf</a:t>
            </a:r>
            <a:r>
              <a:rPr lang="en-US" sz="1800" b="0" i="0" u="none" strike="noStrike" baseline="0" dirty="0">
                <a:solidFill>
                  <a:srgbClr val="221E1F"/>
                </a:solidFill>
                <a:latin typeface="Avenir Next"/>
              </a:rPr>
              <a:t>admissions). </a:t>
            </a:r>
          </a:p>
          <a:p>
            <a:pPr marL="285750" indent="-285750">
              <a:buFont typeface="Arial" panose="020B0604020202020204" pitchFamily="34" charset="0"/>
              <a:buChar char="•"/>
            </a:pPr>
            <a:r>
              <a:rPr lang="en-US" sz="1800" b="0" i="0" u="none" strike="noStrike" baseline="0" dirty="0">
                <a:solidFill>
                  <a:srgbClr val="221E1F"/>
                </a:solidFill>
                <a:latin typeface="Avenir Next"/>
              </a:rPr>
              <a:t>Every year, more than 600,000 are released from prison. (</a:t>
            </a:r>
            <a:r>
              <a:rPr lang="en-US" sz="1800" b="0" i="0" u="none" strike="noStrike" baseline="0" dirty="0">
                <a:solidFill>
                  <a:srgbClr val="221E1F"/>
                </a:solidFill>
                <a:latin typeface="Avenir Next Medium"/>
              </a:rPr>
              <a:t>U.S. Department of Justice, Bureau of Justice Statistics, </a:t>
            </a:r>
            <a:r>
              <a:rPr lang="en-US" sz="1800" b="0" i="1" u="none" strike="noStrike" baseline="0" dirty="0">
                <a:solidFill>
                  <a:srgbClr val="221E1F"/>
                </a:solidFill>
                <a:latin typeface="Avenir Next Medium"/>
              </a:rPr>
              <a:t>Prisoners in 2019 </a:t>
            </a:r>
            <a:r>
              <a:rPr lang="en-US" sz="1800" b="0" i="0" u="none" strike="noStrike" baseline="0" dirty="0">
                <a:solidFill>
                  <a:srgbClr val="221E1F"/>
                </a:solidFill>
                <a:latin typeface="Avenir Next Medium"/>
              </a:rPr>
              <a:t>(Oct</a:t>
            </a:r>
            <a:r>
              <a:rPr lang="en-US" sz="1800" b="0" i="0" u="none" strike="noStrike" baseline="0" dirty="0">
                <a:solidFill>
                  <a:srgbClr val="000000"/>
                </a:solidFill>
                <a:latin typeface="Avenir Next"/>
              </a:rPr>
              <a:t>.</a:t>
            </a:r>
            <a:r>
              <a:rPr lang="en-US" sz="1800" b="0" i="0" u="none" strike="noStrike" baseline="0" dirty="0">
                <a:solidFill>
                  <a:srgbClr val="221E1F"/>
                </a:solidFill>
                <a:latin typeface="Avenir Next Medium"/>
              </a:rPr>
              <a:t>2020) available at </a:t>
            </a:r>
            <a:r>
              <a:rPr lang="en-US" sz="1800" b="0" i="0" u="sng" strike="noStrike" baseline="0" dirty="0">
                <a:solidFill>
                  <a:srgbClr val="221E1F"/>
                </a:solidFill>
                <a:latin typeface="Avenir Next Medium"/>
              </a:rPr>
              <a:t>https://www</a:t>
            </a:r>
            <a:r>
              <a:rPr lang="en-US" sz="1800" b="0" i="0" u="sng" strike="noStrike" baseline="0" dirty="0">
                <a:solidFill>
                  <a:srgbClr val="000000"/>
                </a:solidFill>
                <a:latin typeface="Avenir Next"/>
              </a:rPr>
              <a:t>.</a:t>
            </a:r>
            <a:r>
              <a:rPr lang="en-US" sz="1800" b="0" i="0" u="sng" strike="noStrike" baseline="0" dirty="0">
                <a:solidFill>
                  <a:srgbClr val="221E1F"/>
                </a:solidFill>
                <a:latin typeface="Avenir Next Medium"/>
              </a:rPr>
              <a:t>bjs</a:t>
            </a:r>
            <a:r>
              <a:rPr lang="en-US" sz="1800" b="0" i="0" u="sng" strike="noStrike" baseline="0" dirty="0">
                <a:solidFill>
                  <a:srgbClr val="000000"/>
                </a:solidFill>
                <a:latin typeface="Avenir Next"/>
              </a:rPr>
              <a:t>.</a:t>
            </a:r>
            <a:r>
              <a:rPr lang="en-US" sz="1800" b="0" i="0" u="sng" strike="noStrike" baseline="0" dirty="0">
                <a:solidFill>
                  <a:srgbClr val="221E1F"/>
                </a:solidFill>
                <a:latin typeface="Avenir Next Medium"/>
              </a:rPr>
              <a:t>gov/content/pub/pdf/p19</a:t>
            </a:r>
            <a:r>
              <a:rPr lang="en-US" sz="1800" b="0" i="0" u="sng" strike="noStrike" baseline="0" dirty="0">
                <a:solidFill>
                  <a:srgbClr val="000000"/>
                </a:solidFill>
                <a:latin typeface="Avenir Next"/>
              </a:rPr>
              <a:t>.</a:t>
            </a:r>
            <a:r>
              <a:rPr lang="en-US" sz="1800" b="0" i="0" u="sng" strike="noStrike" baseline="0" dirty="0">
                <a:solidFill>
                  <a:srgbClr val="221E1F"/>
                </a:solidFill>
                <a:latin typeface="Avenir Next Medium"/>
              </a:rPr>
              <a:t>pdf). </a:t>
            </a:r>
            <a:endParaRPr lang="en-US" sz="1800" b="0" i="0" u="none" strike="noStrike" baseline="0" dirty="0">
              <a:solidFill>
                <a:srgbClr val="221E1F"/>
              </a:solidFill>
              <a:latin typeface="Avenir Next"/>
            </a:endParaRPr>
          </a:p>
          <a:p>
            <a:pPr marL="285750" indent="-285750">
              <a:buFont typeface="Arial" panose="020B0604020202020204" pitchFamily="34" charset="0"/>
              <a:buChar char="•"/>
            </a:pPr>
            <a:r>
              <a:rPr lang="en-US" sz="1800" b="0" i="0" u="none" strike="noStrike" baseline="0" dirty="0">
                <a:solidFill>
                  <a:srgbClr val="221E1F"/>
                </a:solidFill>
                <a:latin typeface="Avenir Next"/>
              </a:rPr>
              <a:t>Blacks and Hispanics are disproportionately represented in prison and jail populations. For example, as of 2019 for every 100,000 residents in the United States in each group, there were 1,096 Black residents in prison, 525 Hispanic residents, and 214 White residents. </a:t>
            </a:r>
          </a:p>
          <a:p>
            <a:pPr marL="285750" indent="-285750">
              <a:buFont typeface="Arial" panose="020B0604020202020204" pitchFamily="34" charset="0"/>
              <a:buChar char="•"/>
            </a:pPr>
            <a:r>
              <a:rPr lang="en-US" sz="1800" b="0" i="0" u="none" strike="noStrike" baseline="0" dirty="0">
                <a:solidFill>
                  <a:srgbClr val="221E1F"/>
                </a:solidFill>
                <a:latin typeface="Avenir Next"/>
              </a:rPr>
              <a:t>As noted in a CFPB report: "Because of demographic differences in incarceration rates among races, the difficulty of formerly incarcerated individuals in accessing the banking system upon release also reinforces racial disparities in access to financial products.“ CFPB, </a:t>
            </a:r>
            <a:r>
              <a:rPr lang="en-US" sz="1800" dirty="0"/>
              <a:t>Taskforce on Federal Consumer Financial Law Report, Volume I, p. 556 available at </a:t>
            </a:r>
            <a:r>
              <a:rPr lang="en-US" sz="1800" b="0" i="0" u="none" strike="noStrike" baseline="0" dirty="0">
                <a:solidFill>
                  <a:srgbClr val="221E1F"/>
                </a:solidFill>
                <a:latin typeface="Avenir Next"/>
              </a:rPr>
              <a:t>https://files.consumerfinance.gov/f/documents/cfpb_taskforce-federal-consumer-financial-law_report-volume-1_2021-01.pdf </a:t>
            </a:r>
          </a:p>
          <a:p>
            <a:pPr marL="285750" indent="-285750">
              <a:buFont typeface="Arial" panose="020B0604020202020204" pitchFamily="34" charset="0"/>
              <a:buChar char="•"/>
            </a:pPr>
            <a:r>
              <a:rPr lang="en-US" sz="1800" b="0" i="0" u="none" strike="noStrike" baseline="0" dirty="0">
                <a:solidFill>
                  <a:srgbClr val="221E1F"/>
                </a:solidFill>
                <a:latin typeface="Avenir Next"/>
              </a:rPr>
              <a:t>Many of these justice-involved individuals face barriers to successful reentry. Many barriers to accessing jobs, housing, education, and other key reintegration outcomes have financial challenges attached to them.</a:t>
            </a: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21</a:t>
            </a:fld>
            <a:endParaRPr lang="en-US"/>
          </a:p>
        </p:txBody>
      </p:sp>
    </p:spTree>
    <p:extLst>
      <p:ext uri="{BB962C8B-B14F-4D97-AF65-F5344CB8AC3E}">
        <p14:creationId xmlns:p14="http://schemas.microsoft.com/office/powerpoint/2010/main" val="208182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a:solidFill>
                  <a:schemeClr val="dk1"/>
                </a:solidFill>
                <a:effectLst/>
                <a:latin typeface="Calibri"/>
                <a:ea typeface="Calibri"/>
                <a:cs typeface="Calibri"/>
                <a:sym typeface="Calibri"/>
              </a:rPr>
              <a:t>Training Section 2: Overview of the training and introductions</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765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following information from the guide, page 7:</a:t>
            </a:r>
          </a:p>
          <a:p>
            <a:pPr marL="171450" indent="-171450">
              <a:buFont typeface="Arial" panose="020B0604020202020204" pitchFamily="34" charset="0"/>
              <a:buChar char="•"/>
            </a:pPr>
            <a:r>
              <a:rPr lang="en-US" dirty="0"/>
              <a:t>You can use the information and tools to help people with criminal records: </a:t>
            </a:r>
          </a:p>
          <a:p>
            <a:pPr marL="628650" lvl="1" indent="-171450">
              <a:buFont typeface="Arial" panose="020B0604020202020204" pitchFamily="34" charset="0"/>
              <a:buChar char="•"/>
            </a:pPr>
            <a:r>
              <a:rPr lang="en-US" dirty="0"/>
              <a:t>Identify financial challenges to successful transition </a:t>
            </a:r>
          </a:p>
          <a:p>
            <a:pPr marL="628650" lvl="1" indent="-171450">
              <a:buFont typeface="Arial" panose="020B0604020202020204" pitchFamily="34" charset="0"/>
              <a:buChar char="•"/>
            </a:pPr>
            <a:r>
              <a:rPr lang="en-US" dirty="0"/>
              <a:t>Obtain documents related to identification to help ease the transition process</a:t>
            </a:r>
          </a:p>
          <a:p>
            <a:pPr marL="628650" lvl="1" indent="-171450">
              <a:buFont typeface="Arial" panose="020B0604020202020204" pitchFamily="34" charset="0"/>
              <a:buChar char="•"/>
            </a:pPr>
            <a:r>
              <a:rPr lang="en-US" dirty="0"/>
              <a:t>Develop a cash flow budget by tracking income and spending</a:t>
            </a:r>
          </a:p>
          <a:p>
            <a:pPr marL="628650" lvl="1" indent="-171450">
              <a:buFont typeface="Arial" panose="020B0604020202020204" pitchFamily="34" charset="0"/>
              <a:buChar char="•"/>
            </a:pPr>
            <a:r>
              <a:rPr lang="en-US" dirty="0"/>
              <a:t>Identify and prioritize debt—both debt arising from involvement in the criminal justice system (criminal justice debt) and consumer debt</a:t>
            </a:r>
          </a:p>
          <a:p>
            <a:pPr marL="628650" lvl="1" indent="-171450">
              <a:buFont typeface="Arial" panose="020B0604020202020204" pitchFamily="34" charset="0"/>
              <a:buChar char="•"/>
            </a:pPr>
            <a:r>
              <a:rPr lang="en-US" dirty="0"/>
              <a:t>Access and review credit reports</a:t>
            </a:r>
          </a:p>
          <a:p>
            <a:pPr marL="628650" lvl="1" indent="-171450">
              <a:buFont typeface="Arial" panose="020B0604020202020204" pitchFamily="34" charset="0"/>
              <a:buChar char="•"/>
            </a:pPr>
            <a:r>
              <a:rPr lang="en-US" dirty="0"/>
              <a:t>Understand the background screening process and individual rights when applying for jobs</a:t>
            </a:r>
          </a:p>
          <a:p>
            <a:pPr marL="171450" lvl="0" indent="-171450">
              <a:buFont typeface="Arial" panose="020B0604020202020204" pitchFamily="34" charset="0"/>
              <a:buChar char="•"/>
            </a:pPr>
            <a:r>
              <a:rPr lang="en-US" sz="1800" b="0" i="0" u="none" strike="noStrike" baseline="0" dirty="0">
                <a:solidFill>
                  <a:srgbClr val="221E1F"/>
                </a:solidFill>
                <a:latin typeface="Avenir Next"/>
              </a:rPr>
              <a:t>You can use the guide in one-on-one or small group settings. Each person’s needs are unique and often complex. </a:t>
            </a:r>
          </a:p>
          <a:p>
            <a:pPr marL="171450" lvl="0" indent="-171450">
              <a:buFont typeface="Arial" panose="020B0604020202020204" pitchFamily="34" charset="0"/>
              <a:buChar char="•"/>
            </a:pPr>
            <a:r>
              <a:rPr lang="en-US" sz="1800" b="0" i="0" u="none" strike="noStrike" baseline="0" dirty="0">
                <a:solidFill>
                  <a:srgbClr val="221E1F"/>
                </a:solidFill>
                <a:latin typeface="Avenir Next"/>
              </a:rPr>
              <a:t>Even when there are multiple issues to address, you shouldn’t try to cover all the information and tools with everyone you serve. </a:t>
            </a:r>
          </a:p>
          <a:p>
            <a:pPr marL="171450" lvl="0" indent="-171450">
              <a:buFont typeface="Arial" panose="020B0604020202020204" pitchFamily="34" charset="0"/>
              <a:buChar char="•"/>
            </a:pPr>
            <a:r>
              <a:rPr lang="en-US" sz="1800" b="0" i="0" u="none" strike="noStrike" baseline="0" dirty="0">
                <a:solidFill>
                  <a:srgbClr val="221E1F"/>
                </a:solidFill>
                <a:latin typeface="Avenir Next"/>
              </a:rPr>
              <a:t>Covering all the tools at once, or even a few tools at one time, would be overwhelming for most people. </a:t>
            </a:r>
          </a:p>
          <a:p>
            <a:pPr marL="171450" lvl="0" indent="-171450">
              <a:buFont typeface="Arial" panose="020B0604020202020204" pitchFamily="34" charset="0"/>
              <a:buChar char="•"/>
            </a:pPr>
            <a:r>
              <a:rPr lang="en-US" sz="1800" b="0" i="0" u="none" strike="noStrike" baseline="0" dirty="0">
                <a:solidFill>
                  <a:srgbClr val="221E1F"/>
                </a:solidFill>
                <a:latin typeface="Avenir Next"/>
              </a:rPr>
              <a:t>Only review one or two tools at a time, beginning with a key topic and the tools that make the most sense for their situation.</a:t>
            </a:r>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22</a:t>
            </a:fld>
            <a:endParaRPr lang="en-US"/>
          </a:p>
        </p:txBody>
      </p:sp>
    </p:spTree>
    <p:extLst>
      <p:ext uri="{BB962C8B-B14F-4D97-AF65-F5344CB8AC3E}">
        <p14:creationId xmlns:p14="http://schemas.microsoft.com/office/powerpoint/2010/main" val="84559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838" rtl="0" eaLnBrk="1" fontAlgn="auto" latinLnBrk="0" hangingPunct="1">
              <a:lnSpc>
                <a:spcPct val="100000"/>
              </a:lnSpc>
              <a:spcBef>
                <a:spcPts val="0"/>
              </a:spcBef>
              <a:spcAft>
                <a:spcPts val="0"/>
              </a:spcAft>
              <a:buClrTx/>
              <a:buSzTx/>
              <a:buFontTx/>
              <a:buNone/>
              <a:tabLst/>
              <a:defRPr/>
            </a:pPr>
            <a:r>
              <a:rPr lang="en-US" sz="1200" b="1" i="0" u="sng" strike="noStrike" cap="none" dirty="0">
                <a:solidFill>
                  <a:schemeClr val="dk1"/>
                </a:solidFill>
                <a:effectLst/>
                <a:latin typeface="Calibri"/>
                <a:ea typeface="Calibri"/>
                <a:cs typeface="Calibri"/>
                <a:sym typeface="Calibri"/>
              </a:rPr>
              <a:t>Training Section 6: Financial well-being</a:t>
            </a:r>
            <a:endParaRPr lang="en-US" sz="1200" b="0" i="0" u="none" strike="noStrike" cap="none" dirty="0">
              <a:solidFill>
                <a:schemeClr val="dk1"/>
              </a:solidFill>
              <a:effectLst/>
              <a:latin typeface="Calibri"/>
              <a:ea typeface="Calibri"/>
              <a:cs typeface="Calibri"/>
              <a:sym typeface="Calibri"/>
            </a:endParaRPr>
          </a:p>
          <a:p>
            <a:pPr defTabSz="457838">
              <a:defRPr/>
            </a:pPr>
            <a:endParaRPr lang="en-US" b="1" dirty="0"/>
          </a:p>
          <a:p>
            <a:pPr defTabSz="457838">
              <a:defRPr/>
            </a:pPr>
            <a:r>
              <a:rPr lang="en-US" b="1" dirty="0"/>
              <a:t>What is the goal of financially empowering the people you serve?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ultimate goal of this work is to help people improve their financial well-being. </a:t>
            </a:r>
          </a:p>
          <a:p>
            <a:pPr marL="171450" indent="-171450" defTabSz="457838">
              <a:buFont typeface="Arial" panose="020B0604020202020204" pitchFamily="34" charset="0"/>
              <a:buChar char="•"/>
              <a:defRPr/>
            </a:pPr>
            <a:r>
              <a:rPr lang="en-US" sz="1200" b="0" dirty="0"/>
              <a:t>To learn what financial well-being means to people, the CFPB conducted open ended, one-on-one interviews, with a broadly diverse group of adults around the United States. </a:t>
            </a:r>
          </a:p>
          <a:p>
            <a:pPr marL="171450" indent="-171450" defTabSz="457838">
              <a:buFont typeface="Arial" panose="020B0604020202020204" pitchFamily="34" charset="0"/>
              <a:buChar char="•"/>
              <a:defRPr/>
            </a:pPr>
            <a:r>
              <a:rPr lang="en-US" sz="1200" i="0" dirty="0"/>
              <a:t>From these interviews the CFPB developed a definition shown in this slide.  It is a state of being that reflects a person’s ability to meet current and ongoing financial obligations, feel secure in their financial future, and make choices that allow enjoyment of life.</a:t>
            </a:r>
          </a:p>
          <a:p>
            <a:pPr marL="171450" indent="-171450" defTabSz="457838">
              <a:buFont typeface="Arial" panose="020B0604020202020204" pitchFamily="34" charset="0"/>
              <a:buChar char="•"/>
              <a:defRPr/>
            </a:pPr>
            <a:r>
              <a:rPr lang="en-US" sz="1200" b="0" baseline="0" dirty="0"/>
              <a:t>This definition was built using people’s own words.</a:t>
            </a:r>
            <a:r>
              <a:rPr lang="en-US" sz="1200" b="0" i="1" baseline="0" dirty="0"/>
              <a:t> </a:t>
            </a:r>
            <a:r>
              <a:rPr lang="en-US" sz="1200" b="0" i="0" baseline="0" dirty="0"/>
              <a:t>And as seen here, it has </a:t>
            </a:r>
            <a:r>
              <a:rPr lang="en-US" sz="1200" b="0" dirty="0"/>
              <a:t>an element of financial freedom and financial security in the present and the future.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Financial well-being is not completely determined by factors like income, education level, or previous financial experiences. People with the same income and education level can experience different levels of financial well-being. </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286205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These are four screen shots from the CFPB website to show people how the scale works online.</a:t>
            </a:r>
          </a:p>
          <a:p>
            <a:pPr marL="171450" indent="-171450">
              <a:buFont typeface="Arial" panose="020B0604020202020204" pitchFamily="34" charset="0"/>
              <a:buChar char="•"/>
            </a:pPr>
            <a:r>
              <a:rPr lang="en-US" dirty="0"/>
              <a:t>The scale includes a questionnaire and scoring process.  </a:t>
            </a:r>
          </a:p>
          <a:p>
            <a:pPr marL="171450" indent="-171450">
              <a:buFont typeface="Arial" panose="020B0604020202020204" pitchFamily="34" charset="0"/>
              <a:buChar char="•"/>
            </a:pPr>
            <a:r>
              <a:rPr lang="en-US" dirty="0"/>
              <a:t>People can get their scores immediately on the website – on a laptop or on a mobile device.  </a:t>
            </a:r>
          </a:p>
          <a:p>
            <a:pPr marL="171450" indent="-171450">
              <a:buFont typeface="Arial" panose="020B0604020202020204" pitchFamily="34" charset="0"/>
              <a:buChar char="•"/>
            </a:pPr>
            <a:r>
              <a:rPr lang="en-US" dirty="0"/>
              <a:t>This slide shows how you can access the financial well-being questionnaire at the CFPB website. It takes little time to fill it out (first screen shot) and you can see your score (second screen shot). The online tool also shows you how you compare to others in similar age, income, education, and other categories.</a:t>
            </a:r>
          </a:p>
          <a:p>
            <a:endParaRPr lang="en-US" dirty="0"/>
          </a:p>
        </p:txBody>
      </p:sp>
      <p:sp>
        <p:nvSpPr>
          <p:cNvPr id="4" name="Slide Number Placeholder 3"/>
          <p:cNvSpPr>
            <a:spLocks noGrp="1"/>
          </p:cNvSpPr>
          <p:nvPr>
            <p:ph type="sldNum" sz="quarter" idx="10"/>
          </p:nvPr>
        </p:nvSpPr>
        <p:spPr/>
        <p:txBody>
          <a:bodyPr/>
          <a:lstStyle/>
          <a:p>
            <a:fld id="{DF442EF6-FB0D-4759-9890-1A1DDD1DF054}" type="slidenum">
              <a:rPr lang="en-US" smtClean="0"/>
              <a:t>24</a:t>
            </a:fld>
            <a:endParaRPr lang="en-US"/>
          </a:p>
        </p:txBody>
      </p:sp>
    </p:spTree>
    <p:extLst>
      <p:ext uri="{BB962C8B-B14F-4D97-AF65-F5344CB8AC3E}">
        <p14:creationId xmlns:p14="http://schemas.microsoft.com/office/powerpoint/2010/main" val="341213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download a paper version, or use the one in the Focus on Reentry guide (p. 15).</a:t>
            </a:r>
          </a:p>
        </p:txBody>
      </p:sp>
      <p:sp>
        <p:nvSpPr>
          <p:cNvPr id="4" name="Slide Number Placeholder 3"/>
          <p:cNvSpPr>
            <a:spLocks noGrp="1"/>
          </p:cNvSpPr>
          <p:nvPr>
            <p:ph type="sldNum" sz="quarter" idx="5"/>
          </p:nvPr>
        </p:nvSpPr>
        <p:spPr/>
        <p:txBody>
          <a:bodyPr/>
          <a:lstStyle/>
          <a:p>
            <a:fld id="{4BAF53EF-993C-FF42-8B62-CEF57763A78D}" type="slidenum">
              <a:rPr lang="en-US" smtClean="0"/>
              <a:t>25</a:t>
            </a:fld>
            <a:endParaRPr lang="en-US"/>
          </a:p>
        </p:txBody>
      </p:sp>
    </p:spTree>
    <p:extLst>
      <p:ext uri="{BB962C8B-B14F-4D97-AF65-F5344CB8AC3E}">
        <p14:creationId xmlns:p14="http://schemas.microsoft.com/office/powerpoint/2010/main" val="2405478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Review the following information in the guide, pages 13-17:</a:t>
            </a:r>
          </a:p>
          <a:p>
            <a:pPr marL="171450" indent="-171450">
              <a:buFont typeface="Arial" panose="020B0604020202020204" pitchFamily="34" charset="0"/>
              <a:buChar char="•"/>
            </a:pPr>
            <a:r>
              <a:rPr lang="en-US" dirty="0"/>
              <a:t>To help you administer the scale, here is a description of the questionnaire and scoring worksheet – both included in the Reentry guide section on financial well-being, starting at page 13.</a:t>
            </a:r>
          </a:p>
        </p:txBody>
      </p:sp>
      <p:sp>
        <p:nvSpPr>
          <p:cNvPr id="4" name="Slide Number Placeholder 3"/>
          <p:cNvSpPr>
            <a:spLocks noGrp="1"/>
          </p:cNvSpPr>
          <p:nvPr>
            <p:ph type="sldNum" sz="quarter" idx="5"/>
          </p:nvPr>
        </p:nvSpPr>
        <p:spPr/>
        <p:txBody>
          <a:bodyPr/>
          <a:lstStyle/>
          <a:p>
            <a:fld id="{4BAF53EF-993C-FF42-8B62-CEF57763A78D}" type="slidenum">
              <a:rPr lang="en-US" smtClean="0"/>
              <a:t>26</a:t>
            </a:fld>
            <a:endParaRPr lang="en-US"/>
          </a:p>
        </p:txBody>
      </p:sp>
    </p:spTree>
    <p:extLst>
      <p:ext uri="{BB962C8B-B14F-4D97-AF65-F5344CB8AC3E}">
        <p14:creationId xmlns:p14="http://schemas.microsoft.com/office/powerpoint/2010/main" val="1708901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steps for collecting the responses to the questionnaire and some ideas for how you might do it.</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27</a:t>
            </a:fld>
            <a:endParaRPr lang="en-US"/>
          </a:p>
        </p:txBody>
      </p:sp>
    </p:spTree>
    <p:extLst>
      <p:ext uri="{BB962C8B-B14F-4D97-AF65-F5344CB8AC3E}">
        <p14:creationId xmlns:p14="http://schemas.microsoft.com/office/powerpoint/2010/main" val="176070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how you calculate the total response value, which you need to get the scores.</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28</a:t>
            </a:fld>
            <a:endParaRPr lang="en-US"/>
          </a:p>
        </p:txBody>
      </p:sp>
    </p:spTree>
    <p:extLst>
      <p:ext uri="{BB962C8B-B14F-4D97-AF65-F5344CB8AC3E}">
        <p14:creationId xmlns:p14="http://schemas.microsoft.com/office/powerpoint/2010/main" val="1705319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how you calculate the score from the total response value.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more information on the process and the scores, visit </a:t>
            </a:r>
            <a:r>
              <a:rPr lang="en-US" sz="1200" dirty="0">
                <a:hlinkClick r:id="rId3"/>
              </a:rPr>
              <a:t>www.consumerfinance.gov/practitioner-resources/financial-well-being-resources/measure-and-score/</a:t>
            </a:r>
            <a:r>
              <a:rPr lang="en-US" sz="1200" dirty="0"/>
              <a: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29</a:t>
            </a:fld>
            <a:endParaRPr lang="en-US"/>
          </a:p>
        </p:txBody>
      </p:sp>
    </p:spTree>
    <p:extLst>
      <p:ext uri="{BB962C8B-B14F-4D97-AF65-F5344CB8AC3E}">
        <p14:creationId xmlns:p14="http://schemas.microsoft.com/office/powerpoint/2010/main" val="3655576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strike="noStrike" cap="none" dirty="0">
                <a:solidFill>
                  <a:schemeClr val="dk1"/>
                </a:solidFill>
                <a:effectLst/>
                <a:latin typeface="Calibri"/>
                <a:ea typeface="Calibri"/>
                <a:cs typeface="Calibri"/>
                <a:sym typeface="Calibri"/>
              </a:rPr>
              <a:t>Training Section 7: Opening activity</a:t>
            </a:r>
            <a:endParaRPr lang="en-US" sz="1200" b="0" i="0" u="none" strike="noStrike" cap="none" dirty="0">
              <a:solidFill>
                <a:schemeClr val="dk1"/>
              </a:solidFill>
              <a:effectLst/>
              <a:latin typeface="Calibri"/>
              <a:ea typeface="Calibri"/>
              <a:cs typeface="Calibri"/>
              <a:sym typeface="Calibri"/>
            </a:endParaRPr>
          </a:p>
          <a:p>
            <a:endParaRPr lang="en-US" sz="1200" b="1" i="0" u="sng" strike="noStrike"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Having an activity prior to introductions is intentional in the design of the training. Having participants reflect on attitudes and feeling about money and emotional and cultural influences on financial decisions makes them more open to understanding those decision-making influences on the people they serve. In addition, they may become more open to applying Your Money, Your Goals and financial empowerment to their own lives.</a:t>
            </a:r>
          </a:p>
          <a:p>
            <a:r>
              <a:rPr lang="en-US" sz="1200" b="0" i="0" u="none" strike="noStrike" cap="none" dirty="0">
                <a:solidFill>
                  <a:schemeClr val="dk1"/>
                </a:solidFill>
                <a:effectLst/>
                <a:latin typeface="Calibri"/>
                <a:ea typeface="Calibri"/>
                <a:cs typeface="Calibri"/>
                <a:sym typeface="Calibri"/>
              </a:rPr>
              <a:t> </a:t>
            </a:r>
          </a:p>
          <a:p>
            <a:pPr marL="228600" indent="0" algn="l">
              <a:buFont typeface="Arial" panose="020B0604020202020204" pitchFamily="34" charset="0"/>
              <a:buNone/>
            </a:pPr>
            <a:r>
              <a:rPr lang="en-US" sz="1200" b="1" i="0" u="none" strike="noStrike" cap="none" dirty="0">
                <a:solidFill>
                  <a:schemeClr val="dk1"/>
                </a:solidFill>
                <a:effectLst/>
                <a:latin typeface="Calibri"/>
                <a:ea typeface="Calibri"/>
                <a:cs typeface="Calibri"/>
                <a:sym typeface="Calibri"/>
              </a:rPr>
              <a:t>FACILITATION TIP:</a:t>
            </a:r>
            <a:r>
              <a:rPr lang="en-US" sz="1200" b="0" i="0" u="none" strike="noStrike" cap="none" dirty="0">
                <a:solidFill>
                  <a:schemeClr val="dk1"/>
                </a:solidFill>
                <a:effectLst/>
                <a:latin typeface="Calibri"/>
                <a:ea typeface="Calibri"/>
                <a:cs typeface="Calibri"/>
                <a:sym typeface="Calibri"/>
              </a:rPr>
              <a:t> If you have another activity that is participatory and helps uncover emotional and cultural influences on financial decisions, feel welcome to substitute that activity for the one described in this training.</a:t>
            </a:r>
          </a:p>
          <a:p>
            <a:pPr eaLnBrk="1" hangingPunct="1">
              <a:spcBef>
                <a:spcPct val="0"/>
              </a:spcBef>
            </a:pPr>
            <a:endParaRPr lang="en-US" altLang="en-US" i="0" dirty="0">
              <a:solidFill>
                <a:srgbClr val="000000"/>
              </a:solidFill>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68031873-84C2-488B-A47F-59459E4B62E2}"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1209442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Instruct participants to work in small groups.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Give each group a flip chart and marker.</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Instruct them to brainstorm all of the associations they have with money per the PowerPoint slide on their flip chart paper.</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Tell them the winning group is the one with the most associations.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Give them 2.5 to 3 minutes.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Call time and ask groups to count the total items listed and write the number on their flip charts.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Congratulate winning team.</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Hang up their flip chart.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Ask other teams to add items they feel are missing from the list.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Go through many of the ideas (not all) and ask the large group to indicate whether the association is positive or negative with a thumbs up or thumbs down, respectively.</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Based on majority vote, write “+” or “-” next to each entry on the flip chart.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If there is a lot of disagreement about an entry, facilitate a short discussion about the disagreement and write “?” next to those about which there does not seem to be agreement.</a:t>
            </a:r>
          </a:p>
          <a:p>
            <a:endParaRPr lang="en-US" dirty="0"/>
          </a:p>
          <a:p>
            <a:r>
              <a:rPr lang="en-US" b="1" u="sng" dirty="0"/>
              <a:t>Webinar facilitation: </a:t>
            </a:r>
            <a:r>
              <a:rPr lang="en-US" b="0" u="none" dirty="0"/>
              <a:t>Throughout the speaker notes you will see activity instructions for the facilitator. </a:t>
            </a:r>
            <a:r>
              <a:rPr lang="en-US" dirty="0"/>
              <a:t>If you are facilitating virtually, use the chat, break out rooms, a poll, or another tool supported by your web-based platform to facilitate a modified activity.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232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training objectives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2327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Show and read the definition of “money.”</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Contrast the definition of money to the list of associations generated by the team by asking: </a:t>
            </a:r>
            <a:r>
              <a:rPr lang="en-US" sz="1200" b="1" i="0" u="none" strike="noStrike" cap="none" dirty="0">
                <a:solidFill>
                  <a:schemeClr val="dk1"/>
                </a:solidFill>
                <a:effectLst/>
                <a:latin typeface="Calibri"/>
                <a:ea typeface="Calibri"/>
                <a:cs typeface="Calibri"/>
                <a:sym typeface="Calibri"/>
              </a:rPr>
              <a:t>“How did we get from this simple definition of money to all of these positive and negative associations?”</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0554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Ask some or all of the questions listed to facilitate a discussion.</a:t>
            </a: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Where do associations about money come from?</a:t>
            </a:r>
            <a:endParaRPr lang="en-US" sz="1200" b="0" i="0" u="none" strike="noStrike" cap="none" dirty="0">
              <a:solidFill>
                <a:schemeClr val="dk1"/>
              </a:solidFill>
              <a:effectLst/>
              <a:latin typeface="Calibri"/>
              <a:ea typeface="Calibri"/>
              <a:cs typeface="Calibri"/>
              <a:sym typeface="Calibri"/>
            </a:endParaRPr>
          </a:p>
          <a:p>
            <a:pPr marL="228600" lvl="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Be sure to add the following if not contributed by participants: family, peers, school, media, government, businesses, communities of faith, social and service organizations. Ask people for specificity including examples of how family or peers or media, for example, may create lasting associations about money for people.</a:t>
            </a:r>
          </a:p>
          <a:p>
            <a:pPr marL="628650" lvl="1" indent="-171450">
              <a:buFont typeface="Arial" panose="020B0604020202020204" pitchFamily="34" charset="0"/>
              <a:buChar char="•"/>
            </a:pPr>
            <a:endParaRPr lang="en-US" sz="1200" b="1"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How do these associations reflect attitudes and feelings about money?</a:t>
            </a:r>
            <a:endParaRPr lang="en-US" sz="1200" b="0" i="0" u="none" strike="noStrike" cap="none" dirty="0">
              <a:solidFill>
                <a:schemeClr val="dk1"/>
              </a:solidFill>
              <a:effectLst/>
              <a:latin typeface="Calibri"/>
              <a:ea typeface="Calibri"/>
              <a:cs typeface="Calibri"/>
              <a:sym typeface="Calibri"/>
            </a:endParaRPr>
          </a:p>
          <a:p>
            <a:pPr marL="457200" lvl="1"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Be sure to add the following if not contributed by participants: Our attitudes and feelings about money may be rooted in some of these associations. </a:t>
            </a:r>
          </a:p>
          <a:p>
            <a:pPr marL="628650" lvl="1" indent="-171450">
              <a:buFont typeface="Arial" panose="020B0604020202020204" pitchFamily="34" charset="0"/>
              <a:buChar char="•"/>
            </a:pPr>
            <a:endParaRPr lang="en-US" sz="1200" b="1"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How are attitudes and feelings related to behaviors and actions?</a:t>
            </a:r>
            <a:endParaRPr lang="en-US" sz="1200" b="0" i="0" u="none" strike="noStrike" cap="none" dirty="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Be sure to add the following if not contributed by participants: Our behaviors and actions are often driven by our attitudes and feelings. This is part of the reason our knowledge—what we know is good practice with money—and our actions do not line up.</a:t>
            </a:r>
          </a:p>
          <a:p>
            <a:pPr lvl="1">
              <a:buFont typeface="Arial" panose="020B0604020202020204" pitchFamily="34" charset="0"/>
              <a:buChar char="•"/>
            </a:pPr>
            <a:endParaRPr lang="en-US" sz="1200" b="1"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So what does this mean when we are working with the people we serve?</a:t>
            </a:r>
            <a:endParaRPr lang="en-US" sz="1200" b="0" i="0" u="none" strike="noStrike" cap="none" dirty="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Be sure to add the following if not contributed by participants: While it’s easy to think about financial empowerment as providing people with information and opportunities to develop financial management knowledge and skills, financial empowerment must also consider and help people understand some of the underlying attitudes and feelings about money and how these impact practices and behaviors today. Attitudes and feelings may drive practices and actions. Understanding the origins of attitudes and feelings about money can help people understand the reasons behind some of their actions and makes changes if they want to make changes.</a:t>
            </a:r>
          </a:p>
          <a:p>
            <a:pPr lvl="0"/>
            <a:endParaRPr lang="en-US" sz="1200" b="1" i="0" u="none" strike="noStrike" cap="none" dirty="0">
              <a:solidFill>
                <a:schemeClr val="dk1"/>
              </a:solidFill>
              <a:effectLst/>
              <a:latin typeface="Calibri"/>
              <a:ea typeface="Calibri"/>
              <a:cs typeface="Calibri"/>
              <a:sym typeface="Calibri"/>
            </a:endParaRPr>
          </a:p>
          <a:p>
            <a:pPr lvl="0"/>
            <a:r>
              <a:rPr lang="en-US" sz="1200" b="1" i="0" u="none" strike="noStrike" cap="none" dirty="0">
                <a:solidFill>
                  <a:schemeClr val="dk1"/>
                </a:solidFill>
                <a:effectLst/>
                <a:latin typeface="Calibri"/>
                <a:ea typeface="Calibri"/>
                <a:cs typeface="Calibri"/>
                <a:sym typeface="Calibri"/>
              </a:rPr>
              <a:t>Be sure to highlight cultural differences based on socio-economic status, ethnicity, region, and age.  You can discuss how these may arise or present themselves with reentry population, inside correctional facilities or in the community, or unique issue you may have experiences working with individuals in reentry.</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Summarize by sharing:</a:t>
            </a:r>
            <a:endParaRPr lang="en-US" sz="1200" b="0" i="0" u="none" strike="noStrike"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Attitudes and beliefs about money may drive behavior. Understanding origins of these attitudes and beliefs can help you better understand what influences some productive and unproductive money practices. It is also important to understand your own attitudes or biases around money and financial issues—this can help ensure you do not judge someone for their:</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Financial situations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Current financial practices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Past financial decisions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Their current financial goals</a:t>
            </a:r>
          </a:p>
          <a:p>
            <a:pPr>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3449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strike="noStrike" cap="none" dirty="0">
                <a:solidFill>
                  <a:schemeClr val="dk1"/>
                </a:solidFill>
                <a:effectLst/>
                <a:latin typeface="Calibri"/>
                <a:ea typeface="Calibri"/>
                <a:cs typeface="Calibri"/>
                <a:sym typeface="Calibri"/>
              </a:rPr>
              <a:t>Training Section 8: Having the money conversation</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34</a:t>
            </a:fld>
            <a:endParaRPr lang="en-US"/>
          </a:p>
        </p:txBody>
      </p:sp>
    </p:spTree>
    <p:extLst>
      <p:ext uri="{BB962C8B-B14F-4D97-AF65-F5344CB8AC3E}">
        <p14:creationId xmlns:p14="http://schemas.microsoft.com/office/powerpoint/2010/main" val="2108162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u="none" strike="noStrike" baseline="0" dirty="0">
                <a:solidFill>
                  <a:srgbClr val="221E1F"/>
                </a:solidFill>
                <a:latin typeface="Avenir Next"/>
              </a:rPr>
              <a:t>Review the following information, pages 18-19 in the guide:</a:t>
            </a:r>
          </a:p>
          <a:p>
            <a:pPr marL="285750" indent="-285750">
              <a:buFont typeface="Arial" panose="020B0604020202020204" pitchFamily="34" charset="0"/>
              <a:buChar char="•"/>
            </a:pPr>
            <a:r>
              <a:rPr lang="en-US" sz="1800" b="0" i="0" u="none" strike="noStrike" baseline="0" dirty="0">
                <a:solidFill>
                  <a:srgbClr val="221E1F"/>
                </a:solidFill>
                <a:latin typeface="Avenir Next"/>
              </a:rPr>
              <a:t>Understanding how incarceration can affect personal finances is the first step in empowering the people you serve</a:t>
            </a:r>
          </a:p>
          <a:p>
            <a:pPr marL="285750" indent="-285750">
              <a:buFont typeface="Arial" panose="020B0604020202020204" pitchFamily="34" charset="0"/>
              <a:buChar char="•"/>
            </a:pPr>
            <a:r>
              <a:rPr lang="en-US" sz="1800" b="0" i="0" u="none" strike="noStrike" baseline="0" dirty="0">
                <a:solidFill>
                  <a:srgbClr val="221E1F"/>
                </a:solidFill>
                <a:latin typeface="Avenir Next"/>
              </a:rPr>
              <a:t>These tools can help you start the money conversation with people facing difficult choices. </a:t>
            </a:r>
          </a:p>
          <a:p>
            <a:pPr marL="742950" lvl="1" indent="-285750">
              <a:buFont typeface="Arial" panose="020B0604020202020204" pitchFamily="34" charset="0"/>
              <a:buChar char="•"/>
            </a:pPr>
            <a:r>
              <a:rPr lang="en-US" sz="1800" b="0" i="0" u="none" strike="noStrike" baseline="0" dirty="0">
                <a:solidFill>
                  <a:srgbClr val="221E1F"/>
                </a:solidFill>
                <a:latin typeface="Avenir Next Demi Bold"/>
              </a:rPr>
              <a:t>Preparing your money situation before or during incarceration</a:t>
            </a:r>
          </a:p>
          <a:p>
            <a:pPr marL="742950" lvl="1" indent="-285750">
              <a:buFont typeface="Arial" panose="020B0604020202020204" pitchFamily="34" charset="0"/>
              <a:buChar char="•"/>
            </a:pPr>
            <a:r>
              <a:rPr lang="en-US" sz="1800" b="0" i="0" u="none" strike="noStrike" baseline="0" dirty="0">
                <a:solidFill>
                  <a:srgbClr val="221E1F"/>
                </a:solidFill>
                <a:latin typeface="Avenir Next Demi Bold"/>
              </a:rPr>
              <a:t>My money picture</a:t>
            </a:r>
          </a:p>
          <a:p>
            <a:pPr marL="742950" lvl="1" indent="-285750">
              <a:buFont typeface="Arial" panose="020B0604020202020204" pitchFamily="34" charset="0"/>
              <a:buChar char="•"/>
            </a:pPr>
            <a:r>
              <a:rPr lang="en-US" sz="1800" b="0" i="0" u="none" strike="noStrike" baseline="0" dirty="0">
                <a:solidFill>
                  <a:srgbClr val="221E1F"/>
                </a:solidFill>
                <a:latin typeface="Avenir Next Demi Bold"/>
              </a:rPr>
              <a:t>Getting documents and identification</a:t>
            </a:r>
          </a:p>
          <a:p>
            <a:pPr marL="285750" lvl="0" indent="-285750">
              <a:buFont typeface="Arial" panose="020B0604020202020204" pitchFamily="34" charset="0"/>
              <a:buChar char="•"/>
            </a:pPr>
            <a:r>
              <a:rPr lang="en-US" sz="1800" b="0" i="0" u="none" strike="noStrike" baseline="0" dirty="0">
                <a:solidFill>
                  <a:srgbClr val="221E1F"/>
                </a:solidFill>
                <a:latin typeface="Avenir Next"/>
              </a:rPr>
              <a:t>Often, people who are in the criminal justice system - before, during or after incarceration - struggle with money or financial issues. </a:t>
            </a:r>
          </a:p>
          <a:p>
            <a:pPr marL="285750" lvl="0" indent="-285750">
              <a:buFont typeface="Arial" panose="020B0604020202020204" pitchFamily="34" charset="0"/>
              <a:buChar char="•"/>
            </a:pPr>
            <a:r>
              <a:rPr lang="en-US" sz="1800" b="0" i="0" u="none" strike="noStrike" baseline="0" dirty="0">
                <a:solidFill>
                  <a:srgbClr val="221E1F"/>
                </a:solidFill>
                <a:latin typeface="Avenir Next"/>
              </a:rPr>
              <a:t>Depending on the setting and where the person is in the transition process, there are different approaches you can use with them to reflect on their goals and values. </a:t>
            </a:r>
          </a:p>
          <a:p>
            <a:pPr marL="285750" lvl="0" indent="-285750">
              <a:buFont typeface="Arial" panose="020B0604020202020204" pitchFamily="34" charset="0"/>
              <a:buChar char="•"/>
            </a:pPr>
            <a:r>
              <a:rPr lang="en-US" sz="1800" b="0" i="0" u="none" strike="noStrike" baseline="0" dirty="0">
                <a:solidFill>
                  <a:srgbClr val="221E1F"/>
                </a:solidFill>
                <a:latin typeface="Avenir Next"/>
              </a:rPr>
              <a:t>The tools in this Module can help you: </a:t>
            </a:r>
          </a:p>
          <a:p>
            <a:pPr marL="742950" lvl="1" indent="-285750">
              <a:buFont typeface="Arial" panose="020B0604020202020204" pitchFamily="34" charset="0"/>
              <a:buChar char="•"/>
            </a:pPr>
            <a:r>
              <a:rPr lang="en-US" sz="1800" b="0" i="0" u="none" strike="noStrike" baseline="0" dirty="0">
                <a:solidFill>
                  <a:srgbClr val="221E1F"/>
                </a:solidFill>
                <a:latin typeface="Avenir Next"/>
              </a:rPr>
              <a:t>Protect money before or during incarceration </a:t>
            </a:r>
          </a:p>
          <a:p>
            <a:pPr marL="742950" lvl="1" indent="-285750">
              <a:buFont typeface="Arial" panose="020B0604020202020204" pitchFamily="34" charset="0"/>
              <a:buChar char="•"/>
            </a:pPr>
            <a:r>
              <a:rPr lang="en-US" sz="1800" b="0" i="0" u="none" strike="noStrike" baseline="0" dirty="0">
                <a:solidFill>
                  <a:srgbClr val="221E1F"/>
                </a:solidFill>
                <a:latin typeface="Avenir Next"/>
              </a:rPr>
              <a:t>Discuss values around money </a:t>
            </a:r>
          </a:p>
          <a:p>
            <a:pPr marL="742950" lvl="1" indent="-285750">
              <a:buFont typeface="Arial" panose="020B0604020202020204" pitchFamily="34" charset="0"/>
              <a:buChar char="•"/>
            </a:pPr>
            <a:r>
              <a:rPr lang="en-US" sz="1800" b="0" i="0" u="none" strike="noStrike" baseline="0" dirty="0">
                <a:solidFill>
                  <a:srgbClr val="221E1F"/>
                </a:solidFill>
                <a:latin typeface="Avenir Next"/>
              </a:rPr>
              <a:t>Learn what documents are needed while transitioning from incarceration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35</a:t>
            </a:fld>
            <a:endParaRPr lang="en-US"/>
          </a:p>
        </p:txBody>
      </p:sp>
    </p:spTree>
    <p:extLst>
      <p:ext uri="{BB962C8B-B14F-4D97-AF65-F5344CB8AC3E}">
        <p14:creationId xmlns:p14="http://schemas.microsoft.com/office/powerpoint/2010/main" val="1680116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1" i="0" u="none" strike="noStrike" baseline="0" dirty="0">
                <a:solidFill>
                  <a:srgbClr val="221E1F"/>
                </a:solidFill>
                <a:latin typeface="Avenir Next"/>
              </a:rPr>
              <a:t>Tool: My money picture worksheet, starting on page 20 in the guide.</a:t>
            </a:r>
          </a:p>
          <a:p>
            <a:pPr marL="285750" indent="-285750">
              <a:buFont typeface="Arial" panose="020B0604020202020204" pitchFamily="34" charset="0"/>
              <a:buChar char="•"/>
            </a:pPr>
            <a:r>
              <a:rPr lang="en-US" sz="1800" b="0" i="0" u="none" strike="noStrike" baseline="0" dirty="0">
                <a:solidFill>
                  <a:srgbClr val="221E1F"/>
                </a:solidFill>
                <a:latin typeface="Avenir Next"/>
              </a:rPr>
              <a:t>This tool helps the individual build a picture of where they are and where they want to go financially. This can help point to the next step in this guide based on the answers of the individual.</a:t>
            </a:r>
          </a:p>
          <a:p>
            <a:pPr marL="285750" indent="-285750">
              <a:buFont typeface="Arial" panose="020B0604020202020204" pitchFamily="34" charset="0"/>
              <a:buChar char="•"/>
            </a:pPr>
            <a:r>
              <a:rPr lang="en-US" sz="1800" b="0" i="0" u="none" strike="noStrike" baseline="0" dirty="0">
                <a:solidFill>
                  <a:srgbClr val="221E1F"/>
                </a:solidFill>
                <a:latin typeface="Avenir Next"/>
              </a:rPr>
              <a:t>Values and money decisions can be sensitive and challenging for people transitioning from incarceration or facing challenges due to their criminal record.</a:t>
            </a:r>
          </a:p>
          <a:p>
            <a:pPr marL="285750" indent="-285750">
              <a:buFont typeface="Arial" panose="020B0604020202020204" pitchFamily="34" charset="0"/>
              <a:buChar char="•"/>
            </a:pPr>
            <a:r>
              <a:rPr lang="en-US" sz="1800" b="0" i="0" u="none" strike="noStrike" baseline="0" dirty="0">
                <a:solidFill>
                  <a:srgbClr val="221E1F"/>
                </a:solidFill>
                <a:latin typeface="Avenir Next"/>
              </a:rPr>
              <a:t>The tool is meant to help people reflect on their own values around money. Individuals may not want to discuss or share their responses.  That’s okay.  What is important is that they are honest with themselves, and they understand the tool is designed to help them with the reentry process. </a:t>
            </a:r>
          </a:p>
          <a:p>
            <a:pPr marL="285750" indent="-285750">
              <a:buFont typeface="Arial" panose="020B0604020202020204" pitchFamily="34" charset="0"/>
              <a:buChar char="•"/>
            </a:pPr>
            <a:r>
              <a:rPr lang="en-US" sz="1800" b="0" i="0" u="none" strike="noStrike" baseline="0" dirty="0">
                <a:solidFill>
                  <a:srgbClr val="221E1F"/>
                </a:solidFill>
                <a:latin typeface="Avenir Next"/>
              </a:rPr>
              <a:t>You can use the method that you think works best with each individual and depending on the setting, for example: </a:t>
            </a:r>
          </a:p>
          <a:p>
            <a:pPr marL="742950" lvl="1" indent="-285750">
              <a:buFont typeface="Arial" panose="020B0604020202020204" pitchFamily="34" charset="0"/>
              <a:buChar char="•"/>
            </a:pPr>
            <a:r>
              <a:rPr lang="en-US" sz="1800" b="0" i="0" u="none" strike="noStrike" baseline="0" dirty="0">
                <a:solidFill>
                  <a:srgbClr val="221E1F"/>
                </a:solidFill>
                <a:latin typeface="Avenir Next"/>
              </a:rPr>
              <a:t>Print out the page and give it to the individual to complete. </a:t>
            </a:r>
          </a:p>
          <a:p>
            <a:pPr marL="742950" lvl="1" indent="-285750">
              <a:buFont typeface="Arial" panose="020B0604020202020204" pitchFamily="34" charset="0"/>
              <a:buChar char="•"/>
            </a:pPr>
            <a:r>
              <a:rPr lang="en-US" sz="1800" b="0" i="0" u="none" strike="noStrike" baseline="0" dirty="0">
                <a:solidFill>
                  <a:srgbClr val="221E1F"/>
                </a:solidFill>
                <a:latin typeface="Avenir Next"/>
              </a:rPr>
              <a:t>Read the questions and fill in the person's responses, in the PDF or on the printed copy. </a:t>
            </a:r>
          </a:p>
          <a:p>
            <a:pPr marL="742950" lvl="1" indent="-285750">
              <a:buFont typeface="Arial" panose="020B0604020202020204" pitchFamily="34" charset="0"/>
              <a:buChar char="•"/>
            </a:pPr>
            <a:r>
              <a:rPr lang="en-US" sz="1800" b="0" i="0" u="none" strike="noStrike" baseline="0" dirty="0">
                <a:solidFill>
                  <a:srgbClr val="221E1F"/>
                </a:solidFill>
                <a:latin typeface="Avenir Next"/>
              </a:rPr>
              <a:t>Weave the questions into a conversation with the person and note the responses in the PDF or on the printed copy.</a:t>
            </a:r>
          </a:p>
          <a:p>
            <a:pPr marL="285750" lvl="0" indent="-285750">
              <a:buFont typeface="Arial" panose="020B0604020202020204" pitchFamily="34" charset="0"/>
              <a:buChar char="•"/>
            </a:pPr>
            <a:r>
              <a:rPr lang="en-US" sz="1800" b="0" i="0" u="none" strike="noStrike" baseline="0" dirty="0">
                <a:solidFill>
                  <a:srgbClr val="221E1F"/>
                </a:solidFill>
                <a:latin typeface="Avenir Next"/>
              </a:rPr>
              <a:t>Depending on the situation, you may want to ask the person to include members of their family. Discussing money goals together, or pooling resources, may help with transition.</a:t>
            </a: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36</a:t>
            </a:fld>
            <a:endParaRPr lang="en-US"/>
          </a:p>
        </p:txBody>
      </p:sp>
    </p:spTree>
    <p:extLst>
      <p:ext uri="{BB962C8B-B14F-4D97-AF65-F5344CB8AC3E}">
        <p14:creationId xmlns:p14="http://schemas.microsoft.com/office/powerpoint/2010/main" val="2709079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Review the My money picture worksheet, on pages 20-22 in the guide. </a:t>
            </a: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37</a:t>
            </a:fld>
            <a:endParaRPr lang="en-US"/>
          </a:p>
        </p:txBody>
      </p:sp>
    </p:spTree>
    <p:extLst>
      <p:ext uri="{BB962C8B-B14F-4D97-AF65-F5344CB8AC3E}">
        <p14:creationId xmlns:p14="http://schemas.microsoft.com/office/powerpoint/2010/main" val="78860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1" i="0" u="none" strike="noStrike" baseline="0" dirty="0">
                <a:solidFill>
                  <a:srgbClr val="221E1F"/>
                </a:solidFill>
                <a:latin typeface="Avenir Next"/>
              </a:rPr>
              <a:t>Tool: Preparing your money situations before time of incarceration, pages 23-25 in the guide.</a:t>
            </a:r>
          </a:p>
          <a:p>
            <a:pPr marL="285750" indent="-285750">
              <a:buFont typeface="Arial" panose="020B0604020202020204" pitchFamily="34" charset="0"/>
              <a:buChar char="•"/>
            </a:pPr>
            <a:r>
              <a:rPr lang="en-US" sz="1800" b="0" i="0" u="none" strike="noStrike" baseline="0" dirty="0">
                <a:solidFill>
                  <a:srgbClr val="221E1F"/>
                </a:solidFill>
                <a:latin typeface="Avenir Next"/>
              </a:rPr>
              <a:t>Incarceration poses many challenges, including accessing and maintaining finances.</a:t>
            </a:r>
          </a:p>
          <a:p>
            <a:pPr marL="285750" indent="-285750">
              <a:buFont typeface="Arial" panose="020B0604020202020204" pitchFamily="34" charset="0"/>
              <a:buChar char="•"/>
            </a:pPr>
            <a:r>
              <a:rPr lang="en-US" sz="1800" b="0" i="0" u="none" strike="noStrike" baseline="0" dirty="0">
                <a:solidFill>
                  <a:srgbClr val="221E1F"/>
                </a:solidFill>
                <a:latin typeface="Avenir Next"/>
              </a:rPr>
              <a:t>This tool is to help an individual identify and take action before or soon after incarceration to minimize some of  their exposure to financial harm. </a:t>
            </a:r>
          </a:p>
          <a:p>
            <a:pPr marL="285750" indent="-285750">
              <a:buFont typeface="Arial" panose="020B0604020202020204" pitchFamily="34" charset="0"/>
              <a:buChar char="•"/>
            </a:pPr>
            <a:r>
              <a:rPr lang="en-US" sz="1800" b="0" i="0" u="none" strike="noStrike" baseline="0" dirty="0">
                <a:solidFill>
                  <a:srgbClr val="221E1F"/>
                </a:solidFill>
                <a:latin typeface="Avenir Next"/>
              </a:rPr>
              <a:t>For example, if an individual, or someone on their behalf, places a freeze on their credit report while in prison, that may help prevent identify theft. Or, if an individual has federal student loans, they may be able to get into a zero dollar-income-based repayment plan.</a:t>
            </a:r>
          </a:p>
          <a:p>
            <a:pPr marL="285750" indent="-285750">
              <a:buFont typeface="Arial" panose="020B0604020202020204" pitchFamily="34" charset="0"/>
              <a:buChar char="•"/>
            </a:pPr>
            <a:r>
              <a:rPr lang="en-US" sz="1800" b="0" i="0" u="none" strike="noStrike" baseline="0" dirty="0">
                <a:solidFill>
                  <a:srgbClr val="221E1F"/>
                </a:solidFill>
                <a:latin typeface="Avenir Next"/>
              </a:rPr>
              <a:t>This checklist can be used prior to or soon after incarceration. </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Identify any of the issues that apply. </a:t>
            </a:r>
            <a:r>
              <a:rPr lang="en-US" sz="1800" b="0" i="0" u="none" strike="noStrike" baseline="0" dirty="0">
                <a:solidFill>
                  <a:srgbClr val="221E1F"/>
                </a:solidFill>
                <a:latin typeface="Avenir Next"/>
              </a:rPr>
              <a:t>It is important to highlight that there are actions a person can take to protect themselves from loss, even when they are incarcerated. </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Use the websites and the "Additional resources" </a:t>
            </a:r>
            <a:r>
              <a:rPr lang="en-US" sz="1800" b="0" i="0" u="none" strike="noStrike" baseline="0" dirty="0">
                <a:solidFill>
                  <a:srgbClr val="221E1F"/>
                </a:solidFill>
                <a:latin typeface="Avenir Next"/>
              </a:rPr>
              <a:t>provided to access the appropriate tools or information to address the issue. </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If you work with people in jail or prison</a:t>
            </a:r>
            <a:r>
              <a:rPr lang="en-US" sz="1800" b="0" i="0" u="none" strike="noStrike" baseline="0" dirty="0">
                <a:solidFill>
                  <a:srgbClr val="000000"/>
                </a:solidFill>
                <a:latin typeface="Avenir Next"/>
              </a:rPr>
              <a:t>, </a:t>
            </a:r>
            <a:r>
              <a:rPr lang="en-US" sz="1800" b="0" i="0" u="none" strike="noStrike" baseline="0" dirty="0">
                <a:solidFill>
                  <a:srgbClr val="221E1F"/>
                </a:solidFill>
                <a:latin typeface="Avenir Next"/>
              </a:rPr>
              <a:t>you can print the tools and information in advance. </a:t>
            </a:r>
          </a:p>
        </p:txBody>
      </p:sp>
      <p:sp>
        <p:nvSpPr>
          <p:cNvPr id="4" name="Slide Number Placeholder 3"/>
          <p:cNvSpPr>
            <a:spLocks noGrp="1"/>
          </p:cNvSpPr>
          <p:nvPr>
            <p:ph type="sldNum" sz="quarter" idx="5"/>
          </p:nvPr>
        </p:nvSpPr>
        <p:spPr/>
        <p:txBody>
          <a:bodyPr/>
          <a:lstStyle/>
          <a:p>
            <a:fld id="{4BAF53EF-993C-FF42-8B62-CEF57763A78D}" type="slidenum">
              <a:rPr lang="en-US" smtClean="0"/>
              <a:t>38</a:t>
            </a:fld>
            <a:endParaRPr lang="en-US"/>
          </a:p>
        </p:txBody>
      </p:sp>
    </p:spTree>
    <p:extLst>
      <p:ext uri="{BB962C8B-B14F-4D97-AF65-F5344CB8AC3E}">
        <p14:creationId xmlns:p14="http://schemas.microsoft.com/office/powerpoint/2010/main" val="1113761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baseline="0" dirty="0">
                <a:solidFill>
                  <a:srgbClr val="221E1F"/>
                </a:solidFill>
                <a:latin typeface="Avenir Next"/>
              </a:rPr>
              <a:t>Tool: Getting documents and identification, pages 26-28 in the guide.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21E1F"/>
                </a:solidFill>
                <a:latin typeface="Avenir Next"/>
              </a:rPr>
              <a:t>Review the tool.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21E1F"/>
                </a:solidFill>
                <a:latin typeface="Avenir Next"/>
              </a:rPr>
              <a:t>This tool can be found at https://www.consumerfinance.gov/consumer-tools/educator-tools/your-money-your-goals/companion-guides/#anchor_reentry. </a:t>
            </a:r>
          </a:p>
          <a:p>
            <a:pPr marL="285750" indent="-285750">
              <a:buFont typeface="Arial" panose="020B0604020202020204" pitchFamily="34" charset="0"/>
              <a:buChar char="•"/>
            </a:pPr>
            <a:r>
              <a:rPr lang="en-US" sz="1800" b="0" i="0" u="none" strike="noStrike" baseline="0" dirty="0">
                <a:solidFill>
                  <a:srgbClr val="221E1F"/>
                </a:solidFill>
                <a:latin typeface="Avenir Next"/>
              </a:rPr>
              <a:t>This tool will help an individual identify the documents and types of forms of identification they need when they transition to the community.</a:t>
            </a:r>
          </a:p>
          <a:p>
            <a:pPr marL="285750" indent="-285750">
              <a:buFont typeface="Arial" panose="020B0604020202020204" pitchFamily="34" charset="0"/>
              <a:buChar char="•"/>
            </a:pPr>
            <a:r>
              <a:rPr lang="en-US" sz="1800" b="0" i="0" u="none" strike="noStrike" baseline="0" dirty="0">
                <a:solidFill>
                  <a:srgbClr val="221E1F"/>
                </a:solidFill>
                <a:latin typeface="Avenir Next"/>
              </a:rPr>
              <a:t>If an individual is transitioning from incarceration, they may need help with getting or renewing identification documents. </a:t>
            </a:r>
          </a:p>
          <a:p>
            <a:pPr marL="285750" indent="-285750">
              <a:buFont typeface="Arial" panose="020B0604020202020204" pitchFamily="34" charset="0"/>
              <a:buChar char="•"/>
            </a:pPr>
            <a:r>
              <a:rPr lang="en-US" sz="1800" b="0" i="0" u="none" strike="noStrike" baseline="0" dirty="0">
                <a:solidFill>
                  <a:srgbClr val="221E1F"/>
                </a:solidFill>
                <a:latin typeface="Avenir Next"/>
              </a:rPr>
              <a:t>Applying for a job or benefits or housing, opening a bank account, and many other activities require documentation of identity. </a:t>
            </a:r>
          </a:p>
          <a:p>
            <a:pPr marL="285750" indent="-285750">
              <a:buFont typeface="Arial" panose="020B0604020202020204" pitchFamily="34" charset="0"/>
              <a:buChar char="•"/>
            </a:pPr>
            <a:r>
              <a:rPr lang="en-US" sz="1800" b="0" i="0" u="none" strike="noStrike" baseline="0" dirty="0">
                <a:solidFill>
                  <a:srgbClr val="221E1F"/>
                </a:solidFill>
                <a:latin typeface="Avenir Next"/>
              </a:rPr>
              <a:t>Working to resolve identification and secure documents before release will make it easier for an individual to achieve goals such as securing housing or benefits.</a:t>
            </a:r>
          </a:p>
          <a:p>
            <a:pPr marL="285750" indent="-285750">
              <a:buFont typeface="Arial" panose="020B0604020202020204" pitchFamily="34" charset="0"/>
              <a:buChar char="•"/>
            </a:pPr>
            <a:r>
              <a:rPr lang="en-US" sz="1800" b="0" i="0" u="none" strike="noStrike" baseline="0" dirty="0">
                <a:solidFill>
                  <a:srgbClr val="221E1F"/>
                </a:solidFill>
                <a:latin typeface="Avenir Next"/>
              </a:rPr>
              <a:t>To obtain a driver’s license or identification cards, an individual will have to complete an application and pay an application fee, although some states may provide identification cards for a reduced fee or for free.</a:t>
            </a:r>
          </a:p>
          <a:p>
            <a:pPr marL="285750" indent="-285750">
              <a:buFont typeface="Arial" panose="020B0604020202020204" pitchFamily="34" charset="0"/>
              <a:buChar char="•"/>
            </a:pPr>
            <a:r>
              <a:rPr lang="en-US" sz="1800" b="1" i="0" u="none" strike="noStrike" baseline="0" dirty="0">
                <a:solidFill>
                  <a:srgbClr val="221E1F"/>
                </a:solidFill>
                <a:latin typeface="Avenir Next Demi Bold"/>
              </a:rPr>
              <a:t>What to do with the people you serve.  Ask them to:</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Go through the list to see which documents you do and do not have. </a:t>
            </a:r>
            <a:endParaRPr lang="en-US" sz="1800" b="0" i="0" u="none" strike="noStrike" baseline="0" dirty="0">
              <a:solidFill>
                <a:srgbClr val="221E1F"/>
              </a:solidFill>
              <a:latin typeface="Avenir Next Demi Bold"/>
            </a:endParaRP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Get copies of the documents you don’t have</a:t>
            </a:r>
            <a:r>
              <a:rPr lang="en-US" sz="1800" b="0" i="0" u="none" strike="noStrike" baseline="0" dirty="0">
                <a:solidFill>
                  <a:srgbClr val="221E1F"/>
                </a:solidFill>
                <a:latin typeface="Avenir Next"/>
              </a:rPr>
              <a:t>. If you are incarcerated, it is important to find out what the facility's process is for getting documents such as a replacement Social Security card. </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Store your documents in a safe place</a:t>
            </a:r>
            <a:r>
              <a:rPr lang="en-US" sz="1800" b="0" i="0" u="none" strike="noStrike" baseline="0" dirty="0">
                <a:solidFill>
                  <a:srgbClr val="221E1F"/>
                </a:solidFill>
                <a:latin typeface="Avenir Next"/>
              </a:rPr>
              <a:t>. If you are incarcerated, check with staff at the facility to find out how to store and protect your documents.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BAF53EF-993C-FF42-8B62-CEF57763A78D}"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3798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21E1F"/>
                </a:solidFill>
                <a:latin typeface="Avenir Next"/>
              </a:rPr>
              <a:t>Tool (continued): Getting documents and identification, pages 26-28 in the guide.</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40</a:t>
            </a:fld>
            <a:endParaRPr lang="en-US"/>
          </a:p>
        </p:txBody>
      </p:sp>
    </p:spTree>
    <p:extLst>
      <p:ext uri="{BB962C8B-B14F-4D97-AF65-F5344CB8AC3E}">
        <p14:creationId xmlns:p14="http://schemas.microsoft.com/office/powerpoint/2010/main" val="786587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Note: Training sections for content modules are labeled by their module number (ex: Module 1), rather than by training section number.</a:t>
            </a:r>
          </a:p>
          <a:p>
            <a:r>
              <a:rPr lang="en-US" sz="1200" b="0" i="0" u="none" strike="noStrike" cap="none" dirty="0">
                <a:solidFill>
                  <a:schemeClr val="dk1"/>
                </a:solidFill>
                <a:effectLst/>
                <a:latin typeface="Calibri"/>
                <a:ea typeface="Calibri"/>
                <a:cs typeface="Calibri"/>
                <a:sym typeface="Calibri"/>
              </a:rPr>
              <a:t> </a:t>
            </a:r>
          </a:p>
          <a:p>
            <a:r>
              <a:rPr lang="en-US" sz="1200" b="1" i="0" u="sng" strike="noStrike" cap="none" dirty="0">
                <a:solidFill>
                  <a:schemeClr val="dk1"/>
                </a:solidFill>
                <a:effectLst/>
                <a:latin typeface="Calibri"/>
                <a:ea typeface="Calibri"/>
                <a:cs typeface="Calibri"/>
                <a:sym typeface="Calibri"/>
              </a:rPr>
              <a:t>Module 1: Setting Goals</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481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Invite participants to introduce themselves to the group by sharing their name, their organization, and responding to: “What do you expect or hope to get from this training?”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Write their expectations or hopes on flip chart paper. Revisit these at the end of the training to check in to see whether the training met their expectations or hopes for the training.</a:t>
            </a: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a:solidFill>
                  <a:schemeClr val="dk1"/>
                </a:solidFill>
                <a:effectLst/>
                <a:latin typeface="Calibri"/>
                <a:ea typeface="Calibri"/>
                <a:cs typeface="Calibri"/>
                <a:sym typeface="Calibri"/>
              </a:rPr>
              <a:t>FACILITATION TIP: </a:t>
            </a:r>
            <a:r>
              <a:rPr lang="en-US" sz="1200" b="0" i="0" u="none" strike="noStrike" cap="none" dirty="0">
                <a:solidFill>
                  <a:schemeClr val="dk1"/>
                </a:solidFill>
                <a:effectLst/>
                <a:latin typeface="Calibri"/>
                <a:ea typeface="Calibri"/>
                <a:cs typeface="Calibri"/>
                <a:sym typeface="Calibri"/>
              </a:rPr>
              <a:t>Try to encourage people to be brief and avoid sharing the details of their roles and responsibilities at work as well as details about what their organization does </a:t>
            </a:r>
            <a:r>
              <a:rPr lang="en-US" sz="1200" b="1" i="1"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otherwise you will have difficulty keeping on the training schedule. It is important NOT TO SKIP introductions because you are concerned about time. Participants are accustomed to some level of introduction in convenings. This is even more important if the group represents a heterogeneous mix of participants and organizations.</a:t>
            </a:r>
          </a:p>
          <a:p>
            <a:r>
              <a:rPr lang="en-US" sz="1200" b="0" i="0" u="none" strike="noStrike" cap="none" dirty="0">
                <a:solidFill>
                  <a:schemeClr val="dk1"/>
                </a:solidFill>
                <a:effectLst/>
                <a:latin typeface="Calibri"/>
                <a:ea typeface="Calibri"/>
                <a:cs typeface="Calibri"/>
                <a:sym typeface="Calibri"/>
              </a:rPr>
              <a:t> </a:t>
            </a:r>
          </a:p>
          <a:p>
            <a:r>
              <a:rPr lang="en-US" sz="1200" b="1" i="0" u="sng" strike="noStrike" cap="none" dirty="0">
                <a:solidFill>
                  <a:schemeClr val="dk1"/>
                </a:solidFill>
                <a:effectLst/>
                <a:latin typeface="Calibri"/>
                <a:ea typeface="Calibri"/>
                <a:cs typeface="Calibri"/>
                <a:sym typeface="Calibri"/>
              </a:rPr>
              <a:t>Alternative Approaches to the Introductions:</a:t>
            </a:r>
            <a:endParaRPr lang="en-US" sz="1200" b="1"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Meet and Mix at the table</a:t>
            </a:r>
            <a:r>
              <a:rPr lang="en-US" sz="1200" b="1" i="0" u="none" strike="noStrike" cap="none" baseline="0" dirty="0">
                <a:solidFill>
                  <a:schemeClr val="dk1"/>
                </a:solidFill>
                <a:effectLst/>
                <a:latin typeface="Calibri"/>
                <a:ea typeface="Calibri"/>
                <a:cs typeface="Calibri"/>
                <a:sym typeface="Calibri"/>
              </a:rPr>
              <a:t> – </a:t>
            </a:r>
            <a:r>
              <a:rPr lang="en-US" sz="1200" b="1" i="0" u="none" strike="noStrike" cap="none" dirty="0">
                <a:solidFill>
                  <a:schemeClr val="dk1"/>
                </a:solidFill>
                <a:effectLst/>
                <a:latin typeface="Calibri"/>
                <a:ea typeface="Calibri"/>
                <a:cs typeface="Calibri"/>
                <a:sym typeface="Calibri"/>
              </a:rPr>
              <a:t>An alternative for large groups (more than 25 to 30 participants)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Ask participants to share their names, organizational affiliations, and training expectations with the other participants sitting at their tables.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Ask the group to find one thing all of them have in common. You can ask them to identify a common characteristic around one topic area (money) or leave it wide open to facilitate rapid sharing within the tables.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Provide teams with about 7 – 9 minutes to work in groups—share name, etc. and work to find an item they have in common.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Ask each table to share the thing they have in common.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Write these on a flip chart.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After the sharing is complete, write ”the ability to use Your Money, Your Goals with the people we serve” on the list of items they have in common and explain that they will all have this in common by the end of the training.</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Vote with Your Feet </a:t>
            </a:r>
            <a:r>
              <a:rPr lang="en-US" sz="1200" b="1" i="0" u="none" strike="noStrike" cap="none" baseline="0" dirty="0">
                <a:solidFill>
                  <a:schemeClr val="dk1"/>
                </a:solidFill>
                <a:effectLst/>
                <a:latin typeface="Calibri"/>
                <a:ea typeface="Calibri"/>
                <a:cs typeface="Calibri"/>
                <a:sym typeface="Calibri"/>
              </a:rPr>
              <a:t>– </a:t>
            </a:r>
            <a:r>
              <a:rPr lang="en-US" sz="1200" b="1" i="0" u="none" strike="noStrike" cap="none" dirty="0">
                <a:solidFill>
                  <a:schemeClr val="dk1"/>
                </a:solidFill>
                <a:effectLst/>
                <a:latin typeface="Calibri"/>
                <a:ea typeface="Calibri"/>
                <a:cs typeface="Calibri"/>
                <a:sym typeface="Calibri"/>
              </a:rPr>
              <a:t>An alternative for small groups (less than 20 to 25 participants)</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Develop a list of questions that each have four answers. For example:</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What season does your birthday fall within? Spring, Summer, Fall, Winter</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What is the most important financial empowerment topic for the people you serve? Budgeting, Credit, Debt Management, Consumer Protection</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 long have you worked with your organization? I just started, Less than 1 year, 1 – 3 years, more than 3 years</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can include questions about sports teams people may support in your area, local food that is their favorite, favorite books or movie genres, the items they would want with them if stranded on a desert island, etc. </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Write the answers to the questions on flip charts. Be sure that the answers to one question are written on four different flip charts. Then add one answer from the next question to each flip chart and so on. </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For the activity, ask people to stand under the flip chart that best represents their answer to the question you read. Then, have the smallest grouping of individuals introduce themselves by sharing their name and organizational affiliation. Then read the next question and repeat the process. If someone is in the group introducing themselves that has already shared their information, you can skip them to ensure everyone has a chance to introduce themselves.</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With the final question, be sure to have anyone who has not introduced themselves share their information whether they are in the group that is introducing themselves or not.</a:t>
            </a:r>
          </a:p>
          <a:p>
            <a:pPr marL="17145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9440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Review the information on pages 29-33 in the guide.</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Specific</a:t>
            </a:r>
            <a:endParaRPr lang="en-US" sz="1200" b="0" i="0" u="none" strike="noStrike" cap="none" dirty="0">
              <a:solidFill>
                <a:schemeClr val="dk1"/>
              </a:solidFill>
              <a:effectLst/>
              <a:latin typeface="Calibri"/>
              <a:ea typeface="Calibri"/>
              <a:cs typeface="Calibri"/>
              <a:sym typeface="Calibri"/>
            </a:endParaRPr>
          </a:p>
          <a:p>
            <a:pPr lvl="2"/>
            <a:r>
              <a:rPr lang="en-US" sz="1200" b="0" i="0" u="none" strike="noStrike" cap="none" dirty="0">
                <a:solidFill>
                  <a:schemeClr val="dk1"/>
                </a:solidFill>
                <a:effectLst/>
                <a:latin typeface="Calibri"/>
                <a:ea typeface="Calibri"/>
                <a:cs typeface="Calibri"/>
                <a:sym typeface="Calibri"/>
              </a:rPr>
              <a:t>When setting a goal, ask yourself the questions: Who? What? Why? </a:t>
            </a:r>
          </a:p>
          <a:p>
            <a:pPr lvl="2"/>
            <a:r>
              <a:rPr lang="en-US" sz="1200" b="0" i="0" u="none" strike="noStrike" cap="none" dirty="0">
                <a:solidFill>
                  <a:schemeClr val="dk1"/>
                </a:solidFill>
                <a:effectLst/>
                <a:latin typeface="Calibri"/>
                <a:ea typeface="Calibri"/>
                <a:cs typeface="Calibri"/>
                <a:sym typeface="Calibri"/>
              </a:rPr>
              <a:t>A specific goal has a much greater chance of being met than a general goal.</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Measurable</a:t>
            </a:r>
            <a:endParaRPr lang="en-US" sz="1200" b="0" i="0" u="none" strike="noStrike" cap="none" dirty="0">
              <a:solidFill>
                <a:schemeClr val="dk1"/>
              </a:solidFill>
              <a:effectLst/>
              <a:latin typeface="Calibri"/>
              <a:ea typeface="Calibri"/>
              <a:cs typeface="Calibri"/>
              <a:sym typeface="Calibri"/>
            </a:endParaRPr>
          </a:p>
          <a:p>
            <a:pPr lvl="2"/>
            <a:r>
              <a:rPr lang="en-US" sz="1200" b="0" i="0" u="none" strike="noStrike" cap="none" dirty="0">
                <a:solidFill>
                  <a:schemeClr val="dk1"/>
                </a:solidFill>
                <a:effectLst/>
                <a:latin typeface="Calibri"/>
                <a:ea typeface="Calibri"/>
                <a:cs typeface="Calibri"/>
                <a:sym typeface="Calibri"/>
              </a:rPr>
              <a:t>You should be able to track your progress toward meeting the goal. </a:t>
            </a:r>
          </a:p>
          <a:p>
            <a:pPr lvl="2"/>
            <a:r>
              <a:rPr lang="en-US" sz="1200" b="0" i="0" u="none" strike="noStrike" cap="none" dirty="0">
                <a:solidFill>
                  <a:schemeClr val="dk1"/>
                </a:solidFill>
                <a:effectLst/>
                <a:latin typeface="Calibri"/>
                <a:ea typeface="Calibri"/>
                <a:cs typeface="Calibri"/>
                <a:sym typeface="Calibri"/>
              </a:rPr>
              <a:t>Ask yourself questions like: How much? How many? How will I know when it is done? </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Achievable</a:t>
            </a:r>
            <a:endParaRPr lang="en-US" sz="1200" b="0" i="0" u="none" strike="noStrike" cap="none" dirty="0">
              <a:solidFill>
                <a:schemeClr val="dk1"/>
              </a:solidFill>
              <a:effectLst/>
              <a:latin typeface="Calibri"/>
              <a:ea typeface="Calibri"/>
              <a:cs typeface="Calibri"/>
              <a:sym typeface="Calibri"/>
            </a:endParaRPr>
          </a:p>
          <a:p>
            <a:pPr lvl="2"/>
            <a:r>
              <a:rPr lang="en-US" sz="1200" b="0" i="0" u="none" strike="noStrike" cap="none" dirty="0">
                <a:solidFill>
                  <a:schemeClr val="dk1"/>
                </a:solidFill>
                <a:effectLst/>
                <a:latin typeface="Calibri"/>
                <a:ea typeface="Calibri"/>
                <a:cs typeface="Calibri"/>
                <a:sym typeface="Calibri"/>
              </a:rPr>
              <a:t>Is this goal something that you can actually reach? </a:t>
            </a:r>
          </a:p>
          <a:p>
            <a:pPr lvl="2"/>
            <a:r>
              <a:rPr lang="en-US" sz="1200" b="0" i="0" u="none" strike="noStrike" cap="none" dirty="0">
                <a:solidFill>
                  <a:schemeClr val="dk1"/>
                </a:solidFill>
                <a:effectLst/>
                <a:latin typeface="Calibri"/>
                <a:ea typeface="Calibri"/>
                <a:cs typeface="Calibri"/>
                <a:sym typeface="Calibri"/>
              </a:rPr>
              <a:t>You might </a:t>
            </a:r>
            <a:r>
              <a:rPr lang="en-US" sz="1200" b="0" i="1" u="none" strike="noStrike" cap="none" dirty="0">
                <a:solidFill>
                  <a:schemeClr val="dk1"/>
                </a:solidFill>
                <a:effectLst/>
                <a:latin typeface="Calibri"/>
                <a:ea typeface="Calibri"/>
                <a:cs typeface="Calibri"/>
                <a:sym typeface="Calibri"/>
              </a:rPr>
              <a:t>want</a:t>
            </a:r>
            <a:r>
              <a:rPr lang="en-US" sz="1200" b="0" i="0" u="none" strike="noStrike" cap="none" dirty="0">
                <a:solidFill>
                  <a:schemeClr val="dk1"/>
                </a:solidFill>
                <a:effectLst/>
                <a:latin typeface="Calibri"/>
                <a:ea typeface="Calibri"/>
                <a:cs typeface="Calibri"/>
                <a:sym typeface="Calibri"/>
              </a:rPr>
              <a:t> to get rid of credit card debt tomorrow or become a millionaire in a year, but for most of us, that's a totally impossible goal! </a:t>
            </a:r>
          </a:p>
          <a:p>
            <a:pPr lvl="2"/>
            <a:r>
              <a:rPr lang="en-US" sz="1200" b="0" i="0" u="none" strike="noStrike" cap="none" dirty="0">
                <a:solidFill>
                  <a:schemeClr val="dk1"/>
                </a:solidFill>
                <a:effectLst/>
                <a:latin typeface="Calibri"/>
                <a:ea typeface="Calibri"/>
                <a:cs typeface="Calibri"/>
                <a:sym typeface="Calibri"/>
              </a:rPr>
              <a:t>That doesn't mean that your goals should be easy. Your goal may be a stretch for you, but it should not be extreme or impossible. </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Relevant</a:t>
            </a:r>
            <a:endParaRPr lang="en-US" sz="1200" b="0" i="0" u="none" strike="noStrike" cap="none" dirty="0">
              <a:solidFill>
                <a:schemeClr val="dk1"/>
              </a:solidFill>
              <a:effectLst/>
              <a:latin typeface="Calibri"/>
              <a:ea typeface="Calibri"/>
              <a:cs typeface="Calibri"/>
              <a:sym typeface="Calibri"/>
            </a:endParaRPr>
          </a:p>
          <a:p>
            <a:pPr lvl="2"/>
            <a:r>
              <a:rPr lang="en-US" sz="1200" b="0" i="0" u="none" strike="noStrike" cap="none" dirty="0">
                <a:solidFill>
                  <a:schemeClr val="dk1"/>
                </a:solidFill>
                <a:effectLst/>
                <a:latin typeface="Calibri"/>
                <a:ea typeface="Calibri"/>
                <a:cs typeface="Calibri"/>
                <a:sym typeface="Calibri"/>
              </a:rPr>
              <a:t>Set goals that matter to you and are a priority in your life. </a:t>
            </a:r>
          </a:p>
          <a:p>
            <a:pPr lvl="2"/>
            <a:r>
              <a:rPr lang="en-US" sz="1200" b="0" i="0" u="none" strike="noStrike" cap="none" dirty="0">
                <a:solidFill>
                  <a:schemeClr val="dk1"/>
                </a:solidFill>
                <a:effectLst/>
                <a:latin typeface="Calibri"/>
                <a:ea typeface="Calibri"/>
                <a:cs typeface="Calibri"/>
                <a:sym typeface="Calibri"/>
              </a:rPr>
              <a:t>Ask yourself the questions: Is this something that I really want? Is now the right time to do this? </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Time bound</a:t>
            </a:r>
            <a:endParaRPr lang="en-US" sz="1200" b="0" i="0" u="none" strike="noStrike" cap="none" dirty="0">
              <a:solidFill>
                <a:schemeClr val="dk1"/>
              </a:solidFill>
              <a:effectLst/>
              <a:latin typeface="Calibri"/>
              <a:ea typeface="Calibri"/>
              <a:cs typeface="Calibri"/>
              <a:sym typeface="Calibri"/>
            </a:endParaRPr>
          </a:p>
          <a:p>
            <a:pPr lvl="2"/>
            <a:r>
              <a:rPr lang="en-US" sz="1200" b="0" i="0" u="none" strike="noStrike" cap="none" dirty="0">
                <a:solidFill>
                  <a:schemeClr val="dk1"/>
                </a:solidFill>
                <a:effectLst/>
                <a:latin typeface="Calibri"/>
                <a:ea typeface="Calibri"/>
                <a:cs typeface="Calibri"/>
                <a:sym typeface="Calibri"/>
              </a:rPr>
              <a:t>Goals should have a clearly defined timeframe, including a target or deadline date.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0672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baseline="0" dirty="0">
                <a:solidFill>
                  <a:srgbClr val="221E1F"/>
                </a:solidFill>
                <a:latin typeface="Avenir Next"/>
              </a:rPr>
              <a:t>Tool: Setting SMART goals, pages 30-33 in the guide.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baseline="0" dirty="0">
                <a:solidFill>
                  <a:srgbClr val="221E1F"/>
                </a:solidFill>
                <a:latin typeface="Avenir Next"/>
              </a:rPr>
              <a:t>Review the following information from the tool.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21E1F"/>
                </a:solidFill>
                <a:latin typeface="Avenir Next"/>
              </a:rPr>
              <a:t>This tool can be found at https://www.consumerfinance.gov/consumer-tools/educator-tools/your-money-your-goals/companion-guides/#anchor_reentry.</a:t>
            </a:r>
          </a:p>
          <a:p>
            <a:pPr marL="285750" indent="-285750">
              <a:buFont typeface="Arial" panose="020B0604020202020204" pitchFamily="34" charset="0"/>
              <a:buChar char="•"/>
            </a:pPr>
            <a:r>
              <a:rPr lang="en-US" sz="1800" b="0" i="0" u="none" strike="noStrike" baseline="0" dirty="0">
                <a:solidFill>
                  <a:srgbClr val="221E1F"/>
                </a:solidFill>
                <a:latin typeface="Avenir Next"/>
              </a:rPr>
              <a:t>SMART goals provide an easy-to-follow structure for creating goals. This helps an individual really break down what they want into a format that makes it simpler to plan for, track, and ultimately achieve their goals. </a:t>
            </a:r>
          </a:p>
          <a:p>
            <a:pPr marL="285750" indent="-285750">
              <a:buFont typeface="Arial" panose="020B0604020202020204" pitchFamily="34" charset="0"/>
              <a:buChar char="•"/>
            </a:pPr>
            <a:r>
              <a:rPr lang="en-US" sz="1800" b="0" i="0" u="none" strike="noStrike" baseline="0" dirty="0">
                <a:solidFill>
                  <a:srgbClr val="221E1F"/>
                </a:solidFill>
                <a:latin typeface="Avenir Next"/>
              </a:rPr>
              <a:t>To create goals, first think about values. When goals match up with the values that are important to an individual and their family, they are more likely to prioritize achieving them. </a:t>
            </a:r>
          </a:p>
          <a:p>
            <a:pPr marL="285750" indent="-285750">
              <a:buFont typeface="Arial" panose="020B0604020202020204" pitchFamily="34" charset="0"/>
              <a:buChar char="•"/>
            </a:pPr>
            <a:r>
              <a:rPr lang="en-US" sz="1800" b="0" i="0" u="none" strike="noStrike" baseline="0" dirty="0">
                <a:solidFill>
                  <a:srgbClr val="221E1F"/>
                </a:solidFill>
                <a:latin typeface="Avenir Next"/>
              </a:rPr>
              <a:t>If an individual is not sure what their goals are, they can think about what they want to change in their life. See if there’s a goal they can create that would help bring about that change.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21E1F"/>
                </a:solidFill>
                <a:latin typeface="Avenir Next"/>
              </a:rPr>
              <a:t>It’s likely there are many things an individual wants to achieve. </a:t>
            </a:r>
            <a:r>
              <a:rPr lang="en-US" sz="1200" kern="1200" dirty="0">
                <a:solidFill>
                  <a:schemeClr val="tx1"/>
                </a:solidFill>
                <a:effectLst/>
                <a:latin typeface="+mn-lt"/>
                <a:ea typeface="+mn-ea"/>
                <a:cs typeface="+mn-cs"/>
              </a:rPr>
              <a:t>Focusing on one or two priorities that align with values will result in a better chance of reaching a goal.</a:t>
            </a:r>
          </a:p>
          <a:p>
            <a:pPr marL="285750" indent="-285750">
              <a:buFont typeface="Arial" panose="020B0604020202020204" pitchFamily="34" charset="0"/>
              <a:buChar char="•"/>
            </a:pPr>
            <a:r>
              <a:rPr lang="en-US" sz="1800" b="1" i="0" u="none" strike="noStrike" baseline="0" dirty="0">
                <a:solidFill>
                  <a:srgbClr val="221E1F"/>
                </a:solidFill>
                <a:latin typeface="Avenir Next Medium"/>
              </a:rPr>
              <a:t>What to do with the people you work with. Ask them to:  </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List your values </a:t>
            </a:r>
            <a:r>
              <a:rPr lang="en-US" sz="1800" b="0" i="0" u="none" strike="noStrike" baseline="0" dirty="0">
                <a:solidFill>
                  <a:srgbClr val="221E1F"/>
                </a:solidFill>
                <a:latin typeface="Avenir Next"/>
              </a:rPr>
              <a:t>to help you think about what is important to you and your family. </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Brainstorm a list of dreams and goals. </a:t>
            </a:r>
            <a:r>
              <a:rPr lang="en-US" sz="1800" b="0" i="0" u="none" strike="noStrike" baseline="0" dirty="0">
                <a:solidFill>
                  <a:srgbClr val="221E1F"/>
                </a:solidFill>
                <a:latin typeface="Avenir Next"/>
              </a:rPr>
              <a:t>Remember, dreams are aspirational and usually vague. Goals are specific things you can achieve to help you reach your dreams. </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Create a SMART goal </a:t>
            </a:r>
            <a:r>
              <a:rPr lang="en-US" sz="1800" b="0" i="0" u="none" strike="noStrike" baseline="0" dirty="0">
                <a:solidFill>
                  <a:srgbClr val="221E1F"/>
                </a:solidFill>
                <a:latin typeface="Avenir Next"/>
              </a:rPr>
              <a:t>from one or two items on your list of goals. Write down what makes this goal specific, measurable, achievable, relevant, and time bound.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BAF53EF-993C-FF42-8B62-CEF57763A78D}"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US"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40536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baseline="0" dirty="0">
                <a:solidFill>
                  <a:srgbClr val="221E1F"/>
                </a:solidFill>
                <a:latin typeface="Avenir Next"/>
              </a:rPr>
              <a:t>Tool: Putting goals into action, pages 34-35 in the guide.</a:t>
            </a:r>
          </a:p>
          <a:p>
            <a:pPr marL="0" indent="0">
              <a:buFont typeface="Arial" panose="020B0604020202020204" pitchFamily="34" charset="0"/>
              <a:buNone/>
            </a:pPr>
            <a:endParaRPr lang="en-US" sz="1800" b="0" i="0" u="none" strike="noStrike" baseline="0" dirty="0">
              <a:solidFill>
                <a:srgbClr val="221E1F"/>
              </a:solidFill>
              <a:latin typeface="Avenir Next"/>
            </a:endParaRPr>
          </a:p>
          <a:p>
            <a:pPr marL="0" indent="0">
              <a:buFont typeface="Arial" panose="020B0604020202020204" pitchFamily="34" charset="0"/>
              <a:buNone/>
            </a:pPr>
            <a:r>
              <a:rPr lang="en-US" sz="1800" b="0" i="0" u="none" strike="noStrike" baseline="0" dirty="0">
                <a:solidFill>
                  <a:srgbClr val="221E1F"/>
                </a:solidFill>
                <a:latin typeface="Avenir Next"/>
              </a:rPr>
              <a:t>Review the following information from the guide:</a:t>
            </a:r>
          </a:p>
          <a:p>
            <a:pPr marL="285750" indent="-285750">
              <a:buFont typeface="Arial" panose="020B0604020202020204" pitchFamily="34" charset="0"/>
              <a:buChar char="•"/>
            </a:pPr>
            <a:r>
              <a:rPr lang="en-US" sz="1800" b="0" i="0" u="none" strike="noStrike" baseline="0" dirty="0">
                <a:solidFill>
                  <a:srgbClr val="221E1F"/>
                </a:solidFill>
                <a:latin typeface="Avenir Next"/>
              </a:rPr>
              <a:t>Before an individual can accomplish a goal, they need a plan for how to achieve it. This tool helps an individual turn their SMART goals into an easy-to-follow action plan.</a:t>
            </a:r>
          </a:p>
          <a:p>
            <a:pPr marL="285750" indent="-285750">
              <a:buFont typeface="Arial" panose="020B0604020202020204" pitchFamily="34" charset="0"/>
              <a:buChar char="•"/>
            </a:pPr>
            <a:r>
              <a:rPr lang="en-US" sz="1800" b="0" i="0" u="none" strike="noStrike" baseline="0" dirty="0">
                <a:solidFill>
                  <a:srgbClr val="221E1F"/>
                </a:solidFill>
                <a:latin typeface="Avenir Next"/>
              </a:rPr>
              <a:t>All goals take time and commitment to achieve. One of the most effective ways to accomplish goals is to create an action plan outlining the steps to take.</a:t>
            </a:r>
          </a:p>
          <a:p>
            <a:pPr marL="285750" indent="-285750">
              <a:buFont typeface="Arial" panose="020B0604020202020204" pitchFamily="34" charset="0"/>
              <a:buChar char="•"/>
            </a:pPr>
            <a:r>
              <a:rPr lang="en-US" sz="1800" b="0" i="0" u="none" strike="noStrike" baseline="0" dirty="0">
                <a:solidFill>
                  <a:srgbClr val="221E1F"/>
                </a:solidFill>
                <a:latin typeface="Avenir Next"/>
              </a:rPr>
              <a:t>Many goals also require external resources to achieve. These resources could include information, tools, transportation, or even a professional financial coach or counselor to help an individual. These kinds of resources should be added to an action plan. </a:t>
            </a:r>
          </a:p>
          <a:p>
            <a:pPr marL="285750" indent="-285750">
              <a:buFont typeface="Arial" panose="020B0604020202020204" pitchFamily="34" charset="0"/>
              <a:buChar char="•"/>
            </a:pPr>
            <a:r>
              <a:rPr lang="en-US" sz="1800" b="0" i="0" u="none" strike="noStrike" baseline="0" dirty="0">
                <a:solidFill>
                  <a:srgbClr val="221E1F"/>
                </a:solidFill>
                <a:latin typeface="Avenir Next"/>
              </a:rPr>
              <a:t>Research shows that people who write down specific goals are much more likely to reach their goals than if they don’t write them down.</a:t>
            </a:r>
            <a:r>
              <a:rPr lang="en-US" sz="1800" b="1" i="0" u="none" strike="noStrike" baseline="0" dirty="0">
                <a:solidFill>
                  <a:srgbClr val="221E1F"/>
                </a:solidFill>
                <a:latin typeface="Avenir Next Demi Bold"/>
              </a:rPr>
              <a:t> </a:t>
            </a:r>
            <a:r>
              <a:rPr lang="en-US" sz="1800" b="0" i="0" u="none" strike="noStrike" baseline="0" dirty="0">
                <a:solidFill>
                  <a:srgbClr val="221E1F"/>
                </a:solidFill>
                <a:latin typeface="Avenir Next"/>
              </a:rPr>
              <a:t>Sharing those goals with a friend and checking in with them regularly about progress also increases the chances that an individual will reach their goals.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baseline="0" dirty="0">
                <a:solidFill>
                  <a:srgbClr val="221E1F"/>
                </a:solidFill>
                <a:latin typeface="Avenir Next Medium"/>
              </a:rPr>
              <a:t>What to do with the people you work with.  </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Break up your goal into small, actionable steps. </a:t>
            </a:r>
            <a:r>
              <a:rPr lang="en-US" sz="1800" b="0" i="0" u="none" strike="noStrike" baseline="0" dirty="0">
                <a:solidFill>
                  <a:srgbClr val="221E1F"/>
                </a:solidFill>
                <a:latin typeface="Avenir Next"/>
              </a:rPr>
              <a:t>Write each step in a separate box. </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Consider what resources you will need </a:t>
            </a:r>
            <a:r>
              <a:rPr lang="en-US" sz="1800" b="0" i="0" u="none" strike="noStrike" baseline="0" dirty="0">
                <a:solidFill>
                  <a:srgbClr val="221E1F"/>
                </a:solidFill>
                <a:latin typeface="Avenir Next"/>
              </a:rPr>
              <a:t>to take each step and write them next to that step. </a:t>
            </a: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Set a deadline for each step’s completion. </a:t>
            </a:r>
            <a:endParaRPr lang="en-US" sz="1800" b="0" i="0" u="none" strike="noStrike" baseline="0" dirty="0">
              <a:solidFill>
                <a:srgbClr val="221E1F"/>
              </a:solidFill>
              <a:latin typeface="Avenir Next Demi Bold"/>
            </a:endParaRPr>
          </a:p>
          <a:p>
            <a:pPr marL="742950" lvl="1" indent="-285750">
              <a:buFont typeface="Arial" panose="020B0604020202020204" pitchFamily="34" charset="0"/>
              <a:buChar char="•"/>
            </a:pPr>
            <a:r>
              <a:rPr lang="en-US" sz="1800" b="1" i="0" u="none" strike="noStrike" baseline="0" dirty="0">
                <a:solidFill>
                  <a:srgbClr val="221E1F"/>
                </a:solidFill>
                <a:latin typeface="Avenir Next Demi Bold"/>
              </a:rPr>
              <a:t>Think about sharing your progress </a:t>
            </a:r>
            <a:r>
              <a:rPr lang="en-US" sz="1800" b="0" i="0" u="none" strike="noStrike" baseline="0" dirty="0">
                <a:solidFill>
                  <a:srgbClr val="221E1F"/>
                </a:solidFill>
                <a:latin typeface="Avenir Next"/>
              </a:rPr>
              <a:t>with a friend or family member. Add their name next to the step and how often you will check in with them. This can help keep you motivated.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304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21E1F"/>
                </a:solidFill>
                <a:latin typeface="Avenir Next"/>
              </a:rPr>
              <a:t>Tool: Putting goals into action, pages 34-35 in the guide.</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45</a:t>
            </a:fld>
            <a:endParaRPr lang="en-US"/>
          </a:p>
        </p:txBody>
      </p:sp>
    </p:spTree>
    <p:extLst>
      <p:ext uri="{BB962C8B-B14F-4D97-AF65-F5344CB8AC3E}">
        <p14:creationId xmlns:p14="http://schemas.microsoft.com/office/powerpoint/2010/main" val="2674046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Module 2: Saving</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7060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Review the following information from pages 36-42 in the guide:</a:t>
            </a:r>
          </a:p>
          <a:p>
            <a:pPr marL="171450" indent="-171450">
              <a:buFont typeface="Arial" panose="020B0604020202020204" pitchFamily="34" charset="0"/>
              <a:buChar char="•"/>
            </a:pPr>
            <a:r>
              <a:rPr lang="en-US" dirty="0"/>
              <a:t>Savings is money you set aside today to use in the future.</a:t>
            </a:r>
          </a:p>
          <a:p>
            <a:pPr marL="171450" indent="-171450">
              <a:buFont typeface="Arial" panose="020B0604020202020204" pitchFamily="34" charset="0"/>
              <a:buChar char="•"/>
            </a:pPr>
            <a:r>
              <a:rPr lang="en-US" sz="1800" b="0" i="0" u="none" strike="noStrike" baseline="0" dirty="0">
                <a:solidFill>
                  <a:srgbClr val="211D1E"/>
                </a:solidFill>
                <a:latin typeface="Avenir Next"/>
              </a:rPr>
              <a:t>People save for many reasons: </a:t>
            </a:r>
          </a:p>
          <a:p>
            <a:pPr marL="628650" lvl="1" indent="-171450">
              <a:buFont typeface="Arial" panose="020B0604020202020204" pitchFamily="34" charset="0"/>
              <a:buChar char="•"/>
            </a:pPr>
            <a:r>
              <a:rPr lang="en-US" sz="1800" b="0" i="0" u="none" strike="noStrike" baseline="0" dirty="0">
                <a:solidFill>
                  <a:srgbClr val="211D1E"/>
                </a:solidFill>
                <a:latin typeface="Avenir Next"/>
              </a:rPr>
              <a:t>Unexpected expenses and emergencies.</a:t>
            </a:r>
          </a:p>
          <a:p>
            <a:pPr marL="628650" lvl="1" indent="-171450">
              <a:buFont typeface="Arial" panose="020B0604020202020204" pitchFamily="34" charset="0"/>
              <a:buChar char="•"/>
            </a:pPr>
            <a:r>
              <a:rPr lang="en-US" sz="1800" b="0" i="0" u="none" strike="noStrike" baseline="0" dirty="0">
                <a:solidFill>
                  <a:srgbClr val="211D1E"/>
                </a:solidFill>
                <a:latin typeface="Avenir Next"/>
              </a:rPr>
              <a:t>A bill they know will be due every few months, like car insurance.</a:t>
            </a:r>
          </a:p>
          <a:p>
            <a:pPr marL="628650" lvl="1" indent="-171450">
              <a:buFont typeface="Arial" panose="020B0604020202020204" pitchFamily="34" charset="0"/>
              <a:buChar char="•"/>
            </a:pPr>
            <a:r>
              <a:rPr lang="en-US" sz="1800" b="0" i="0" u="none" strike="noStrike" baseline="0" dirty="0">
                <a:solidFill>
                  <a:srgbClr val="211D1E"/>
                </a:solidFill>
                <a:latin typeface="Avenir Next"/>
              </a:rPr>
              <a:t>Annual expenses like children’s school supplies.</a:t>
            </a:r>
          </a:p>
          <a:p>
            <a:pPr marL="628650" lvl="1" indent="-171450">
              <a:buFont typeface="Arial" panose="020B0604020202020204" pitchFamily="34" charset="0"/>
              <a:buChar char="•"/>
            </a:pPr>
            <a:r>
              <a:rPr lang="en-US" sz="1800" b="0" i="0" u="none" strike="noStrike" baseline="0" dirty="0">
                <a:solidFill>
                  <a:srgbClr val="211D1E"/>
                </a:solidFill>
                <a:latin typeface="Avenir Next"/>
              </a:rPr>
              <a:t>To pay for future purchases or life events, like a new TV, appliances, assistive devices, a car, a home, or retirement.</a:t>
            </a:r>
            <a:endParaRPr lang="en-US" dirty="0"/>
          </a:p>
          <a:p>
            <a:pPr marL="171450" indent="-171450">
              <a:buFont typeface="Arial" panose="020B0604020202020204" pitchFamily="34" charset="0"/>
              <a:buChar char="•"/>
            </a:pPr>
            <a:r>
              <a:rPr lang="en-US" dirty="0"/>
              <a:t>Saving may not be a person’s first priority if they are transitioning from incarceration and without a job.</a:t>
            </a:r>
          </a:p>
          <a:p>
            <a:pPr marL="171450" indent="-171450">
              <a:buFont typeface="Arial" panose="020B0604020202020204" pitchFamily="34" charset="0"/>
              <a:buChar char="•"/>
            </a:pPr>
            <a:r>
              <a:rPr lang="en-US" dirty="0"/>
              <a:t>If someone can include savings among their goals, identifying easy ways to save even very small amounts is worth it.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47</a:t>
            </a:fld>
            <a:endParaRPr lang="en-US"/>
          </a:p>
        </p:txBody>
      </p:sp>
    </p:spTree>
    <p:extLst>
      <p:ext uri="{BB962C8B-B14F-4D97-AF65-F5344CB8AC3E}">
        <p14:creationId xmlns:p14="http://schemas.microsoft.com/office/powerpoint/2010/main" val="1984797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u="none" strike="noStrike" baseline="0" dirty="0">
                <a:solidFill>
                  <a:srgbClr val="211D1E"/>
                </a:solidFill>
                <a:latin typeface="Avenir Next"/>
              </a:rPr>
              <a:t>Slide refers to pages 36-42 in the guide.</a:t>
            </a:r>
          </a:p>
          <a:p>
            <a:pPr marL="0" indent="0">
              <a:buFont typeface="Arial" panose="020B0604020202020204" pitchFamily="34" charset="0"/>
              <a:buNone/>
            </a:pPr>
            <a:r>
              <a:rPr lang="en-US" sz="1800" b="0" i="0" u="none" strike="noStrike" baseline="0" dirty="0">
                <a:solidFill>
                  <a:srgbClr val="211D1E"/>
                </a:solidFill>
                <a:latin typeface="Avenir Next"/>
              </a:rPr>
              <a:t>Some things an individual can think about saving for include: </a:t>
            </a:r>
          </a:p>
          <a:p>
            <a:pPr marL="285750" indent="-285750">
              <a:buFont typeface="Arial" panose="020B0604020202020204" pitchFamily="34" charset="0"/>
              <a:buChar char="•"/>
            </a:pPr>
            <a:r>
              <a:rPr lang="en-US" sz="1800" b="0" i="0" u="none" strike="noStrike" baseline="0" dirty="0">
                <a:solidFill>
                  <a:srgbClr val="211D1E"/>
                </a:solidFill>
                <a:latin typeface="Avenir Next"/>
              </a:rPr>
              <a:t>Saving for immediate needs such as a security deposit for an apartment, and basic expenses like transportation, food, and housing. </a:t>
            </a:r>
          </a:p>
          <a:p>
            <a:pPr marL="285750" indent="-285750">
              <a:buFont typeface="Arial" panose="020B0604020202020204" pitchFamily="34" charset="0"/>
              <a:buChar char="•"/>
            </a:pPr>
            <a:r>
              <a:rPr lang="en-US" sz="1800" b="0" i="0" u="none" strike="noStrike" baseline="0" dirty="0">
                <a:solidFill>
                  <a:srgbClr val="211D1E"/>
                </a:solidFill>
                <a:latin typeface="Avenir Next"/>
              </a:rPr>
              <a:t>If someone has any criminal debt, they may want to prioritize saving to pay that debt because it may prevent them from getting a license or place them at risk of violating parole or probation. </a:t>
            </a:r>
          </a:p>
          <a:p>
            <a:pPr marL="285750" indent="-285750">
              <a:buFont typeface="Arial" panose="020B0604020202020204" pitchFamily="34" charset="0"/>
              <a:buChar char="•"/>
            </a:pPr>
            <a:r>
              <a:rPr lang="en-US" sz="1800" b="0" i="0" u="none" strike="noStrike" baseline="0" dirty="0">
                <a:solidFill>
                  <a:srgbClr val="211D1E"/>
                </a:solidFill>
                <a:latin typeface="Avenir Next"/>
              </a:rPr>
              <a:t>If someone receives benefits payments, they may face restrictions that limit options for saving money. Because savings are an asset, there may be "asset limits" associated with the public benefits they receive. Review the Asset limit tool to see if benefits are affected. </a:t>
            </a:r>
          </a:p>
          <a:p>
            <a:pPr marL="285750" indent="-285750">
              <a:buFont typeface="Arial" panose="020B0604020202020204" pitchFamily="34" charset="0"/>
              <a:buChar char="•"/>
            </a:pPr>
            <a:r>
              <a:rPr lang="en-US" sz="1800" b="0" i="0" u="none" strike="noStrike" baseline="0" dirty="0">
                <a:solidFill>
                  <a:srgbClr val="211D1E"/>
                </a:solidFill>
                <a:latin typeface="Avenir Next"/>
              </a:rPr>
              <a:t>If someone is disabled, there are savings options that do not impact the asset limits associated with SSI, Medicaid, or other benefits. For more information, see Focus on Disabilities companion guide, Module 2, Tool: Setting up an ABLE account (</a:t>
            </a:r>
            <a:r>
              <a:rPr lang="en-US" sz="1800" b="0" i="0" u="none" strike="noStrike" baseline="0" dirty="0">
                <a:solidFill>
                  <a:srgbClr val="211D1E"/>
                </a:solidFill>
                <a:latin typeface="Avenir Next Medium"/>
              </a:rPr>
              <a:t>https://www.consumerfinance.gov/your-money-your-goals/companion-guides/)</a:t>
            </a:r>
            <a:r>
              <a:rPr lang="en-US" u="none" dirty="0"/>
              <a:t>.</a:t>
            </a:r>
          </a:p>
        </p:txBody>
      </p:sp>
      <p:sp>
        <p:nvSpPr>
          <p:cNvPr id="4" name="Slide Number Placeholder 3"/>
          <p:cNvSpPr>
            <a:spLocks noGrp="1"/>
          </p:cNvSpPr>
          <p:nvPr>
            <p:ph type="sldNum" sz="quarter" idx="5"/>
          </p:nvPr>
        </p:nvSpPr>
        <p:spPr/>
        <p:txBody>
          <a:bodyPr/>
          <a:lstStyle/>
          <a:p>
            <a:fld id="{4BAF53EF-993C-FF42-8B62-CEF57763A78D}" type="slidenum">
              <a:rPr lang="en-US" smtClean="0"/>
              <a:t>48</a:t>
            </a:fld>
            <a:endParaRPr lang="en-US"/>
          </a:p>
        </p:txBody>
      </p:sp>
    </p:spTree>
    <p:extLst>
      <p:ext uri="{BB962C8B-B14F-4D97-AF65-F5344CB8AC3E}">
        <p14:creationId xmlns:p14="http://schemas.microsoft.com/office/powerpoint/2010/main" val="1378835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baseline="0" dirty="0">
                <a:solidFill>
                  <a:srgbClr val="221E1F"/>
                </a:solidFill>
                <a:latin typeface="Avenir Next"/>
              </a:rPr>
              <a:t>Handout: Saving at tax time, pages 38-39 in the guide.</a:t>
            </a:r>
          </a:p>
          <a:p>
            <a:pPr marL="17145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Use the information in the Saving at tax time handout to review:</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Availability of free tax preparation services.  Ask participants to name organizations in their area that provide IRS-sponsored Volunteer Income Tax Assistance (VITA) services.  Talk about the advantages of using VITA.</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Key points of the federal earned income tax credit (EITC):</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Benefit for working people who have low to moderate income.</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Reduces the amount of federal income tax owed and may result in a refund. </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state or city EITC may also be available, depending on where a person lives.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Tax refund is based on income and filing status.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Other tax credits may also be available, such as the Child Tax Credit (CTC). Please check the IRS and CFPB websites for updated information about the Child Tax Credit.</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Benefits of using your tax refund to kick start your emergency savings.</a:t>
            </a:r>
          </a:p>
          <a:p>
            <a:pPr marL="0" indent="0">
              <a:buFont typeface="Arial" panose="020B0604020202020204" pitchFamily="34" charset="0"/>
              <a:buNone/>
            </a:pPr>
            <a:endParaRPr lang="en-US" sz="1200" b="0" i="0" u="none" strike="noStrike" cap="none" dirty="0">
              <a:solidFill>
                <a:schemeClr val="dk1"/>
              </a:solidFill>
              <a:effectLst/>
              <a:latin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480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baseline="0" dirty="0">
                <a:solidFill>
                  <a:srgbClr val="221E1F"/>
                </a:solidFill>
                <a:latin typeface="Avenir Next"/>
              </a:rPr>
              <a:t>Tool: Saving and asset limits, pages 40-42 in the guide.</a:t>
            </a:r>
          </a:p>
          <a:p>
            <a:pPr marL="171450" lvl="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tool, by asking: “What are the reasons this tool is included?”</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If there is time, complete the tool as much as possible with the group based on their own knowledge and experience.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may also complete the tool with your state’s information, make copies, and share it with the group.</a:t>
            </a:r>
          </a:p>
          <a:p>
            <a:r>
              <a:rPr lang="en-US" sz="1200" b="0" i="0" u="none" strike="noStrike" cap="none" dirty="0">
                <a:solidFill>
                  <a:schemeClr val="dk1"/>
                </a:solidFill>
                <a:effectLst/>
                <a:latin typeface="Calibri"/>
                <a:ea typeface="Calibri"/>
                <a:cs typeface="Calibri"/>
                <a:sym typeface="Calibri"/>
              </a:rPr>
              <a:t> </a:t>
            </a:r>
          </a:p>
          <a:p>
            <a:pPr marL="228600" indent="0">
              <a:buFont typeface="Arial" panose="020B0604020202020204" pitchFamily="34" charset="0"/>
              <a:buNone/>
            </a:pPr>
            <a:r>
              <a:rPr lang="en-US" sz="1200" b="1" i="0" u="none" strike="noStrike" cap="none" dirty="0">
                <a:solidFill>
                  <a:schemeClr val="dk1"/>
                </a:solidFill>
                <a:effectLst/>
                <a:latin typeface="Calibri"/>
                <a:ea typeface="Calibri"/>
                <a:cs typeface="Calibri"/>
                <a:sym typeface="Calibri"/>
              </a:rPr>
              <a:t>FACILITATION TIP</a:t>
            </a:r>
            <a:r>
              <a:rPr lang="en-US" sz="1200" b="1" i="1"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rPr>
              <a:t>Prior to training, make a copy of the tool or download the fillable tool from the Bureau’s website.</a:t>
            </a:r>
            <a:r>
              <a:rPr lang="en-US" sz="1200" b="0" i="0" u="none" strike="noStrike" cap="none" dirty="0">
                <a:solidFill>
                  <a:schemeClr val="dk1"/>
                </a:solidFill>
                <a:effectLst/>
                <a:latin typeface="Calibri"/>
                <a:ea typeface="Calibri"/>
                <a:cs typeface="Calibri"/>
                <a:sym typeface="Calibri"/>
              </a:rPr>
              <a:t> Use flip charts to fill in the tool with the group during the training or bring up the tool on your computer and type directly into it while you display it on a screen. Following the training, check the information. When the tool is completed, be sure to recognize the contributions of the group in a footnote.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2928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Module 3: Tracking Income and Benefits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66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a:solidFill>
                  <a:schemeClr val="dk1"/>
                </a:solidFill>
                <a:effectLst/>
                <a:latin typeface="Calibri"/>
                <a:ea typeface="Calibri"/>
                <a:cs typeface="Calibri"/>
                <a:sym typeface="Calibri"/>
              </a:rPr>
              <a:t>Training Section 3: Introduction to the Bureau</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88609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u="none" strike="noStrike" baseline="0" dirty="0">
                <a:solidFill>
                  <a:srgbClr val="211D1E"/>
                </a:solidFill>
                <a:latin typeface="Avenir Next"/>
              </a:rPr>
              <a:t>Review the following information from pages 43-44 in the guide:</a:t>
            </a:r>
          </a:p>
          <a:p>
            <a:pPr marL="285750" indent="-285750">
              <a:buFont typeface="Arial" panose="020B0604020202020204" pitchFamily="34" charset="0"/>
              <a:buChar char="•"/>
            </a:pPr>
            <a:r>
              <a:rPr lang="en-US" sz="1800" b="0" i="0" u="none" strike="noStrike" baseline="0" dirty="0">
                <a:solidFill>
                  <a:srgbClr val="211D1E"/>
                </a:solidFill>
                <a:latin typeface="Avenir Next"/>
              </a:rPr>
              <a:t>Income is the money an individual receives from part-time or full-time work, including in prison or jail, self-employment and investments. </a:t>
            </a:r>
          </a:p>
          <a:p>
            <a:pPr marL="285750" indent="-285750">
              <a:buFont typeface="Arial" panose="020B0604020202020204" pitchFamily="34" charset="0"/>
              <a:buChar char="•"/>
            </a:pPr>
            <a:r>
              <a:rPr lang="en-US" sz="1800" b="0" i="0" u="none" strike="noStrike" baseline="0" dirty="0">
                <a:solidFill>
                  <a:srgbClr val="211D1E"/>
                </a:solidFill>
                <a:latin typeface="Avenir Next"/>
              </a:rPr>
              <a:t>Income is used to pay for the things an individual needs and wants or can save to spend toward one of their goals. </a:t>
            </a:r>
          </a:p>
          <a:p>
            <a:pPr marL="285750" indent="-285750">
              <a:buFont typeface="Arial" panose="020B0604020202020204" pitchFamily="34" charset="0"/>
              <a:buChar char="•"/>
            </a:pPr>
            <a:r>
              <a:rPr lang="en-US" sz="1800" b="0" i="0" u="none" strike="noStrike" baseline="0" dirty="0">
                <a:solidFill>
                  <a:srgbClr val="211D1E"/>
                </a:solidFill>
                <a:latin typeface="Avenir Next"/>
              </a:rPr>
              <a:t>Money can also come from things like tax refunds and gifts from family, which can also be spent or saved like income.</a:t>
            </a:r>
          </a:p>
          <a:p>
            <a:pPr marL="285750" indent="-285750">
              <a:buFont typeface="Arial" panose="020B0604020202020204" pitchFamily="34" charset="0"/>
              <a:buChar char="•"/>
            </a:pPr>
            <a:r>
              <a:rPr lang="en-US" sz="1800" b="0" i="0" u="none" strike="noStrike" baseline="0" dirty="0">
                <a:solidFill>
                  <a:srgbClr val="211D1E"/>
                </a:solidFill>
                <a:latin typeface="Avenir Next"/>
              </a:rPr>
              <a:t>Public benefits are payments you may receive from the government to help pay for necessities. </a:t>
            </a:r>
          </a:p>
          <a:p>
            <a:pPr marL="285750" indent="-285750">
              <a:buFont typeface="Arial" panose="020B0604020202020204" pitchFamily="34" charset="0"/>
              <a:buChar char="•"/>
            </a:pPr>
            <a:r>
              <a:rPr lang="en-US" sz="1800" b="0" i="0" u="none" strike="noStrike" baseline="0" dirty="0">
                <a:solidFill>
                  <a:srgbClr val="211D1E"/>
                </a:solidFill>
                <a:latin typeface="Avenir Next"/>
              </a:rPr>
              <a:t>Most benefit payments have restrictions on how they can be spent. While these payments help increase your spending power, they aren’t as flexible as income earned from a job.</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2688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baseline="0" dirty="0">
                <a:solidFill>
                  <a:srgbClr val="221E1F"/>
                </a:solidFill>
                <a:latin typeface="Avenir Next"/>
              </a:rPr>
              <a:t>Tool: Income and benefits tracker, pages 45-46 in the guide.</a:t>
            </a:r>
          </a:p>
          <a:p>
            <a:pPr marL="0" lvl="0" indent="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Explain how to use the “Income and benefits tracker” in the guide: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the categories included.</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Distinguish between income and benefits. While income (like from a job) can be used to pay for anything, some benefits can only be used for a particular purpose, like food or medical costs.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Define</a:t>
            </a:r>
            <a:r>
              <a:rPr lang="en-US" sz="1200" b="0" i="0" u="none" strike="noStrike" cap="none" baseline="0" dirty="0">
                <a:solidFill>
                  <a:schemeClr val="dk1"/>
                </a:solidFill>
                <a:effectLst/>
                <a:latin typeface="Calibri"/>
                <a:ea typeface="Calibri"/>
                <a:cs typeface="Calibri"/>
                <a:sym typeface="Calibri"/>
              </a:rPr>
              <a:t> “net income” using the information in the grey call-out box in the tool (page 46).</a:t>
            </a:r>
          </a:p>
          <a:p>
            <a:pPr marL="628650" lvl="1" indent="-17145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Net income is what you actually bring home in your paycheck. It's your total pay (gross income) minus taxes, insurance, and other deductions that are taken out.</a:t>
            </a:r>
            <a:endParaRPr lang="en-US" sz="1200" b="0" i="0" u="none" strike="noStrike" cap="none" baseline="0"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baseline="0" dirty="0">
                <a:solidFill>
                  <a:schemeClr val="dk1"/>
                </a:solidFill>
                <a:effectLst/>
                <a:latin typeface="Calibri"/>
                <a:ea typeface="Calibri"/>
                <a:cs typeface="Calibri"/>
                <a:sym typeface="Calibri"/>
              </a:rPr>
              <a:t>Explain that users should record net income, not gross income, in the tracker. </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Ask participants if they feel there are major categories missing. (Explain the tradeoff between many categories and utility of the form.)</a:t>
            </a:r>
          </a:p>
          <a:p>
            <a:pPr lvl="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u="none" strike="noStrike" cap="none" dirty="0">
                <a:solidFill>
                  <a:schemeClr val="dk1"/>
                </a:solidFill>
                <a:effectLst/>
                <a:latin typeface="Calibri"/>
                <a:ea typeface="Calibri"/>
                <a:cs typeface="Calibri"/>
                <a:sym typeface="Calibri"/>
              </a:rPr>
              <a:t>FACILITATION TIP: </a:t>
            </a:r>
            <a:r>
              <a:rPr lang="en-US" sz="1200" b="0" i="0" u="none" strike="noStrike" cap="none" dirty="0">
                <a:solidFill>
                  <a:schemeClr val="dk1"/>
                </a:solidFill>
                <a:effectLst/>
                <a:latin typeface="Calibri"/>
                <a:ea typeface="Calibri"/>
                <a:cs typeface="Calibri"/>
                <a:sym typeface="Calibri"/>
              </a:rPr>
              <a:t>Download this tool from the CFPB website in advance of your training and demonstrate the automatic calculation feature.</a:t>
            </a:r>
            <a:endParaRPr lang="en-US" dirty="0"/>
          </a:p>
          <a:p>
            <a:pPr lvl="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495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baseline="0" dirty="0">
                <a:solidFill>
                  <a:srgbClr val="221E1F"/>
                </a:solidFill>
                <a:latin typeface="Avenir Next"/>
              </a:rPr>
              <a:t>Tool: Understanding your pay stub, pages 47-50 in the guide.</a:t>
            </a:r>
          </a:p>
          <a:p>
            <a:pPr marL="0" indent="0">
              <a:buFont typeface="Arial" panose="020B0604020202020204" pitchFamily="34" charset="0"/>
              <a:buNone/>
            </a:pPr>
            <a:endParaRPr lang="en-US" sz="1800" b="0" i="0" u="none" strike="noStrike" baseline="0" dirty="0">
              <a:solidFill>
                <a:srgbClr val="211D1E"/>
              </a:solidFill>
              <a:latin typeface="Avenir Next"/>
            </a:endParaRPr>
          </a:p>
          <a:p>
            <a:pPr marL="0" indent="0">
              <a:buFont typeface="Arial" panose="020B0604020202020204" pitchFamily="34" charset="0"/>
              <a:buNone/>
            </a:pPr>
            <a:r>
              <a:rPr lang="en-US" sz="1800" b="0" i="0" u="none" strike="noStrike" baseline="0" dirty="0">
                <a:solidFill>
                  <a:srgbClr val="211D1E"/>
                </a:solidFill>
                <a:latin typeface="Avenir Next"/>
              </a:rPr>
              <a:t>Review the following information from the guide: This tool helps an individual understand what is in, and taken out of, their paycheck. It helps the people you serve figure out what they will take home in pay, which will help them create a budget and manage their money.</a:t>
            </a:r>
          </a:p>
          <a:p>
            <a:pPr marL="285750" indent="-285750">
              <a:buFont typeface="Arial" panose="020B0604020202020204" pitchFamily="34" charset="0"/>
              <a:buChar char="•"/>
            </a:pPr>
            <a:r>
              <a:rPr lang="en-US" sz="1800" b="0" i="0" u="none" strike="noStrike" baseline="0" dirty="0">
                <a:solidFill>
                  <a:srgbClr val="211D1E"/>
                </a:solidFill>
                <a:latin typeface="Avenir Next"/>
              </a:rPr>
              <a:t>For many in transition, their </a:t>
            </a:r>
            <a:r>
              <a:rPr lang="en-US" sz="1800" b="0" i="0" u="none" strike="noStrike" baseline="0" dirty="0">
                <a:solidFill>
                  <a:srgbClr val="000000"/>
                </a:solidFill>
                <a:latin typeface="Avenir Next"/>
              </a:rPr>
              <a:t>fi</a:t>
            </a:r>
            <a:r>
              <a:rPr lang="en-US" sz="1800" b="0" i="0" u="none" strike="noStrike" baseline="0" dirty="0">
                <a:solidFill>
                  <a:srgbClr val="211D1E"/>
                </a:solidFill>
                <a:latin typeface="Avenir Next"/>
              </a:rPr>
              <a:t>rst job brings their </a:t>
            </a:r>
            <a:r>
              <a:rPr lang="en-US" sz="1800" b="0" i="0" u="none" strike="noStrike" baseline="0" dirty="0">
                <a:solidFill>
                  <a:srgbClr val="000000"/>
                </a:solidFill>
                <a:latin typeface="Avenir Next"/>
              </a:rPr>
              <a:t>fi</a:t>
            </a:r>
            <a:r>
              <a:rPr lang="en-US" sz="1800" b="0" i="0" u="none" strike="noStrike" baseline="0" dirty="0">
                <a:solidFill>
                  <a:srgbClr val="211D1E"/>
                </a:solidFill>
                <a:latin typeface="Avenir Next"/>
              </a:rPr>
              <a:t>rst paycheck, and the terms and the amounts on the pay stub are not always easy to understand. Income tax and employee bene</a:t>
            </a:r>
            <a:r>
              <a:rPr lang="en-US" sz="1800" b="0" i="0" u="none" strike="noStrike" baseline="0" dirty="0">
                <a:solidFill>
                  <a:srgbClr val="000000"/>
                </a:solidFill>
                <a:latin typeface="Avenir Next"/>
              </a:rPr>
              <a:t>fi</a:t>
            </a:r>
            <a:r>
              <a:rPr lang="en-US" sz="1800" b="0" i="0" u="none" strike="noStrike" baseline="0" dirty="0">
                <a:solidFill>
                  <a:srgbClr val="211D1E"/>
                </a:solidFill>
                <a:latin typeface="Avenir Next"/>
              </a:rPr>
              <a:t>t programs can seem like abstract concepts. When you see how your total hourly or yearly pay amount is reduced by taxes and deductions to the “net” or “take-home” pay amount, you can think more realistically about how much money is available for spending and saving.</a:t>
            </a:r>
          </a:p>
          <a:p>
            <a:pPr marL="285750" indent="-285750">
              <a:buFont typeface="Arial" panose="020B0604020202020204" pitchFamily="34" charset="0"/>
              <a:buChar char="•"/>
            </a:pPr>
            <a:r>
              <a:rPr lang="en-US" sz="1800" b="1" i="0" u="none" strike="noStrike" baseline="0" dirty="0">
                <a:solidFill>
                  <a:srgbClr val="211D1E"/>
                </a:solidFill>
                <a:latin typeface="Avenir Next Medium"/>
              </a:rPr>
              <a:t>What to do with the people you serve.  You can present tool to them and suggest that:</a:t>
            </a:r>
          </a:p>
          <a:p>
            <a:pPr marL="285750" indent="-285750">
              <a:buFont typeface="Arial" panose="020B0604020202020204" pitchFamily="34" charset="0"/>
              <a:buChar char="•"/>
            </a:pPr>
            <a:r>
              <a:rPr lang="en-US" sz="1800" b="0" i="0" u="none" strike="noStrike" baseline="0" dirty="0">
                <a:solidFill>
                  <a:srgbClr val="211D1E"/>
                </a:solidFill>
                <a:latin typeface="Avenir Next"/>
              </a:rPr>
              <a:t>This tool helps you see the difference between gross pay and net pay. You can go over all the entries and deductions on the same pay stub. Then, fill in the form with the information from your pay stub. Based on what you discover through this activity, consider ways to keep the conversation going. For example, you could: </a:t>
            </a:r>
          </a:p>
          <a:p>
            <a:pPr marL="742950" lvl="1" indent="-285750">
              <a:buFont typeface="Arial" panose="020B0604020202020204" pitchFamily="34" charset="0"/>
              <a:buChar char="•"/>
            </a:pPr>
            <a:r>
              <a:rPr lang="en-US" sz="1800" b="1" i="0" u="none" strike="noStrike" baseline="0" dirty="0">
                <a:solidFill>
                  <a:srgbClr val="211D1E"/>
                </a:solidFill>
                <a:latin typeface="Avenir Next Demi Bold"/>
              </a:rPr>
              <a:t>Look at the deductions on the W-4 form </a:t>
            </a:r>
            <a:r>
              <a:rPr lang="en-US" sz="1800" b="0" i="0" u="none" strike="noStrike" baseline="0" dirty="0">
                <a:solidFill>
                  <a:srgbClr val="211D1E"/>
                </a:solidFill>
                <a:latin typeface="Avenir Next"/>
              </a:rPr>
              <a:t>to see how much is being withheld. </a:t>
            </a:r>
          </a:p>
          <a:p>
            <a:pPr marL="742950" lvl="1" indent="-285750">
              <a:buFont typeface="Arial" panose="020B0604020202020204" pitchFamily="34" charset="0"/>
              <a:buChar char="•"/>
            </a:pPr>
            <a:r>
              <a:rPr lang="en-US" sz="1800" b="1" i="0" u="none" strike="noStrike" baseline="0" dirty="0">
                <a:solidFill>
                  <a:srgbClr val="211D1E"/>
                </a:solidFill>
                <a:latin typeface="Avenir Next Demi Bold"/>
              </a:rPr>
              <a:t>Think about how you can use this information on your take-home pay. </a:t>
            </a:r>
            <a:r>
              <a:rPr lang="en-US" sz="1800" b="0" i="0" u="none" strike="noStrike" baseline="0" dirty="0">
                <a:solidFill>
                  <a:srgbClr val="211D1E"/>
                </a:solidFill>
                <a:latin typeface="Avenir Next"/>
              </a:rPr>
              <a:t>For example, you could think about a realistic budget for ongoing expenses like rent or start to save up for something in the future, like a car. </a:t>
            </a:r>
          </a:p>
          <a:p>
            <a:pPr marL="742950" lvl="1" indent="-285750">
              <a:buFont typeface="Arial" panose="020B0604020202020204" pitchFamily="34" charset="0"/>
              <a:buChar char="•"/>
            </a:pPr>
            <a:r>
              <a:rPr lang="en-US" sz="1800" b="1" i="0" u="none" strike="noStrike" baseline="0" dirty="0">
                <a:solidFill>
                  <a:srgbClr val="211D1E"/>
                </a:solidFill>
                <a:latin typeface="Avenir Next Demi Bold"/>
              </a:rPr>
              <a:t>When you receive your W-2 at tax time, </a:t>
            </a:r>
            <a:r>
              <a:rPr lang="en-US" sz="1800" b="0" i="0" u="none" strike="noStrike" baseline="0" dirty="0">
                <a:solidFill>
                  <a:srgbClr val="211D1E"/>
                </a:solidFill>
                <a:latin typeface="Avenir Next"/>
              </a:rPr>
              <a:t>you can see how these deductions are listed. The W-2 form is what you will typically need to file your taxes.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54</a:t>
            </a:fld>
            <a:endParaRPr lang="en-US"/>
          </a:p>
        </p:txBody>
      </p:sp>
    </p:spTree>
    <p:extLst>
      <p:ext uri="{BB962C8B-B14F-4D97-AF65-F5344CB8AC3E}">
        <p14:creationId xmlns:p14="http://schemas.microsoft.com/office/powerpoint/2010/main" val="2955833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Module 4: Paying Bills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30391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baseline="0" dirty="0">
                <a:solidFill>
                  <a:srgbClr val="221E1F"/>
                </a:solidFill>
                <a:latin typeface="Avenir Next"/>
              </a:rPr>
              <a:t>Tool: Spending tracker, pages 53-56 in the guide.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baseline="0" dirty="0">
              <a:solidFill>
                <a:srgbClr val="221E1F"/>
              </a:solidFill>
              <a:latin typeface="Avenir Nex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the list of categories and corresponding icons on the back of the Getting Started page (page 53).</a:t>
            </a: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ASK:</a:t>
            </a:r>
            <a:r>
              <a:rPr lang="en-US" sz="1200" b="1" i="0" u="none" strike="noStrike" cap="none" baseline="0" dirty="0">
                <a:solidFill>
                  <a:schemeClr val="dk1"/>
                </a:solidFill>
                <a:effectLst/>
                <a:latin typeface="Calibri"/>
                <a:ea typeface="Calibri"/>
                <a:cs typeface="Calibri"/>
                <a:sym typeface="Calibri"/>
              </a:rPr>
              <a:t> </a:t>
            </a:r>
            <a:r>
              <a:rPr lang="en-US" sz="1200" b="0" i="0" u="none" strike="noStrike" cap="none" baseline="0" dirty="0">
                <a:solidFill>
                  <a:schemeClr val="dk1"/>
                </a:solidFill>
                <a:effectLst/>
                <a:latin typeface="Calibri"/>
                <a:ea typeface="Calibri"/>
                <a:cs typeface="Calibri"/>
                <a:sym typeface="Calibri"/>
              </a:rPr>
              <a:t>Why is “cell phone” first?  </a:t>
            </a:r>
          </a:p>
          <a:p>
            <a:pPr marL="628650" lvl="1" indent="-171450">
              <a:buFont typeface="Arial" panose="020B0604020202020204" pitchFamily="34" charset="0"/>
              <a:buChar char="•"/>
            </a:pPr>
            <a:r>
              <a:rPr lang="en-US" sz="1200" b="0" i="0" u="none" strike="noStrike" cap="none" baseline="0" dirty="0">
                <a:solidFill>
                  <a:schemeClr val="dk1"/>
                </a:solidFill>
                <a:effectLst/>
                <a:latin typeface="Calibri"/>
                <a:ea typeface="Calibri"/>
                <a:cs typeface="Calibri"/>
                <a:sym typeface="Calibri"/>
              </a:rPr>
              <a:t>The categories in this tool, and all the tools in the toolkit, are listed in alphabetical order.  This sets a judgement-free tone for the conversation on tracking spending. The important part is to track.</a:t>
            </a:r>
            <a:endParaRPr lang="en-US" sz="1200" b="0" i="0" u="none" strike="noStrike"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Demonstrate the auto-calculation feature of the tool. Be sure to download the tool in advance.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4803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Module 5: Getting through the Month</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62632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Explore what participants know about cash flow by asking: “What is a cash flow budget?”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After participants offer some ideas, share definition: </a:t>
            </a:r>
            <a:r>
              <a:rPr lang="en-US" sz="1200" b="1" i="0" u="none" strike="noStrike" cap="none" dirty="0">
                <a:solidFill>
                  <a:schemeClr val="dk1"/>
                </a:solidFill>
                <a:effectLst/>
                <a:latin typeface="Calibri"/>
                <a:ea typeface="Calibri"/>
                <a:cs typeface="Calibri"/>
                <a:sym typeface="Calibri"/>
              </a:rPr>
              <a:t>A cash flow budget projects what money you expect to come in and how much you think you’ll spend each week and when you expect the expenses to occur</a:t>
            </a:r>
            <a:r>
              <a:rPr lang="en-US" sz="1200" b="0" i="0" u="none" strike="noStrike" cap="none" dirty="0">
                <a:solidFill>
                  <a:schemeClr val="dk1"/>
                </a:solidFill>
                <a:effectLst/>
                <a:latin typeface="Calibri"/>
                <a:ea typeface="Calibri"/>
                <a:cs typeface="Calibri"/>
                <a:sym typeface="Calibri"/>
              </a:rPr>
              <a: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Contrast cash flow to regular budget by asking: “How is a cash flow budget different from a regular budget?”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After participants offer some ideas, share definition: </a:t>
            </a:r>
            <a:r>
              <a:rPr lang="en-US" sz="1200" b="1" i="0" u="none" strike="noStrike" cap="none" dirty="0">
                <a:solidFill>
                  <a:schemeClr val="dk1"/>
                </a:solidFill>
                <a:effectLst/>
                <a:latin typeface="Calibri"/>
                <a:ea typeface="Calibri"/>
                <a:cs typeface="Calibri"/>
                <a:sym typeface="Calibri"/>
              </a:rPr>
              <a:t>A cash flow budget </a:t>
            </a:r>
            <a:r>
              <a:rPr lang="en-US" sz="1200" b="1" i="0" u="sng" strike="noStrike" cap="none" dirty="0">
                <a:solidFill>
                  <a:schemeClr val="dk1"/>
                </a:solidFill>
                <a:effectLst/>
                <a:latin typeface="Calibri"/>
                <a:ea typeface="Calibri"/>
                <a:cs typeface="Calibri"/>
                <a:sym typeface="Calibri"/>
              </a:rPr>
              <a:t>tracks the timing </a:t>
            </a:r>
            <a:r>
              <a:rPr lang="en-US" sz="1200" b="1" i="0" u="none" strike="noStrike" cap="none" dirty="0">
                <a:solidFill>
                  <a:schemeClr val="dk1"/>
                </a:solidFill>
                <a:effectLst/>
                <a:latin typeface="Calibri"/>
                <a:ea typeface="Calibri"/>
                <a:cs typeface="Calibri"/>
                <a:sym typeface="Calibri"/>
              </a:rPr>
              <a:t>of income and spending. </a:t>
            </a:r>
            <a:r>
              <a:rPr lang="en-US" sz="1200" b="1" i="0" u="sng" strike="noStrike" cap="none" dirty="0">
                <a:solidFill>
                  <a:schemeClr val="dk1"/>
                </a:solidFill>
                <a:effectLst/>
                <a:latin typeface="Calibri"/>
                <a:ea typeface="Calibri"/>
                <a:cs typeface="Calibri"/>
                <a:sym typeface="Calibri"/>
              </a:rPr>
              <a:t>This is key.</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ASK: </a:t>
            </a:r>
            <a:r>
              <a:rPr lang="en-US" sz="1200" b="0" i="0" u="none" strike="noStrike" cap="none" dirty="0">
                <a:solidFill>
                  <a:schemeClr val="dk1"/>
                </a:solidFill>
                <a:effectLst/>
                <a:latin typeface="Calibri"/>
                <a:ea typeface="Calibri"/>
                <a:cs typeface="Calibri"/>
                <a:sym typeface="Calibri"/>
              </a:rPr>
              <a:t>What do you think may be the benefit of this approach?</a:t>
            </a:r>
          </a:p>
          <a:p>
            <a:r>
              <a:rPr lang="en-US" sz="1200" b="0" i="0" u="none" strike="noStrike" cap="none" dirty="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38404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21E1F"/>
                </a:solidFill>
                <a:latin typeface="Avenir Next"/>
              </a:rPr>
              <a:t>Tool: Creating a cash flow budget, pages 58-60 in the guide.</a:t>
            </a:r>
          </a:p>
          <a:p>
            <a:pPr lvl="0"/>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Review the components of a cash flow budget </a:t>
            </a:r>
            <a:r>
              <a:rPr lang="en-US" sz="1200" b="0" i="0" u="none" strike="noStrike" cap="none" dirty="0">
                <a:solidFill>
                  <a:schemeClr val="dk1"/>
                </a:solidFill>
                <a:effectLst/>
                <a:highlight>
                  <a:srgbClr val="FFFF00"/>
                </a:highlight>
                <a:latin typeface="Calibri"/>
                <a:ea typeface="Calibri"/>
                <a:cs typeface="Calibri"/>
                <a:sym typeface="Calibri"/>
              </a:rPr>
              <a:t>(pp. 58-60) </a:t>
            </a:r>
            <a:r>
              <a:rPr lang="en-US" sz="1200" b="0" i="0" u="none" strike="noStrike" cap="none" dirty="0">
                <a:solidFill>
                  <a:schemeClr val="dk1"/>
                </a:solidFill>
                <a:effectLst/>
                <a:latin typeface="Calibri"/>
                <a:ea typeface="Calibri"/>
                <a:cs typeface="Calibri"/>
                <a:sym typeface="Calibri"/>
              </a:rPr>
              <a:t>by explaining each step in the process and pointing out where that step is recorded on the tool:</a:t>
            </a: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Enter your starting balance for the month under Week 1. This is the total amount of money available to you from cash on-hand, prepaid cards, and checking and saving accounts. </a:t>
            </a: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Write down the amounts you receive during Week 1 from the categories listed. If you have income from other categories, add them together and write them under "Other." </a:t>
            </a: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Add up all your income for Week 1 and enter under "Total income." </a:t>
            </a: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Write down the amounts you spend during Week 1. If you have expenses from other categories, add them together and write them under "Other." </a:t>
            </a: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Subtract all the expenses for Week 1 from the "Total income" for Week 1. Write this amount in "Ending weekly balance." </a:t>
            </a: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Copy the amount from "Ending weekly balance" from Week 1 into the "Starting balance" for Week 2. Repeat steps 2 through 5 for the remaining weeks in the month.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FACILITATION TIP: </a:t>
            </a:r>
            <a:r>
              <a:rPr lang="en-US" sz="1200" b="0" i="0" u="none" strike="noStrike" cap="none" dirty="0">
                <a:solidFill>
                  <a:schemeClr val="dk1"/>
                </a:solidFill>
                <a:effectLst/>
                <a:latin typeface="Calibri"/>
                <a:ea typeface="Calibri"/>
                <a:cs typeface="Calibri"/>
                <a:sym typeface="Calibri"/>
              </a:rPr>
              <a:t>Consider going through these instructions with the actual tool pulled up on the screen, typing in sample information in each section and showing the automatic calculation feature.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74214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Instruct participants to get into groups of three.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the facts of the scenario they will analyze.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07955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21E1F"/>
                </a:solidFill>
                <a:latin typeface="Avenir Next"/>
              </a:rPr>
              <a:t>Tool: Creating a cash flow budget, pages 58-60 in the guide.</a:t>
            </a:r>
          </a:p>
          <a:p>
            <a:endParaRPr lang="en-US" sz="1200" b="0" i="0" u="none" strike="noStrike" cap="none" dirty="0">
              <a:solidFill>
                <a:schemeClr val="dk1"/>
              </a:solidFill>
              <a:effectLst/>
              <a:latin typeface="Calibri"/>
              <a:ea typeface="Calibri"/>
              <a:cs typeface="Calibri"/>
              <a:sym typeface="Calibri"/>
            </a:endParaRPr>
          </a:p>
          <a:p>
            <a:r>
              <a:rPr lang="en-US" sz="1200" b="1" i="0" u="sng" strike="noStrike" cap="none" dirty="0">
                <a:solidFill>
                  <a:schemeClr val="dk1"/>
                </a:solidFill>
                <a:effectLst/>
                <a:latin typeface="Calibri"/>
                <a:ea typeface="Calibri"/>
                <a:cs typeface="Calibri"/>
                <a:sym typeface="Calibri"/>
              </a:rPr>
              <a:t>Instructions for facilitator:</a:t>
            </a:r>
            <a:endParaRPr lang="en-US" sz="1200" b="1" i="0" u="none" strike="noStrike" cap="none" dirty="0">
              <a:solidFill>
                <a:schemeClr val="dk1"/>
              </a:solidFill>
              <a:effectLst/>
              <a:latin typeface="Calibri"/>
              <a:ea typeface="Calibri"/>
              <a:cs typeface="Calibri"/>
              <a:sym typeface="Calibri"/>
            </a:endParaRPr>
          </a:p>
          <a:p>
            <a:pPr lvl="0"/>
            <a:r>
              <a:rPr lang="en-US" sz="1200" b="1" i="0" u="none" strike="noStrike" cap="none" dirty="0">
                <a:solidFill>
                  <a:schemeClr val="dk1"/>
                </a:solidFill>
                <a:effectLst/>
                <a:latin typeface="Calibri"/>
                <a:ea typeface="Calibri"/>
                <a:cs typeface="Calibri"/>
                <a:sym typeface="Calibri"/>
              </a:rPr>
              <a:t>Make copies of this slide and distribute or transfer the information from this slide into the “Creating a cash flow budget” tool, print the third page, and distribute.</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pPr lvl="0"/>
            <a:r>
              <a:rPr lang="en-US" sz="1200" b="0" i="0" u="none" strike="noStrike" cap="none" dirty="0">
                <a:solidFill>
                  <a:schemeClr val="dk1"/>
                </a:solidFill>
                <a:effectLst/>
                <a:latin typeface="Calibri"/>
                <a:ea typeface="Calibri"/>
                <a:cs typeface="Calibri"/>
                <a:sym typeface="Calibri"/>
              </a:rPr>
              <a:t>Income information</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Rafael earns $14.65/hour and works 40 hours per week; he is paid every other week. His net pay is rounded to $1,000 for the purposes of this scenario. </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Income from part-time job: $200/week </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SNAP: $400/month </a:t>
            </a:r>
          </a:p>
          <a:p>
            <a:pPr lvl="1">
              <a:buFont typeface="Arial" panose="020B0604020202020204" pitchFamily="34" charset="0"/>
              <a:buNone/>
            </a:pPr>
            <a:endParaRPr lang="en-US" sz="1800" b="0" i="0" u="none" strike="noStrike" cap="none" dirty="0">
              <a:solidFill>
                <a:schemeClr val="dk1"/>
              </a:solidFill>
              <a:effectLst/>
              <a:latin typeface="Calibri" panose="020F0502020204030204" pitchFamily="34" charset="0"/>
              <a:ea typeface="Calibri"/>
              <a:cs typeface="Times New Roman" panose="02020603050405020304" pitchFamily="18" charset="0"/>
              <a:sym typeface="Calibri"/>
            </a:endParaRPr>
          </a:p>
          <a:p>
            <a:pPr lvl="1">
              <a:buFont typeface="Arial" panose="020B0604020202020204" pitchFamily="34" charset="0"/>
              <a:buNone/>
            </a:pPr>
            <a:r>
              <a:rPr lang="en-US" sz="1800" b="0" i="0" u="none" strike="noStrike" cap="none" dirty="0">
                <a:solidFill>
                  <a:schemeClr val="dk1"/>
                </a:solidFill>
                <a:effectLst/>
                <a:latin typeface="Calibri" panose="020F0502020204030204" pitchFamily="34" charset="0"/>
                <a:ea typeface="Calibri"/>
                <a:cs typeface="Times New Roman" panose="02020603050405020304" pitchFamily="18" charset="0"/>
                <a:sym typeface="Calibri"/>
              </a:rPr>
              <a:t>Consider opening the tool and filling it out with the group. </a:t>
            </a:r>
            <a:endParaRPr lang="en-US" sz="1200" b="0" i="0" u="none" strike="noStrike" cap="none" dirty="0">
              <a:solidFill>
                <a:schemeClr val="dk1"/>
              </a:solidFill>
              <a:effectLst/>
              <a:latin typeface="Calibri"/>
              <a:ea typeface="Calibri"/>
              <a:cs typeface="Calibri"/>
              <a:sym typeface="Calibri"/>
            </a:endParaRPr>
          </a:p>
          <a:p>
            <a:pPr lvl="1">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lvl="1">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lvl="1">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lvl="1">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078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b="1" u="sng" dirty="0">
              <a:solidFill>
                <a:srgbClr val="000000"/>
              </a:solidFill>
            </a:endParaRPr>
          </a:p>
          <a:p>
            <a:pPr eaLnBrk="1" hangingPunct="1">
              <a:spcBef>
                <a:spcPct val="0"/>
              </a:spcBef>
            </a:pPr>
            <a:r>
              <a:rPr lang="en-US" altLang="en-US" dirty="0">
                <a:solidFill>
                  <a:srgbClr val="000000"/>
                </a:solidFill>
              </a:rPr>
              <a:t>Introduce key facts about the CFPB using information from the Introduction to the Your Money, Your Goals toolkit  at  https://www.consumerfinance.gov/consumer-tools/educator-tools/your-money-your-goals/toolkit/ and other areas of the website.</a:t>
            </a:r>
          </a:p>
          <a:p>
            <a:pPr eaLnBrk="1" hangingPunct="1">
              <a:spcBef>
                <a:spcPct val="0"/>
              </a:spcBef>
            </a:pPr>
            <a:endParaRPr lang="en-US" altLang="en-US" dirty="0">
              <a:solidFill>
                <a:srgbClr val="000000"/>
              </a:solidFill>
            </a:endParaRPr>
          </a:p>
          <a:p>
            <a:pPr marL="163731" lvl="1" indent="-163731">
              <a:spcBef>
                <a:spcPct val="0"/>
              </a:spcBef>
              <a:buFontTx/>
              <a:buChar char="•"/>
            </a:pPr>
            <a:r>
              <a:rPr lang="en-US" altLang="en-US" dirty="0">
                <a:solidFill>
                  <a:srgbClr val="000000"/>
                </a:solidFill>
              </a:rPr>
              <a:t>Share additional information about the CFPB: </a:t>
            </a:r>
            <a:r>
              <a:rPr lang="en-US" altLang="en-US" b="1" dirty="0">
                <a:solidFill>
                  <a:srgbClr val="000000"/>
                </a:solidFill>
              </a:rPr>
              <a:t>The CFPB is working to ensure that consumers get the information they need to make financial decisions they believe are best for themselves and their families – </a:t>
            </a:r>
            <a:r>
              <a:rPr lang="en-US" altLang="en-US" b="1" i="1" dirty="0">
                <a:solidFill>
                  <a:srgbClr val="000000"/>
                </a:solidFill>
              </a:rPr>
              <a:t>that prices are clear up front, that risks are visible, and that nothing is buried in fine print</a:t>
            </a:r>
            <a:r>
              <a:rPr lang="en-US" altLang="en-US" b="1" dirty="0">
                <a:solidFill>
                  <a:srgbClr val="000000"/>
                </a:solidFill>
              </a:rPr>
              <a:t>.</a:t>
            </a:r>
          </a:p>
          <a:p>
            <a:pPr marL="163731" lvl="1" indent="-163731">
              <a:spcBef>
                <a:spcPct val="0"/>
              </a:spcBef>
              <a:buFontTx/>
              <a:buChar char="•"/>
            </a:pPr>
            <a:r>
              <a:rPr lang="en-US" altLang="en-US" dirty="0">
                <a:solidFill>
                  <a:srgbClr val="FF0000"/>
                </a:solidFill>
              </a:rPr>
              <a:t>Explain that a key goal of the training is to connect frontline staff to CFPB resources, including Consumer Response.</a:t>
            </a:r>
          </a:p>
          <a:p>
            <a:pPr marL="163731" lvl="1" indent="-163731">
              <a:spcBef>
                <a:spcPct val="0"/>
              </a:spcBef>
              <a:buFontTx/>
              <a:buChar char="•"/>
            </a:pPr>
            <a:endParaRPr lang="en-US" altLang="en-US" dirty="0">
              <a:solidFill>
                <a:srgbClr val="000000"/>
              </a:solidFill>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4600" indent="-273905">
              <a:defRPr>
                <a:solidFill>
                  <a:schemeClr val="tx1"/>
                </a:solidFill>
                <a:latin typeface="Georgia" panose="02040502050405020303" pitchFamily="18" charset="0"/>
                <a:ea typeface="MS PGothic" panose="020B0600070205080204" pitchFamily="34" charset="-128"/>
              </a:defRPr>
            </a:lvl2pPr>
            <a:lvl3pPr marL="1100208" indent="-218818">
              <a:defRPr>
                <a:solidFill>
                  <a:schemeClr val="tx1"/>
                </a:solidFill>
                <a:latin typeface="Georgia" panose="02040502050405020303" pitchFamily="18" charset="0"/>
                <a:ea typeface="MS PGothic" panose="020B0600070205080204" pitchFamily="34" charset="-128"/>
              </a:defRPr>
            </a:lvl3pPr>
            <a:lvl4pPr marL="1540903" indent="-218818">
              <a:defRPr>
                <a:solidFill>
                  <a:schemeClr val="tx1"/>
                </a:solidFill>
                <a:latin typeface="Georgia" panose="02040502050405020303" pitchFamily="18" charset="0"/>
                <a:ea typeface="MS PGothic" panose="020B0600070205080204" pitchFamily="34" charset="-128"/>
              </a:defRPr>
            </a:lvl4pPr>
            <a:lvl5pPr marL="1981598" indent="-218818">
              <a:defRPr>
                <a:solidFill>
                  <a:schemeClr val="tx1"/>
                </a:solidFill>
                <a:latin typeface="Georgia" panose="02040502050405020303" pitchFamily="18" charset="0"/>
                <a:ea typeface="MS PGothic" panose="020B0600070205080204" pitchFamily="34" charset="-128"/>
              </a:defRPr>
            </a:lvl5pPr>
            <a:lvl6pPr marL="2422293"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2988"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3683"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4378"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A58C9AE2-DB5D-441F-8D54-4B600066D43E}"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1598559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baseline="0" dirty="0">
                <a:solidFill>
                  <a:srgbClr val="221E1F"/>
                </a:solidFill>
                <a:latin typeface="Avenir Next"/>
              </a:rPr>
              <a:t>Tool: Creating a cash flow budget, pages 58-60 in the guide.</a:t>
            </a:r>
          </a:p>
          <a:p>
            <a:pPr lvl="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Expenses- part 1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Cell phone- $80 due in week 3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Debt payment- $250 for student loan is due in week 2, $250 for car payment in week 3, $100 credit card minimum payment in week 3, and $100 in week 4 to grandmother for a personal loan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Eating out- $25 per week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Childcare- $50 per week, provided by a family member at a big discount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Groceries and other supplies- $100 per week for groceries, and $25 in week 2 for supplies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Housing and utilities- $800 for rent which includes electric, gas, water, sewer, and garbage in week 1; $20 for internet in week 3; and $60 for TV in week 3 </a:t>
            </a:r>
          </a:p>
          <a:p>
            <a:pPr marL="171450" lvl="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62</a:t>
            </a:fld>
            <a:endParaRPr lang="en-US"/>
          </a:p>
        </p:txBody>
      </p:sp>
    </p:spTree>
    <p:extLst>
      <p:ext uri="{BB962C8B-B14F-4D97-AF65-F5344CB8AC3E}">
        <p14:creationId xmlns:p14="http://schemas.microsoft.com/office/powerpoint/2010/main" val="38311435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21E1F"/>
                </a:solidFill>
                <a:latin typeface="Avenir Next"/>
              </a:rPr>
              <a:t>Tool: Creating a cash flow budget, pages 58-60 in the guide.</a:t>
            </a:r>
          </a:p>
          <a:p>
            <a:endParaRPr lang="en-US" dirty="0"/>
          </a:p>
          <a:p>
            <a:r>
              <a:rPr lang="en-US" dirty="0"/>
              <a:t>Expenses- part 2 </a:t>
            </a:r>
          </a:p>
          <a:p>
            <a:pPr marL="171450" indent="-171450">
              <a:buFont typeface="Arial" panose="020B0604020202020204" pitchFamily="34" charset="0"/>
              <a:buChar char="•"/>
            </a:pPr>
            <a:r>
              <a:rPr lang="en-US" dirty="0"/>
              <a:t>Transport- gas $60 per week, and $175 for auto insurance in week 2</a:t>
            </a:r>
          </a:p>
          <a:p>
            <a:pPr marL="171450" indent="-171450">
              <a:buFont typeface="Arial" panose="020B0604020202020204" pitchFamily="34" charset="0"/>
              <a:buChar char="•"/>
            </a:pPr>
            <a:r>
              <a:rPr lang="en-US" dirty="0"/>
              <a:t>Other- $50 per week for a family membership to the YMCA and swimming lessons </a:t>
            </a:r>
          </a:p>
        </p:txBody>
      </p:sp>
      <p:sp>
        <p:nvSpPr>
          <p:cNvPr id="4" name="Slide Number Placeholder 3"/>
          <p:cNvSpPr>
            <a:spLocks noGrp="1"/>
          </p:cNvSpPr>
          <p:nvPr>
            <p:ph type="sldNum" sz="quarter" idx="5"/>
          </p:nvPr>
        </p:nvSpPr>
        <p:spPr/>
        <p:txBody>
          <a:bodyPr/>
          <a:lstStyle/>
          <a:p>
            <a:fld id="{4BAF53EF-993C-FF42-8B62-CEF57763A78D}" type="slidenum">
              <a:rPr lang="en-US" smtClean="0"/>
              <a:t>63</a:t>
            </a:fld>
            <a:endParaRPr lang="en-US"/>
          </a:p>
        </p:txBody>
      </p:sp>
    </p:spTree>
    <p:extLst>
      <p:ext uri="{BB962C8B-B14F-4D97-AF65-F5344CB8AC3E}">
        <p14:creationId xmlns:p14="http://schemas.microsoft.com/office/powerpoint/2010/main" val="24723726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Instruct participants to analyze the cash flow and answer the first three questions above.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After 5 minutes, reveal the fourth question and instruct them to answer this within their groups.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Process as a large group:</a:t>
            </a: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When does Rafael run out of money? </a:t>
            </a:r>
            <a:r>
              <a:rPr lang="en-US" sz="1200" b="0" i="0" u="none" strike="noStrike" cap="none" dirty="0">
                <a:solidFill>
                  <a:schemeClr val="dk1"/>
                </a:solidFill>
                <a:effectLst/>
                <a:latin typeface="Calibri"/>
                <a:ea typeface="Calibri"/>
                <a:cs typeface="Calibri"/>
                <a:sym typeface="Calibri"/>
              </a:rPr>
              <a:t>Answer: At the end of the first week.</a:t>
            </a: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What can he do (or try to do) to better match the timing of his income and his expenses? </a:t>
            </a:r>
            <a:r>
              <a:rPr lang="en-US" sz="1200" b="0" i="0" u="none" strike="noStrike" cap="none" dirty="0">
                <a:solidFill>
                  <a:schemeClr val="dk1"/>
                </a:solidFill>
                <a:effectLst/>
                <a:latin typeface="Calibri"/>
                <a:ea typeface="Calibri"/>
                <a:cs typeface="Calibri"/>
                <a:sym typeface="Calibri"/>
              </a:rPr>
              <a:t>Develop a prioritized list.  Possible answers:</a:t>
            </a:r>
          </a:p>
          <a:p>
            <a:pPr marL="10858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See if landlord will accept rent payment the second week instead of the first.</a:t>
            </a:r>
          </a:p>
          <a:p>
            <a:pPr marL="10858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See if the landlord will take half of the payment the first week of the month and half the third week of the month.</a:t>
            </a:r>
          </a:p>
          <a:p>
            <a:pPr marL="10858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See if student loan payment can be moved to final week of the month. Explore other payment plans depending on type of loan such as Income Based Repayment.</a:t>
            </a:r>
          </a:p>
          <a:p>
            <a:pPr marL="10858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See if auto loan payment can be moved.</a:t>
            </a: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How does the SNAP benefit factor into the cash flow? </a:t>
            </a:r>
            <a:r>
              <a:rPr lang="en-US" sz="1200" b="0" i="0" u="none" strike="noStrike" cap="none" dirty="0">
                <a:solidFill>
                  <a:schemeClr val="dk1"/>
                </a:solidFill>
                <a:effectLst/>
                <a:latin typeface="Calibri"/>
                <a:ea typeface="Calibri"/>
                <a:cs typeface="Calibri"/>
                <a:sym typeface="Calibri"/>
              </a:rPr>
              <a:t>Answer: SNAP is important because it covers food.  However, it makes it look like he has more cash during the first week than he actually does because SNAP can only be used for food.</a:t>
            </a: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The next month is not included in the example. What will Rafael’s situation be at the beginning of next month? How much cash will he have? What bills will he have? What should he do now to prepare for the following month? </a:t>
            </a:r>
          </a:p>
          <a:p>
            <a:pPr marL="457200" lvl="1" indent="0">
              <a:buFont typeface="Arial" panose="020B0604020202020204" pitchFamily="34" charset="0"/>
              <a:buNone/>
            </a:pP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Possible answers: </a:t>
            </a:r>
          </a:p>
          <a:p>
            <a:pPr marL="10858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His situation will be the same next month. He needs to get more income. </a:t>
            </a:r>
          </a:p>
          <a:p>
            <a:pPr marL="10858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First, he should make sure he is getting all of the benefits he and his family qualify for. Once this is done, he needs to consider getting more income from another part-time job.</a:t>
            </a:r>
          </a:p>
          <a:p>
            <a:pPr marL="17145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ASK: </a:t>
            </a:r>
            <a:r>
              <a:rPr lang="en-US" sz="1200" b="0" i="0" u="none" strike="noStrike" cap="none" dirty="0">
                <a:solidFill>
                  <a:schemeClr val="dk1"/>
                </a:solidFill>
                <a:effectLst/>
                <a:latin typeface="Calibri"/>
                <a:ea typeface="Calibri"/>
                <a:cs typeface="Calibri"/>
                <a:sym typeface="Calibri"/>
              </a:rPr>
              <a:t>Would a regular monthly budget highlight the shortfalls in cash?</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Answer: No</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Reason: Total income and benefits not including the starting cash balance is $3,200 for the month. Total expenses for the month $2,920. While the budget is tight, a typical static monthly budget would show that everything is covered with a surplus of $280. This is the problem with a regular, static monthly budget.</a:t>
            </a:r>
          </a:p>
          <a:p>
            <a:pPr marL="17145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Be sure to ask participants:</a:t>
            </a: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What do you think about this approach to budgeting versus the traditional approach? Be sure to discuss the week-by-week nature of this tool rather than the overall static monthly approach that might be presented by some financial educators.</a:t>
            </a:r>
            <a:endParaRPr lang="en-US" sz="1200" b="0" i="0" u="none" strike="noStrike"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What do you think are the potential benefits of using this approach with people? For yourself?</a:t>
            </a:r>
            <a:endParaRPr lang="en-US" sz="1200" b="0" i="0" u="none" strike="noStrike"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How did your opinion of this approach change after the case study?</a:t>
            </a:r>
            <a:endParaRPr lang="en-US" sz="1200" b="0" i="0" u="none" strike="noStrike"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What additional information do you need to feel comfortable with this approach to budgeting?</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5597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a:solidFill>
                  <a:schemeClr val="dk1"/>
                </a:solidFill>
                <a:effectLst/>
                <a:latin typeface="Calibri"/>
                <a:ea typeface="Calibri"/>
                <a:cs typeface="Calibri"/>
                <a:sym typeface="Calibri"/>
              </a:rPr>
              <a:t>Module 6: Dealing with Debt</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54583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u="none" strike="noStrike" baseline="0" dirty="0">
                <a:solidFill>
                  <a:srgbClr val="211D1E"/>
                </a:solidFill>
                <a:latin typeface="Avenir Next"/>
              </a:rPr>
              <a:t>Review the following information from pages 61-62 in the guide: </a:t>
            </a:r>
          </a:p>
          <a:p>
            <a:pPr marL="285750" indent="-285750">
              <a:buFont typeface="Arial" panose="020B0604020202020204" pitchFamily="34" charset="0"/>
              <a:buChar char="•"/>
            </a:pPr>
            <a:r>
              <a:rPr lang="en-US" sz="1800" b="0" i="0" u="none" strike="noStrike" baseline="0" dirty="0">
                <a:solidFill>
                  <a:srgbClr val="211D1E"/>
                </a:solidFill>
                <a:latin typeface="Avenir Next"/>
              </a:rPr>
              <a:t>What is debt? Debt is money you owe to another person or business. Whether someone took out a loan, used a credit card, or got behind on a bill payment, that’s debt. </a:t>
            </a:r>
          </a:p>
          <a:p>
            <a:pPr marL="285750" indent="-285750">
              <a:buFont typeface="Arial" panose="020B0604020202020204" pitchFamily="34" charset="0"/>
              <a:buChar char="•"/>
            </a:pPr>
            <a:r>
              <a:rPr lang="en-US" sz="1800" b="0" i="0" u="none" strike="noStrike" baseline="0" dirty="0">
                <a:solidFill>
                  <a:srgbClr val="211D1E"/>
                </a:solidFill>
                <a:latin typeface="Avenir Next"/>
              </a:rPr>
              <a:t>Debt can be hard to face when it feels like a barrier to a goal, but it’s important to remember that there are resources you can use to help you take control of your debt. Even small steps toward paying down debt can make a big difference in making it feel more manageable.</a:t>
            </a:r>
          </a:p>
          <a:p>
            <a:pPr marL="285750" indent="-285750">
              <a:buFont typeface="Arial" panose="020B0604020202020204" pitchFamily="34" charset="0"/>
              <a:buChar char="•"/>
            </a:pPr>
            <a:r>
              <a:rPr lang="en-US" sz="1800" b="0" i="0" u="none" strike="noStrike" baseline="0" dirty="0">
                <a:solidFill>
                  <a:srgbClr val="211D1E"/>
                </a:solidFill>
                <a:latin typeface="Avenir Next"/>
              </a:rPr>
              <a:t>Understanding debt, how to manage it, and how to reduce or get rid of it are important components of financial empowerment. Debt, however, is a current reality for many people transitioning from incarceration or facing the challenges of having a criminal record. </a:t>
            </a:r>
          </a:p>
          <a:p>
            <a:pPr marL="285750" indent="-285750">
              <a:buFont typeface="Arial" panose="020B0604020202020204" pitchFamily="34" charset="0"/>
              <a:buChar char="•"/>
            </a:pPr>
            <a:r>
              <a:rPr lang="en-US" sz="1800" b="0" i="0" u="none" strike="noStrike" baseline="0" dirty="0">
                <a:solidFill>
                  <a:srgbClr val="211D1E"/>
                </a:solidFill>
                <a:latin typeface="Avenir Next"/>
              </a:rPr>
              <a:t>When talking to individuals transitioning to the community, it is important to ask them whether they owe consumer debt and the amount they owe. </a:t>
            </a:r>
          </a:p>
          <a:p>
            <a:pPr marL="285750" indent="-285750">
              <a:buFont typeface="Arial" panose="020B0604020202020204" pitchFamily="34" charset="0"/>
              <a:buChar char="•"/>
            </a:pPr>
            <a:r>
              <a:rPr lang="en-US" sz="1800" b="0" i="0" u="none" strike="noStrike" baseline="0" dirty="0">
                <a:solidFill>
                  <a:srgbClr val="211D1E"/>
                </a:solidFill>
                <a:latin typeface="Avenir Next"/>
              </a:rPr>
              <a:t>But it is also important to determine whether they owe criminal justice debt, or legal financial obligations. Failure to pay criminal justice debt can carry serious consequences such as returning to prison or jail. </a:t>
            </a:r>
          </a:p>
          <a:p>
            <a:pPr marL="285750" indent="-285750">
              <a:buFont typeface="Arial" panose="020B0604020202020204" pitchFamily="34" charset="0"/>
              <a:buChar char="•"/>
            </a:pPr>
            <a:r>
              <a:rPr lang="en-US" sz="1800" b="0" i="0" u="none" strike="noStrike" baseline="0" dirty="0">
                <a:solidFill>
                  <a:srgbClr val="211D1E"/>
                </a:solidFill>
                <a:latin typeface="Avenir Next"/>
              </a:rPr>
              <a:t>You may owe various fees, fines, and restitutions because of your arrest, conviction, and incarceration. These vary from state to state and may be called by different names. Types of debt you may owe as a result of incarceration include: </a:t>
            </a:r>
          </a:p>
          <a:p>
            <a:pPr marL="742950" lvl="1" indent="-285750">
              <a:buFont typeface="Arial" panose="020B0604020202020204" pitchFamily="34" charset="0"/>
              <a:buChar char="•"/>
            </a:pPr>
            <a:r>
              <a:rPr lang="en-US" sz="1800" b="0" i="0" u="none" strike="noStrike" baseline="0" dirty="0">
                <a:solidFill>
                  <a:srgbClr val="211D1E"/>
                </a:solidFill>
                <a:latin typeface="Avenir Next"/>
              </a:rPr>
              <a:t>Pre-conviction fees, such as jail fees for pretrial incarceration or fees for electronic monitoring devices. </a:t>
            </a:r>
          </a:p>
          <a:p>
            <a:pPr marL="742950" lvl="1" indent="-285750">
              <a:buFont typeface="Arial" panose="020B0604020202020204" pitchFamily="34" charset="0"/>
              <a:buChar char="•"/>
            </a:pPr>
            <a:r>
              <a:rPr lang="en-US" sz="1800" b="0" i="0" u="none" strike="noStrike" baseline="0" dirty="0">
                <a:solidFill>
                  <a:srgbClr val="211D1E"/>
                </a:solidFill>
                <a:latin typeface="Avenir Next"/>
              </a:rPr>
              <a:t>Sentencing fees, such as restitution to compensate victims and public defender or prosecution reimbursement fees. Incarceration fees, such as fees for room and board while in jail or prison, or health care and medication fees. </a:t>
            </a:r>
          </a:p>
          <a:p>
            <a:pPr marL="742950" lvl="1" indent="-285750">
              <a:buFont typeface="Arial" panose="020B0604020202020204" pitchFamily="34" charset="0"/>
              <a:buChar char="•"/>
            </a:pPr>
            <a:r>
              <a:rPr lang="en-US" sz="1800" b="0" i="0" u="none" strike="noStrike" baseline="0" dirty="0">
                <a:solidFill>
                  <a:srgbClr val="211D1E"/>
                </a:solidFill>
                <a:latin typeface="Avenir Next"/>
              </a:rPr>
              <a:t>Probation and parole supervision fees, such as drug testing or vehicle interlock device fees. </a:t>
            </a:r>
          </a:p>
          <a:p>
            <a:pPr marL="742950" lvl="1" indent="-285750">
              <a:buFont typeface="Arial" panose="020B0604020202020204" pitchFamily="34" charset="0"/>
              <a:buChar char="•"/>
            </a:pPr>
            <a:r>
              <a:rPr lang="en-US" sz="1800" b="0" i="0" u="none" strike="noStrike" baseline="0" dirty="0">
                <a:solidFill>
                  <a:srgbClr val="211D1E"/>
                </a:solidFill>
                <a:latin typeface="Avenir Next"/>
              </a:rPr>
              <a:t>Mandatory treatment fees.</a:t>
            </a:r>
          </a:p>
          <a:p>
            <a:pPr marL="742950" lvl="1" indent="-285750">
              <a:buFont typeface="Arial" panose="020B0604020202020204" pitchFamily="34" charset="0"/>
              <a:buChar char="•"/>
            </a:pPr>
            <a:r>
              <a:rPr lang="en-US" sz="1800" b="0" i="0" u="none" strike="noStrike" baseline="0" dirty="0">
                <a:solidFill>
                  <a:srgbClr val="211D1E"/>
                </a:solidFill>
                <a:latin typeface="Avenir Next"/>
              </a:rPr>
              <a:t>Other fees.</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66</a:t>
            </a:fld>
            <a:endParaRPr lang="en-US"/>
          </a:p>
        </p:txBody>
      </p:sp>
    </p:spTree>
    <p:extLst>
      <p:ext uri="{BB962C8B-B14F-4D97-AF65-F5344CB8AC3E}">
        <p14:creationId xmlns:p14="http://schemas.microsoft.com/office/powerpoint/2010/main" val="35852802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Explain that some people think of some debt as good debt and some debt as bad debt.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Explain that as each type of debt appears on the screen, they should stand up if they think the debt is bad debt and stay seated if they think it is good debt.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Facilitate a discussion about the reasons people think the debt is good or bad.</a:t>
            </a:r>
          </a:p>
          <a:p>
            <a:r>
              <a:rPr lang="en-US" sz="1200" b="1" i="1"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a:solidFill>
                  <a:schemeClr val="dk1"/>
                </a:solidFill>
                <a:effectLst/>
                <a:latin typeface="Calibri"/>
                <a:ea typeface="Calibri"/>
                <a:cs typeface="Calibri"/>
                <a:sym typeface="Calibri"/>
              </a:rPr>
              <a:t>FACILITATION TIP: </a:t>
            </a:r>
            <a:r>
              <a:rPr lang="en-US" sz="1200" b="0" i="0" u="none" strike="noStrike" cap="none" dirty="0">
                <a:solidFill>
                  <a:schemeClr val="dk1"/>
                </a:solidFill>
                <a:effectLst/>
                <a:latin typeface="Calibri"/>
                <a:ea typeface="Calibri"/>
                <a:cs typeface="Calibri"/>
                <a:sym typeface="Calibri"/>
              </a:rPr>
              <a:t>Be sure to challenge participants a bit around “conventional wisdom.” For example, people have long believed student loan debt is “good debt.” Is this always the case? The same was true with mortgages in the past. Are pawn shop loans always bad? If someone is short of money, given a payday loan versus a pawn shop loan, do they think one is a better option than the other?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Use the following points to augment the discussion:</a:t>
            </a:r>
          </a:p>
          <a:p>
            <a:pPr lvl="0"/>
            <a:endParaRPr lang="en-US" sz="1200" b="1" i="0" u="none" strike="noStrike" cap="none" dirty="0">
              <a:solidFill>
                <a:schemeClr val="dk1"/>
              </a:solidFill>
              <a:effectLst/>
              <a:latin typeface="Calibri"/>
              <a:ea typeface="Calibri"/>
              <a:cs typeface="Calibri"/>
              <a:sym typeface="Calibri"/>
            </a:endParaRPr>
          </a:p>
          <a:p>
            <a:pPr lvl="0"/>
            <a:r>
              <a:rPr lang="en-US" sz="1200" b="1" i="0" u="none" strike="noStrike" cap="none" dirty="0">
                <a:solidFill>
                  <a:schemeClr val="dk1"/>
                </a:solidFill>
                <a:effectLst/>
                <a:latin typeface="Calibri"/>
                <a:ea typeface="Calibri"/>
                <a:cs typeface="Calibri"/>
                <a:sym typeface="Calibri"/>
              </a:rPr>
              <a:t>Loan from friend or family member</a:t>
            </a:r>
            <a:endParaRPr lang="en-US" sz="12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GOOD—Likely to have flexible terms; may be low or no interest; missed payments not reported to credit reporting agencies </a:t>
            </a:r>
          </a:p>
          <a:p>
            <a:pPr lvl="1"/>
            <a:r>
              <a:rPr lang="en-US" sz="1200" b="0" i="0" u="none" strike="noStrike" cap="none" dirty="0">
                <a:solidFill>
                  <a:schemeClr val="dk1"/>
                </a:solidFill>
                <a:effectLst/>
                <a:latin typeface="Calibri"/>
                <a:ea typeface="Calibri"/>
                <a:cs typeface="Calibri"/>
                <a:sym typeface="Calibri"/>
              </a:rPr>
              <a:t>BAD—Can create family conflict; cannot be used to build credit history</a:t>
            </a:r>
          </a:p>
          <a:p>
            <a:pPr lvl="0"/>
            <a:r>
              <a:rPr lang="en-US" sz="1200" b="1" i="0" u="none" strike="noStrike" cap="none" dirty="0">
                <a:solidFill>
                  <a:schemeClr val="dk1"/>
                </a:solidFill>
                <a:effectLst/>
                <a:latin typeface="Calibri"/>
                <a:ea typeface="Calibri"/>
                <a:cs typeface="Calibri"/>
                <a:sym typeface="Calibri"/>
              </a:rPr>
              <a:t>Auto loan: </a:t>
            </a:r>
            <a:endParaRPr lang="en-US" sz="12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GOOD—Can help you get needed transportation for job, school, life; secured with the car so will likely not need additional collateral; regular payment can help build credit history </a:t>
            </a:r>
          </a:p>
          <a:p>
            <a:pPr lvl="1"/>
            <a:r>
              <a:rPr lang="en-US" sz="1200" b="0" i="0" u="none" strike="noStrike" cap="none" dirty="0">
                <a:solidFill>
                  <a:schemeClr val="dk1"/>
                </a:solidFill>
                <a:effectLst/>
                <a:latin typeface="Calibri"/>
                <a:ea typeface="Calibri"/>
                <a:cs typeface="Calibri"/>
                <a:sym typeface="Calibri"/>
              </a:rPr>
              <a:t>BAD—Depending on loan, terms can be unfavorable; borrowing full value of car can lead to being upside down in loan (owing more than the car is worth); missed payment can result in repossession—no transportation for job and negative entry on credit reports</a:t>
            </a:r>
          </a:p>
          <a:p>
            <a:pPr lvl="0"/>
            <a:r>
              <a:rPr lang="en-US" sz="1200" b="1" i="0" u="none" strike="noStrike" cap="none" dirty="0">
                <a:solidFill>
                  <a:schemeClr val="dk1"/>
                </a:solidFill>
                <a:effectLst/>
                <a:latin typeface="Calibri"/>
                <a:ea typeface="Calibri"/>
                <a:cs typeface="Calibri"/>
                <a:sym typeface="Calibri"/>
              </a:rPr>
              <a:t>Student loan: </a:t>
            </a:r>
            <a:endParaRPr lang="en-US" sz="12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GOOD—Can help you access postsecondary education or training, which can lead to a higher paying job; federal student loans have repayment options; regular payment can help build credit history</a:t>
            </a:r>
          </a:p>
          <a:p>
            <a:pPr lvl="1"/>
            <a:r>
              <a:rPr lang="en-US" sz="1200" b="0" i="0" u="none" strike="noStrike" cap="none" dirty="0">
                <a:solidFill>
                  <a:schemeClr val="dk1"/>
                </a:solidFill>
                <a:effectLst/>
                <a:latin typeface="Calibri"/>
                <a:ea typeface="Calibri"/>
                <a:cs typeface="Calibri"/>
                <a:sym typeface="Calibri"/>
              </a:rPr>
              <a:t>BAD—Borrowing more to pay for education than likely wages within career can support in terms of repayment; borrowing for education but not completing degree (created a liability without the benefit of a potentially higher paying job); terms and conditions misunderstood (allowing interest to accrue); likely to not be forgiven even in bankruptcy except under extreme circumstances</a:t>
            </a:r>
          </a:p>
          <a:p>
            <a:pPr lvl="0"/>
            <a:r>
              <a:rPr lang="en-US" sz="1200" b="1" i="0" u="none" strike="noStrike" cap="none" dirty="0">
                <a:solidFill>
                  <a:schemeClr val="dk1"/>
                </a:solidFill>
                <a:effectLst/>
                <a:latin typeface="Calibri"/>
                <a:ea typeface="Calibri"/>
                <a:cs typeface="Calibri"/>
                <a:sym typeface="Calibri"/>
              </a:rPr>
              <a:t>Payday loan: </a:t>
            </a:r>
            <a:endParaRPr lang="en-US" sz="12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GOOD—Can help you get needed cash quickly and with little hassle</a:t>
            </a:r>
          </a:p>
          <a:p>
            <a:pPr lvl="1"/>
            <a:r>
              <a:rPr lang="en-US" sz="1200" b="0" i="0" u="none" strike="noStrike" cap="none" dirty="0">
                <a:solidFill>
                  <a:schemeClr val="dk1"/>
                </a:solidFill>
                <a:effectLst/>
                <a:latin typeface="Calibri"/>
                <a:ea typeface="Calibri"/>
                <a:cs typeface="Calibri"/>
                <a:sym typeface="Calibri"/>
              </a:rPr>
              <a:t>BAD—short-term, small-dollar; may not to be able to pay in full within initial term (generally 14 days) and may need to renew; often leads to repeat loans; if renewal not paid, post-dated check will be cashed and can deplete your accounts and/or overdraft them and lead to overdraft charges</a:t>
            </a:r>
          </a:p>
          <a:p>
            <a:pPr lvl="0"/>
            <a:r>
              <a:rPr lang="en-US" sz="1200" b="1" i="0" u="none" strike="noStrike" cap="none" dirty="0">
                <a:solidFill>
                  <a:schemeClr val="dk1"/>
                </a:solidFill>
                <a:effectLst/>
                <a:latin typeface="Calibri"/>
                <a:ea typeface="Calibri"/>
                <a:cs typeface="Calibri"/>
                <a:sym typeface="Calibri"/>
              </a:rPr>
              <a:t>Mortgage (loan for a home): </a:t>
            </a:r>
            <a:endParaRPr lang="en-US" sz="12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GOOD—Can help you get a home of your own; currently, interest rates are low, so the loan is less expensive than in decades past; secured with the house so will likely not need additional collateral; regular payment can help build credit history</a:t>
            </a:r>
          </a:p>
          <a:p>
            <a:pPr lvl="1"/>
            <a:r>
              <a:rPr lang="en-US" sz="1200" b="0" i="0" u="none" strike="noStrike" cap="none" dirty="0">
                <a:solidFill>
                  <a:schemeClr val="dk1"/>
                </a:solidFill>
                <a:effectLst/>
                <a:latin typeface="Calibri"/>
                <a:ea typeface="Calibri"/>
                <a:cs typeface="Calibri"/>
                <a:sym typeface="Calibri"/>
              </a:rPr>
              <a:t>BAD—Depending on loan, terms can be unfavorable; if you borrow the full value of the home and home values decrease, you could be upside down in the loan (owing more than the home is worth); missed payments can result in foreclosure—no home </a:t>
            </a:r>
            <a:r>
              <a:rPr lang="en-US" sz="1200" b="0" i="1" u="none" strike="noStrike" cap="none" dirty="0">
                <a:solidFill>
                  <a:schemeClr val="dk1"/>
                </a:solidFill>
                <a:effectLst/>
                <a:latin typeface="Calibri"/>
                <a:ea typeface="Calibri"/>
                <a:cs typeface="Calibri"/>
                <a:sym typeface="Calibri"/>
              </a:rPr>
              <a:t>and</a:t>
            </a:r>
            <a:r>
              <a:rPr lang="en-US" sz="1200" b="0" i="0" u="none" strike="noStrike" cap="none" dirty="0">
                <a:solidFill>
                  <a:schemeClr val="dk1"/>
                </a:solidFill>
                <a:effectLst/>
                <a:latin typeface="Calibri"/>
                <a:ea typeface="Calibri"/>
                <a:cs typeface="Calibri"/>
                <a:sym typeface="Calibri"/>
              </a:rPr>
              <a:t> negative entry on credit reports; selling the home can be difficult depending on the market and the condition of the home</a:t>
            </a:r>
          </a:p>
          <a:p>
            <a:pPr lvl="0"/>
            <a:r>
              <a:rPr lang="en-US" sz="1200" b="1" i="0" u="none" strike="noStrike" cap="none" dirty="0">
                <a:solidFill>
                  <a:schemeClr val="dk1"/>
                </a:solidFill>
                <a:effectLst/>
                <a:latin typeface="Calibri"/>
                <a:ea typeface="Calibri"/>
                <a:cs typeface="Calibri"/>
                <a:sym typeface="Calibri"/>
              </a:rPr>
              <a:t>Auto title loan: </a:t>
            </a:r>
            <a:endParaRPr lang="en-US" sz="12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GOOD—Can help you get needed cash quickly and with little hassle</a:t>
            </a:r>
          </a:p>
          <a:p>
            <a:pPr lvl="1"/>
            <a:r>
              <a:rPr lang="en-US" sz="1200" b="0" i="0" u="none" strike="noStrike" cap="none" dirty="0">
                <a:solidFill>
                  <a:schemeClr val="dk1"/>
                </a:solidFill>
                <a:effectLst/>
                <a:latin typeface="Calibri"/>
                <a:ea typeface="Calibri"/>
                <a:cs typeface="Calibri"/>
                <a:sym typeface="Calibri"/>
              </a:rPr>
              <a:t>BAD—Can lead to loss of your car title if the loan not paid as agreed</a:t>
            </a:r>
          </a:p>
          <a:p>
            <a:pPr lvl="0"/>
            <a:r>
              <a:rPr lang="en-US" sz="1200" b="1" i="0" u="none" strike="noStrike" cap="none" dirty="0">
                <a:solidFill>
                  <a:schemeClr val="dk1"/>
                </a:solidFill>
                <a:effectLst/>
                <a:latin typeface="Calibri"/>
                <a:ea typeface="Calibri"/>
                <a:cs typeface="Calibri"/>
                <a:sym typeface="Calibri"/>
              </a:rPr>
              <a:t>Pawn shop loan: </a:t>
            </a:r>
            <a:endParaRPr lang="en-US" sz="12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GOOD—Can help you get needed cash quickly and with little hassle</a:t>
            </a:r>
          </a:p>
          <a:p>
            <a:pPr lvl="1"/>
            <a:r>
              <a:rPr lang="en-US" sz="1200" b="0" i="0" u="none" strike="noStrike" cap="none" dirty="0">
                <a:solidFill>
                  <a:schemeClr val="dk1"/>
                </a:solidFill>
                <a:effectLst/>
                <a:latin typeface="Calibri"/>
                <a:ea typeface="Calibri"/>
                <a:cs typeface="Calibri"/>
                <a:sym typeface="Calibri"/>
              </a:rPr>
              <a:t>BAD—Can lead to loss of asset pawned if loan not paid as agreed</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37662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baseline="0" dirty="0">
                <a:solidFill>
                  <a:srgbClr val="221E1F"/>
                </a:solidFill>
                <a:latin typeface="Avenir Next"/>
              </a:rPr>
              <a:t>Tool: Reentry debt log, pages 63-64 in the guide.</a:t>
            </a:r>
          </a:p>
          <a:p>
            <a:pPr marL="285750" indent="-285750">
              <a:buFont typeface="Arial" panose="020B0604020202020204" pitchFamily="34" charset="0"/>
              <a:buChar char="•"/>
            </a:pPr>
            <a:endParaRPr lang="en-US" sz="1800" b="0" i="0" u="none" strike="noStrike" baseline="0" dirty="0">
              <a:solidFill>
                <a:srgbClr val="211D1E"/>
              </a:solidFill>
              <a:latin typeface="Avenir Next"/>
            </a:endParaRPr>
          </a:p>
          <a:p>
            <a:pPr marL="285750" indent="-285750">
              <a:buFont typeface="Arial" panose="020B0604020202020204" pitchFamily="34" charset="0"/>
              <a:buChar char="•"/>
            </a:pPr>
            <a:r>
              <a:rPr lang="en-US" sz="1800" b="0" i="0" u="none" strike="noStrike" baseline="0" dirty="0">
                <a:solidFill>
                  <a:srgbClr val="211D1E"/>
                </a:solidFill>
                <a:latin typeface="Avenir Next"/>
              </a:rPr>
              <a:t>This tool gives an individual a clearer picture of their debt. </a:t>
            </a:r>
          </a:p>
          <a:p>
            <a:pPr marL="285750" indent="-285750">
              <a:buFont typeface="Arial" panose="020B0604020202020204" pitchFamily="34" charset="0"/>
              <a:buChar char="•"/>
            </a:pPr>
            <a:r>
              <a:rPr lang="en-US" sz="1800" b="0" i="0" u="none" strike="noStrike" baseline="0" dirty="0">
                <a:solidFill>
                  <a:srgbClr val="211D1E"/>
                </a:solidFill>
                <a:latin typeface="Avenir Next"/>
              </a:rPr>
              <a:t>Those who have been involved with the criminal justice system may have criminal justice debt. The consequences of not paying this debt may affect their terms of supervision or create a risk of reincarceration, so it’s important for them to find out which debts would have the worst consequences if they couldn’t pay them. Identifying and tracking criminal justice debt, along with other debt, can help individuals prioritize debt payments.</a:t>
            </a:r>
          </a:p>
          <a:p>
            <a:pPr marL="285750" indent="-285750">
              <a:buFont typeface="Arial" panose="020B0604020202020204" pitchFamily="34" charset="0"/>
              <a:buChar char="•"/>
            </a:pPr>
            <a:r>
              <a:rPr lang="en-US" sz="1800" b="1" i="0" u="none" strike="noStrike" baseline="0" dirty="0">
                <a:solidFill>
                  <a:srgbClr val="211D1E"/>
                </a:solidFill>
                <a:latin typeface="Avenir Next Medium"/>
              </a:rPr>
              <a:t>When working with the people you serve.  Ask them to: </a:t>
            </a:r>
          </a:p>
          <a:p>
            <a:pPr marL="742950" lvl="1" indent="-285750">
              <a:buFont typeface="Arial" panose="020B0604020202020204" pitchFamily="34" charset="0"/>
              <a:buChar char="•"/>
            </a:pPr>
            <a:r>
              <a:rPr lang="en-US" sz="1800" b="1" i="0" u="none" strike="noStrike" baseline="0" dirty="0">
                <a:solidFill>
                  <a:srgbClr val="211D1E"/>
                </a:solidFill>
                <a:latin typeface="Avenir Next Demi Bold"/>
              </a:rPr>
              <a:t>Write down to whom you owe the debt, how much is owed in total, and how much you can afford to pay</a:t>
            </a:r>
            <a:r>
              <a:rPr lang="en-US" sz="1800" b="0" i="0" u="none" strike="noStrike" baseline="0" dirty="0">
                <a:solidFill>
                  <a:srgbClr val="211D1E"/>
                </a:solidFill>
                <a:latin typeface="Avenir Next"/>
              </a:rPr>
              <a:t>. </a:t>
            </a:r>
          </a:p>
          <a:p>
            <a:pPr marL="742950" lvl="1" indent="-285750">
              <a:buFont typeface="Arial" panose="020B0604020202020204" pitchFamily="34" charset="0"/>
              <a:buChar char="•"/>
            </a:pPr>
            <a:r>
              <a:rPr lang="en-US" sz="1800" b="1" i="0" u="none" strike="noStrike" baseline="0" dirty="0">
                <a:solidFill>
                  <a:srgbClr val="211D1E"/>
                </a:solidFill>
                <a:latin typeface="Avenir Next Demi Bold"/>
              </a:rPr>
              <a:t>For each debt list the potential consequences of delaying payment</a:t>
            </a:r>
            <a:r>
              <a:rPr lang="en-US" sz="1800" b="0" i="0" u="none" strike="noStrike" baseline="0" dirty="0">
                <a:solidFill>
                  <a:srgbClr val="211D1E"/>
                </a:solidFill>
                <a:latin typeface="Avenir Next"/>
              </a:rPr>
              <a:t>. </a:t>
            </a:r>
          </a:p>
          <a:p>
            <a:pPr marL="742950" lvl="1" indent="-285750">
              <a:buFont typeface="Arial" panose="020B0604020202020204" pitchFamily="34" charset="0"/>
              <a:buChar char="•"/>
            </a:pPr>
            <a:r>
              <a:rPr lang="en-US" sz="1800" b="1" i="0" u="none" strike="noStrike" baseline="0" dirty="0">
                <a:solidFill>
                  <a:srgbClr val="211D1E"/>
                </a:solidFill>
                <a:latin typeface="Avenir Next Demi Bold"/>
              </a:rPr>
              <a:t>You can check your state's law or resources to find out if there are protections you may have regarding the criminal debt.</a:t>
            </a:r>
            <a:endParaRPr lang="en-US" sz="1800" b="0" i="0" u="none" strike="noStrike" baseline="0" dirty="0">
              <a:solidFill>
                <a:srgbClr val="211D1E"/>
              </a:solidFill>
              <a:latin typeface="Avenir Next Demi Bold"/>
            </a:endParaRP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68</a:t>
            </a:fld>
            <a:endParaRPr lang="en-US"/>
          </a:p>
        </p:txBody>
      </p:sp>
    </p:spTree>
    <p:extLst>
      <p:ext uri="{BB962C8B-B14F-4D97-AF65-F5344CB8AC3E}">
        <p14:creationId xmlns:p14="http://schemas.microsoft.com/office/powerpoint/2010/main" val="2173396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baseline="0" dirty="0">
                <a:solidFill>
                  <a:srgbClr val="221E1F"/>
                </a:solidFill>
                <a:latin typeface="Avenir Next"/>
              </a:rPr>
              <a:t>Tool: Lowering your debt, pages 65-67 in the guide.</a:t>
            </a:r>
          </a:p>
          <a:p>
            <a:pPr marL="0" indent="0">
              <a:buFont typeface="Arial" panose="020B0604020202020204" pitchFamily="34" charset="0"/>
              <a:buNone/>
            </a:pPr>
            <a:endParaRPr lang="en-US" sz="1800" b="0" i="0" u="none" strike="noStrike" baseline="0" dirty="0">
              <a:solidFill>
                <a:srgbClr val="211D1E"/>
              </a:solidFill>
              <a:latin typeface="Avenir Next"/>
            </a:endParaRPr>
          </a:p>
          <a:p>
            <a:pPr marL="0" indent="0">
              <a:buFont typeface="Arial" panose="020B0604020202020204" pitchFamily="34" charset="0"/>
              <a:buNone/>
            </a:pPr>
            <a:r>
              <a:rPr lang="en-US" sz="1800" b="0" i="0" u="none" strike="noStrike" baseline="0" dirty="0">
                <a:solidFill>
                  <a:srgbClr val="211D1E"/>
                </a:solidFill>
                <a:latin typeface="Avenir Next"/>
              </a:rPr>
              <a:t>Review the following information from the guide:</a:t>
            </a:r>
          </a:p>
          <a:p>
            <a:pPr marL="285750" indent="-285750">
              <a:buFont typeface="Arial" panose="020B0604020202020204" pitchFamily="34" charset="0"/>
              <a:buChar char="•"/>
            </a:pPr>
            <a:r>
              <a:rPr lang="en-US" sz="1800" b="0" i="0" u="none" strike="noStrike" baseline="0" dirty="0">
                <a:solidFill>
                  <a:srgbClr val="211D1E"/>
                </a:solidFill>
                <a:latin typeface="Avenir Next"/>
              </a:rPr>
              <a:t>This tool will help an individual think of strategies to help them manage their debt. </a:t>
            </a:r>
          </a:p>
          <a:p>
            <a:pPr marL="285750" indent="-285750">
              <a:buFont typeface="Arial" panose="020B0604020202020204" pitchFamily="34" charset="0"/>
              <a:buChar char="•"/>
            </a:pPr>
            <a:r>
              <a:rPr lang="en-US" sz="1800" b="0" i="0" u="none" strike="noStrike" baseline="0" dirty="0">
                <a:solidFill>
                  <a:srgbClr val="211D1E"/>
                </a:solidFill>
                <a:latin typeface="Avenir Next"/>
              </a:rPr>
              <a:t>Before selecting strategies to help manage debt, an individual needs to think about which debts are the most important to pay down right now. Some debts, especially those that are criminal justice-related, have worse consequences than others when payments are missed or delayed. Prioritize debts using the Reentry debt log tool before completing this tool.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is important to highlight that for court-related debts, it is good to explore payment plans, reductions, and waivers.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Payment plans involve creating an installment plan of the amount owed where an individual will make regular payments on the debt. Reductions are a lessening of the amount owed. Waivers are a setting aside of the fee or fine.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Also good for you and the people you serve to check with your state or locality to see if there are any programs or protections in place related to criminal debt.</a:t>
            </a:r>
            <a:endParaRPr lang="en-US" sz="1800" b="0" i="0" u="none" strike="noStrike" baseline="0" dirty="0">
              <a:solidFill>
                <a:srgbClr val="211D1E"/>
              </a:solidFill>
              <a:latin typeface="Avenir Next"/>
            </a:endParaRPr>
          </a:p>
          <a:p>
            <a:pPr marL="285750" indent="-285750">
              <a:buFont typeface="Arial" panose="020B0604020202020204" pitchFamily="34" charset="0"/>
              <a:buChar char="•"/>
            </a:pPr>
            <a:r>
              <a:rPr lang="en-US" sz="1800" b="1" i="0" u="none" strike="noStrike" baseline="0" dirty="0">
                <a:solidFill>
                  <a:srgbClr val="211D1E"/>
                </a:solidFill>
                <a:latin typeface="Avenir Next Medium"/>
              </a:rPr>
              <a:t>What to do with the people you serve.  Ask them to:</a:t>
            </a:r>
          </a:p>
          <a:p>
            <a:pPr marL="742950" lvl="1" indent="-285750">
              <a:buFont typeface="Arial" panose="020B0604020202020204" pitchFamily="34" charset="0"/>
              <a:buChar char="•"/>
            </a:pPr>
            <a:r>
              <a:rPr lang="en-US" sz="1800" b="1" i="0" u="none" strike="noStrike" baseline="0" dirty="0">
                <a:solidFill>
                  <a:srgbClr val="211D1E"/>
                </a:solidFill>
                <a:latin typeface="Avenir Next Demi Bold"/>
              </a:rPr>
              <a:t>Show your checklist to the counselor you are working </a:t>
            </a:r>
            <a:r>
              <a:rPr lang="en-US" sz="1800" b="0" i="0" u="none" strike="noStrike" baseline="0" dirty="0">
                <a:solidFill>
                  <a:srgbClr val="211D1E"/>
                </a:solidFill>
                <a:latin typeface="Avenir Next"/>
              </a:rPr>
              <a:t>with and ask that person which strategies might be helpful. </a:t>
            </a:r>
          </a:p>
          <a:p>
            <a:pPr marL="742950" lvl="1" indent="-285750">
              <a:buFont typeface="Arial" panose="020B0604020202020204" pitchFamily="34" charset="0"/>
              <a:buChar char="•"/>
            </a:pPr>
            <a:r>
              <a:rPr lang="en-US" sz="1800" b="1" i="0" u="none" strike="noStrike" baseline="0" dirty="0">
                <a:solidFill>
                  <a:srgbClr val="211D1E"/>
                </a:solidFill>
                <a:latin typeface="Avenir Next Demi Bold"/>
              </a:rPr>
              <a:t>Work with the counselor to check off the strategies that can help you.</a:t>
            </a:r>
            <a:endParaRPr lang="en-US" sz="1800" b="0" i="0" u="none" strike="noStrike" baseline="0" dirty="0">
              <a:solidFill>
                <a:srgbClr val="211D1E"/>
              </a:solidFill>
              <a:latin typeface="Avenir Next Demi Bold"/>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69</a:t>
            </a:fld>
            <a:endParaRPr lang="en-US"/>
          </a:p>
        </p:txBody>
      </p:sp>
    </p:spTree>
    <p:extLst>
      <p:ext uri="{BB962C8B-B14F-4D97-AF65-F5344CB8AC3E}">
        <p14:creationId xmlns:p14="http://schemas.microsoft.com/office/powerpoint/2010/main" val="18635023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Module 7: Understanding Credit Reports and Scores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36372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Review the following information from pages 68-70 in the guide:</a:t>
            </a:r>
          </a:p>
          <a:p>
            <a:pPr marL="171450" lvl="0" indent="-171450">
              <a:buFont typeface="Arial" panose="020B0604020202020204" pitchFamily="34" charset="0"/>
              <a:buChar char="•"/>
            </a:pPr>
            <a:r>
              <a:rPr lang="en-US" dirty="0"/>
              <a:t>Credit is the ability to borrow money and repay it later.</a:t>
            </a:r>
          </a:p>
          <a:p>
            <a:pPr marL="171450" lvl="0" indent="-171450">
              <a:buFont typeface="Arial" panose="020B0604020202020204" pitchFamily="34" charset="0"/>
              <a:buChar char="•"/>
            </a:pPr>
            <a:r>
              <a:rPr lang="en-US" dirty="0"/>
              <a:t>Debt is the money that you have to repay when you’ve used credit. </a:t>
            </a:r>
          </a:p>
          <a:p>
            <a:pPr marL="171450" lvl="0" indent="-171450">
              <a:buFont typeface="Arial" panose="020B0604020202020204" pitchFamily="34" charset="0"/>
              <a:buChar char="•"/>
            </a:pPr>
            <a:r>
              <a:rPr lang="en-US" dirty="0"/>
              <a:t>You can have credit available to use without having debt.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Explain the following:</a:t>
            </a: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When you take out a credit card or other loan, you create (or add to) your credit history.</a:t>
            </a:r>
            <a:r>
              <a:rPr lang="en-US" sz="1200" b="0" i="0" u="none" strike="noStrike" cap="none" dirty="0">
                <a:solidFill>
                  <a:schemeClr val="dk1"/>
                </a:solidFill>
                <a:effectLst/>
                <a:latin typeface="Calibri"/>
                <a:ea typeface="Calibri"/>
                <a:cs typeface="Calibri"/>
                <a:sym typeface="Calibri"/>
              </a:rPr>
              <a:t> Sometimes when people talk about their financial situation, they say they have “good credit” or “bad credit.” This usually refers to their credit history.</a:t>
            </a: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Credit reporting companies gather information from your credit history into a credit report.</a:t>
            </a:r>
            <a:r>
              <a:rPr lang="en-US" sz="1200" b="0" i="0" u="none" strike="noStrike" cap="none" dirty="0">
                <a:solidFill>
                  <a:schemeClr val="dk1"/>
                </a:solidFill>
                <a:effectLst/>
                <a:latin typeface="Calibri"/>
                <a:ea typeface="Calibri"/>
                <a:cs typeface="Calibri"/>
                <a:sym typeface="Calibri"/>
              </a:rPr>
              <a:t> A credit report may show some of your bill payment history, along with some public record information and a record of how often you have applied for credit.</a:t>
            </a:r>
          </a:p>
          <a:p>
            <a:pPr marL="10858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credit report may also show how much available credit you have, how much of your available credit you’re using, whether you have made your payments on time, and whether debt collectors have reported that they’re attempting to collect debt that you owe.</a:t>
            </a:r>
          </a:p>
          <a:p>
            <a:pPr marL="1085850" lvl="2"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The information in your credit report is used to create credit scores</a:t>
            </a:r>
            <a:r>
              <a:rPr lang="en-US" sz="1200" b="0" i="0" u="none" strike="noStrike" cap="none" dirty="0">
                <a:solidFill>
                  <a:schemeClr val="dk1"/>
                </a:solidFill>
                <a:effectLst/>
                <a:latin typeface="Calibri"/>
                <a:ea typeface="Calibri"/>
                <a:cs typeface="Calibri"/>
                <a:sym typeface="Calibri"/>
              </a:rPr>
              <a:t>. Many lenders use credit scores to decide how much money they can lend you and how much interest to charge. In general, the higher your credit score, the better the loan terms may be.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57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Commitment to supporting consumers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It’s important that consumers protect and manage their finances. The CFPB is committed to providing consumers with timely and relevant information and resources to help them address situations and issues as they arise.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Checking the CFPB website frequently is a good idea so practitioners and consumers have up-to-date and relevant information. The CFPB wants to hear from you if there are issues or information you need help with.</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9657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baseline="0" dirty="0">
                <a:solidFill>
                  <a:srgbClr val="221E1F"/>
                </a:solidFill>
                <a:latin typeface="Avenir Next"/>
              </a:rPr>
              <a:t>Tool: Requesting your free credit reports, pages 71-74 in the guide.</a:t>
            </a:r>
          </a:p>
          <a:p>
            <a:pPr marL="0" indent="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marL="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Review the following information from the guide:</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are entitled to one free credit report every 12 months from each of the three nationwide credit reporting companies.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 In addition to your free annual credit report, you can also now request your free credit reports weekly from each of the nationwide credit reporting agencies through April 20, 2022. You can also get six free credit reports every twelve months from Equifax through December 31, 2026.</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 You can get all three reports at the same time</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This is good if you're buying something big soon, that requires new credit, so you can correct errors right away.</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 Or you can get a report from one of the three credit reporting companies every four months. </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Staggering them can help you see if anything is changing throughout the year or if any fraud has occurred.</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 It is a good idea to create a reminder on your calendar or phone to help you follow through.</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 Explain the other times you can get an additional free report. IF:</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You’re unemployed and plan to look for a job in the next 60 days.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receive public assistance.</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believe that your credit file is inaccurate due to fraud.</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Your report has recently been changed due to a disputed error.</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had a consumer reporting company place an initial fraud alert on your credit file.</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had a consumer reporting company place an extended fraud alert on your credit file.</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You’ve been denied things like credit, employment, or insurance because of information in your credit report—in this case, you have 60 days to request your report from when you get the notice.</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BUT, you must request these reports. They don’t just show up for you.</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2481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cap="none" dirty="0">
                <a:solidFill>
                  <a:schemeClr val="dk1"/>
                </a:solidFill>
                <a:effectLst/>
                <a:latin typeface="Calibri"/>
                <a:ea typeface="Calibri"/>
                <a:cs typeface="Calibri"/>
                <a:sym typeface="Calibri"/>
              </a:rPr>
              <a:t>Handout</a:t>
            </a:r>
            <a:r>
              <a:rPr lang="en-US" sz="1800" b="1" i="0" u="none" strike="noStrike" baseline="0" dirty="0">
                <a:solidFill>
                  <a:srgbClr val="221E1F"/>
                </a:solidFill>
                <a:latin typeface="Avenir Next"/>
              </a:rPr>
              <a:t>: Requesting your free credit reports by mail from a correctional facility, page 75 in the guide.</a:t>
            </a:r>
          </a:p>
          <a:p>
            <a:pPr marL="0" indent="0">
              <a:buFont typeface="Arial" panose="020B0604020202020204" pitchFamily="34" charset="0"/>
              <a:buNone/>
            </a:pPr>
            <a:endParaRPr lang="en-US" sz="1800" b="0" i="0" u="none" strike="noStrike" baseline="0" dirty="0">
              <a:solidFill>
                <a:srgbClr val="211D1E"/>
              </a:solidFill>
              <a:latin typeface="Avenir Next"/>
            </a:endParaRPr>
          </a:p>
          <a:p>
            <a:pPr marL="0" indent="0">
              <a:buFont typeface="Arial" panose="020B0604020202020204" pitchFamily="34" charset="0"/>
              <a:buNone/>
            </a:pPr>
            <a:r>
              <a:rPr lang="en-US" sz="1800" b="0" i="0" u="none" strike="noStrike" baseline="0" dirty="0">
                <a:solidFill>
                  <a:srgbClr val="211D1E"/>
                </a:solidFill>
                <a:latin typeface="Avenir Next"/>
              </a:rPr>
              <a:t>Review the following information from the handout in the guide:</a:t>
            </a:r>
          </a:p>
          <a:p>
            <a:pPr marL="285750" indent="-285750">
              <a:buFont typeface="Arial" panose="020B0604020202020204" pitchFamily="34" charset="0"/>
              <a:buChar char="•"/>
            </a:pPr>
            <a:r>
              <a:rPr lang="en-US" sz="1800" b="0" i="0" u="none" strike="noStrike" baseline="0" dirty="0">
                <a:solidFill>
                  <a:srgbClr val="211D1E"/>
                </a:solidFill>
                <a:latin typeface="Avenir Next"/>
              </a:rPr>
              <a:t>Incarcerated individuals who may not have access to the internet or phone can opt to request a free credit report by mailing a letter. In your letter, you can request credit reports from all three credit reporting companies: TransUnion, Equifax, and Experian. </a:t>
            </a:r>
          </a:p>
          <a:p>
            <a:pPr marL="285750" indent="-285750">
              <a:buFont typeface="Arial" panose="020B0604020202020204" pitchFamily="34" charset="0"/>
              <a:buChar char="•"/>
            </a:pPr>
            <a:r>
              <a:rPr lang="en-US" sz="1800" b="0" i="0" u="none" strike="noStrike" baseline="0" dirty="0">
                <a:solidFill>
                  <a:srgbClr val="211D1E"/>
                </a:solidFill>
                <a:latin typeface="Avenir Next"/>
              </a:rPr>
              <a:t>The credit reporting companies request the following information for mail requests from prisons or jails: </a:t>
            </a:r>
          </a:p>
          <a:p>
            <a:pPr marL="742950" lvl="1" indent="-285750">
              <a:buFont typeface="Arial" panose="020B0604020202020204" pitchFamily="34" charset="0"/>
              <a:buChar char="•"/>
            </a:pPr>
            <a:r>
              <a:rPr lang="en-US" sz="1800" b="0" i="0" u="none" strike="noStrike" baseline="0" dirty="0">
                <a:solidFill>
                  <a:srgbClr val="211D1E"/>
                </a:solidFill>
                <a:latin typeface="Avenir Next"/>
              </a:rPr>
              <a:t>Consumer’s first, middle, and last names, plus any suffix used.</a:t>
            </a:r>
          </a:p>
          <a:p>
            <a:pPr marL="742950" lvl="1" indent="-285750">
              <a:buFont typeface="Arial" panose="020B0604020202020204" pitchFamily="34" charset="0"/>
              <a:buChar char="•"/>
            </a:pPr>
            <a:r>
              <a:rPr lang="en-US" sz="1800" b="0" i="0" u="none" strike="noStrike" baseline="0" dirty="0">
                <a:solidFill>
                  <a:srgbClr val="211D1E"/>
                </a:solidFill>
                <a:latin typeface="Avenir Next"/>
              </a:rPr>
              <a:t>A prisoner identification number.</a:t>
            </a:r>
          </a:p>
          <a:p>
            <a:pPr marL="742950" lvl="1" indent="-285750">
              <a:buFont typeface="Arial" panose="020B0604020202020204" pitchFamily="34" charset="0"/>
              <a:buChar char="•"/>
            </a:pPr>
            <a:r>
              <a:rPr lang="en-US" sz="1800" b="0" i="0" u="none" strike="noStrike" baseline="0" dirty="0">
                <a:solidFill>
                  <a:srgbClr val="211D1E"/>
                </a:solidFill>
                <a:latin typeface="Avenir Next"/>
              </a:rPr>
              <a:t>Current address.</a:t>
            </a:r>
          </a:p>
          <a:p>
            <a:pPr marL="742950" lvl="1" indent="-285750">
              <a:buFont typeface="Arial" panose="020B0604020202020204" pitchFamily="34" charset="0"/>
              <a:buChar char="•"/>
            </a:pPr>
            <a:r>
              <a:rPr lang="en-US" sz="1800" b="0" i="0" u="none" strike="noStrike" baseline="0" dirty="0">
                <a:solidFill>
                  <a:srgbClr val="211D1E"/>
                </a:solidFill>
                <a:latin typeface="Avenir Next"/>
              </a:rPr>
              <a:t>Address(es) during the two years preceding incarceration.</a:t>
            </a:r>
          </a:p>
          <a:p>
            <a:pPr marL="742950" lvl="1" indent="-285750">
              <a:buFont typeface="Arial" panose="020B0604020202020204" pitchFamily="34" charset="0"/>
              <a:buChar char="•"/>
            </a:pPr>
            <a:r>
              <a:rPr lang="en-US" sz="1800" b="0" i="0" u="none" strike="noStrike" baseline="0" dirty="0">
                <a:solidFill>
                  <a:srgbClr val="211D1E"/>
                </a:solidFill>
                <a:latin typeface="Avenir Next"/>
              </a:rPr>
              <a:t>Social Security number.</a:t>
            </a:r>
          </a:p>
          <a:p>
            <a:pPr marL="742950" lvl="1" indent="-285750">
              <a:buFont typeface="Arial" panose="020B0604020202020204" pitchFamily="34" charset="0"/>
              <a:buChar char="•"/>
            </a:pPr>
            <a:r>
              <a:rPr lang="en-US" sz="1800" b="0" i="0" u="none" strike="noStrike" baseline="0" dirty="0">
                <a:solidFill>
                  <a:srgbClr val="211D1E"/>
                </a:solidFill>
                <a:latin typeface="Avenir Next"/>
              </a:rPr>
              <a:t>Date of birth.</a:t>
            </a:r>
          </a:p>
          <a:p>
            <a:pPr marL="742950" lvl="1" indent="-285750">
              <a:buFont typeface="Arial" panose="020B0604020202020204" pitchFamily="34" charset="0"/>
              <a:buChar char="•"/>
            </a:pPr>
            <a:r>
              <a:rPr lang="en-US" sz="1800" b="0" i="0" u="none" strike="noStrike" baseline="0" dirty="0">
                <a:solidFill>
                  <a:srgbClr val="211D1E"/>
                </a:solidFill>
                <a:latin typeface="Avenir Next"/>
              </a:rPr>
              <a:t>The name of the correctional institution as the return address and the prisoner identification number on the envelope used to mail the request. </a:t>
            </a:r>
          </a:p>
          <a:p>
            <a:pPr marL="285750" indent="-285750">
              <a:buFont typeface="Arial" panose="020B0604020202020204" pitchFamily="34" charset="0"/>
              <a:buChar char="•"/>
            </a:pPr>
            <a:r>
              <a:rPr lang="en-US" sz="1800" b="0" i="0" u="none" strike="noStrike" baseline="0" dirty="0">
                <a:solidFill>
                  <a:srgbClr val="211D1E"/>
                </a:solidFill>
                <a:latin typeface="Avenir Next"/>
              </a:rPr>
              <a:t>Correctional facilities have different rules related to retaining personal information. Check with the correctional facility to determine how to keep copies of your credit report. </a:t>
            </a:r>
          </a:p>
          <a:p>
            <a:pPr marL="285750" indent="-285750">
              <a:buFont typeface="Arial" panose="020B0604020202020204" pitchFamily="34" charset="0"/>
              <a:buChar char="•"/>
            </a:pPr>
            <a:r>
              <a:rPr lang="en-US" sz="1800" b="0" i="0" u="none" strike="noStrike" baseline="0" dirty="0">
                <a:solidFill>
                  <a:srgbClr val="211D1E"/>
                </a:solidFill>
                <a:latin typeface="Avenir Next"/>
              </a:rPr>
              <a:t>If there are barriers to requests for credit reports from prison or jail, individuals can submit a complaint to the CFPB.</a:t>
            </a:r>
          </a:p>
        </p:txBody>
      </p:sp>
      <p:sp>
        <p:nvSpPr>
          <p:cNvPr id="4" name="Slide Number Placeholder 3"/>
          <p:cNvSpPr>
            <a:spLocks noGrp="1"/>
          </p:cNvSpPr>
          <p:nvPr>
            <p:ph type="sldNum" sz="quarter" idx="5"/>
          </p:nvPr>
        </p:nvSpPr>
        <p:spPr/>
        <p:txBody>
          <a:bodyPr/>
          <a:lstStyle/>
          <a:p>
            <a:fld id="{4BAF53EF-993C-FF42-8B62-CEF57763A78D}" type="slidenum">
              <a:rPr lang="en-US" smtClean="0"/>
              <a:t>73</a:t>
            </a:fld>
            <a:endParaRPr lang="en-US"/>
          </a:p>
        </p:txBody>
      </p:sp>
    </p:spTree>
    <p:extLst>
      <p:ext uri="{BB962C8B-B14F-4D97-AF65-F5344CB8AC3E}">
        <p14:creationId xmlns:p14="http://schemas.microsoft.com/office/powerpoint/2010/main" val="39921744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21E1F"/>
                </a:solidFill>
                <a:latin typeface="Avenir Next"/>
              </a:rPr>
              <a:t>Tool: Reviewing your credit reports, pages 76-78 in the guide.</a:t>
            </a:r>
          </a:p>
          <a:p>
            <a:endParaRPr lang="en-US" sz="1200" b="1" i="1" u="none" strike="noStrike" cap="none" dirty="0">
              <a:solidFill>
                <a:schemeClr val="dk1"/>
              </a:solidFill>
              <a:effectLst/>
              <a:latin typeface="Calibri"/>
              <a:ea typeface="Calibri"/>
              <a:cs typeface="Calibri"/>
              <a:sym typeface="Calibri"/>
            </a:endParaRPr>
          </a:p>
          <a:p>
            <a:r>
              <a:rPr lang="en-US" sz="1200" b="1" i="1"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Review the following information from the guide: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Errors on your credit reports can negatively affect your credit scores and ability to get a loan. Reviewing your reports on a regular basis can also help you monitor for things like identity theft and fraud.</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Sometimes your information isn’t reported to all three nationwide credit reporting companies. As a result, some things may not be listed on all three reports, especially information about older accounts, accounts you’ve closed, or some of your older jobs or addresses.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This can cause inconsistencies among your credit reports. It’s most important to make sure that the information that is listed on each report is correct.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12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cap="none" dirty="0">
                <a:solidFill>
                  <a:schemeClr val="dk1"/>
                </a:solidFill>
                <a:effectLst/>
                <a:latin typeface="Calibri"/>
                <a:ea typeface="Calibri"/>
                <a:cs typeface="Calibri"/>
                <a:sym typeface="Calibri"/>
              </a:rPr>
              <a:t>Handout</a:t>
            </a:r>
            <a:r>
              <a:rPr lang="en-US" sz="1200" b="1" i="0" u="none" strike="noStrike" baseline="0" dirty="0">
                <a:solidFill>
                  <a:srgbClr val="221E1F"/>
                </a:solidFill>
                <a:latin typeface="Avenir Next"/>
              </a:rPr>
              <a:t>: Disputing errors on your credit reports, pages 79-81 in the guide.</a:t>
            </a:r>
          </a:p>
          <a:p>
            <a:pPr marL="0" indent="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the information on pages 79- 81 in the guide. Highlight the dispute letter template on page 81. Demonstrate that you can fill it out on the computer.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Some of the credit reporting companies provide a dispute form you can use. You’ll also want to send a letter explaining the mistake(s).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Make sure you also include copies of all of your supporting documentation. Keep your originals.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Point out the URLs, phone numbers, and mailing addresses for filing disputes at the three nationwide credit reporting companies, on page 80 of the guide.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6730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a:solidFill>
                  <a:schemeClr val="dk1"/>
                </a:solidFill>
                <a:effectLst/>
                <a:latin typeface="Calibri"/>
                <a:ea typeface="Calibri"/>
                <a:cs typeface="Calibri"/>
                <a:sym typeface="Calibri"/>
              </a:rPr>
              <a:t>Module 8: Choosing Financial Products and Services </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64561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21E1F"/>
                </a:solidFill>
                <a:latin typeface="Avenir Next"/>
              </a:rPr>
              <a:t>Tool: Opening a checking or savings account, pages 84-87 in the guide.</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FACILITATION TIP: </a:t>
            </a:r>
            <a:r>
              <a:rPr lang="en-US" sz="1200" b="0" i="0" u="none" strike="noStrike" cap="none" dirty="0">
                <a:solidFill>
                  <a:schemeClr val="dk1"/>
                </a:solidFill>
                <a:effectLst/>
                <a:latin typeface="Calibri"/>
                <a:ea typeface="Calibri"/>
                <a:cs typeface="Calibri"/>
                <a:sym typeface="Calibri"/>
              </a:rPr>
              <a:t>Have a flip chart set up before you start this portion of your presentation.</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Review the identification documents needed to open an account: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picture ID issued by a state, or the U.S. or foreign government (check which types of foreign identifications your bank or credit union accepts)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One of these second forms of identification:</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Social Security card.</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Birth certificate.</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Bill with your name and address on it.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Your Social Security number or ITIN. If you don't have one, you may be able to open only a no-interest account</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Savings accounts generally pay interest, which is considered income. If you earn interest, you may have to pay taxes on it. In order to open an account that pays interest, you must have a Social Security number or an Individual Taxpayer Identification Number (ITIN).</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Some banks and credit unions have developed no-interest savings accounts that may fit your needs if you don’t have a Social Security number or ITIN or if your beliefs don’t allow you to receive interest.</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the difference between opening balance and minimum balance requirement: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Be sure to find out how much you must keep in the account to avoid fees. This is called the “minimum balance requirement.” </a:t>
            </a:r>
          </a:p>
          <a:p>
            <a:pPr lvl="0"/>
            <a:r>
              <a:rPr lang="en-US" sz="1200" b="1" i="0" u="none" strike="noStrike" cap="none" dirty="0">
                <a:solidFill>
                  <a:schemeClr val="dk1"/>
                </a:solidFill>
                <a:effectLst/>
                <a:latin typeface="Calibri"/>
                <a:ea typeface="Calibri"/>
                <a:cs typeface="Calibri"/>
                <a:sym typeface="Calibri"/>
              </a:rPr>
              <a:t>A minimum balance requirement may not be the same amount of money you need to open the account</a:t>
            </a:r>
            <a:r>
              <a:rPr lang="en-US" sz="1200" b="0" i="0" u="none" strike="noStrike" cap="none" dirty="0">
                <a:solidFill>
                  <a:schemeClr val="dk1"/>
                </a:solidFill>
                <a:effectLst/>
                <a:latin typeface="Calibri"/>
                <a:ea typeface="Calibri"/>
                <a:cs typeface="Calibri"/>
                <a:sym typeface="Calibri"/>
              </a:rPr>
              <a:t>.</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ASK: </a:t>
            </a:r>
            <a:r>
              <a:rPr lang="en-US" sz="1200" b="0" i="0" u="none" strike="noStrike" cap="none" dirty="0">
                <a:solidFill>
                  <a:schemeClr val="dk1"/>
                </a:solidFill>
                <a:effectLst/>
                <a:latin typeface="Calibri"/>
                <a:ea typeface="Calibri"/>
                <a:cs typeface="Calibri"/>
                <a:sym typeface="Calibri"/>
              </a:rPr>
              <a:t>What kinds of questions should you ask your bank or credit union before opening an account?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Write suggested questions on flip chart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Then instruct participants to review the list of questions in the tool (on pages 85-86).</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Ask participants if they read anything that is missing from your flip chart list.  </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Add those missing questions to the flip chart.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17606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21E1F"/>
                </a:solidFill>
                <a:latin typeface="Avenir Next"/>
              </a:rPr>
              <a:t>Tool: Evaluating your prepaid or payroll card, pages 88-92 in the guide.</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Review the following information on pages 88-92 in the guide: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Each prepaid and payroll card has its own set of rules and fees.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Before you use your card, it’s important to understand the fees you’ll pay to maintain your account, make purchases, and withdraw money.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After adding up the fees, you can compare cards and also compare the cost of a card to the costs of a bank or credit union account.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Most prepaid cards have their own policies about loss, theft, and errors. Information about these policies can be found in the cardholder agreement.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Most prepaid cards also offer details about terms and fees on their website, so you can look online if you want to compare cards before buying one.</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Point out the list of definitions for common prepaid card fees in the Evaluating your prepaid or payroll card tool, on pages 89-92.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70256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effectLst/>
                <a:latin typeface="Calibri"/>
                <a:ea typeface="Calibri"/>
                <a:cs typeface="Calibri"/>
                <a:sym typeface="Calibri"/>
              </a:rPr>
              <a:t>Handout</a:t>
            </a:r>
            <a:r>
              <a:rPr lang="en-US" sz="1200" b="1" i="0" u="none" strike="noStrike" baseline="0" dirty="0">
                <a:solidFill>
                  <a:srgbClr val="221E1F"/>
                </a:solidFill>
                <a:latin typeface="Avenir Next"/>
              </a:rPr>
              <a:t>: Knowing your prepaid card rights, page 93 in the guide.</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Review the following information from page 93 in the guide: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have protections in case of an unauthorized transaction or other error if:</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are paid through a payroll card arranged by your employer</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receive certain types of government benefits through a government-arranged card, or </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receive any payments from the federal government onto your own prepaid card.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generally can’t be held responsible for unauthorized charges or other errors on these cards if you report them promptly.</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Depending on your card, you may also have some protections in case of an unauthorized transaction or other error in your account. Check your cardholder agreement to find out about your specific card’s terms and conditions.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28137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a:solidFill>
                  <a:schemeClr val="dk1"/>
                </a:solidFill>
                <a:effectLst/>
                <a:latin typeface="Calibri"/>
                <a:ea typeface="Calibri"/>
                <a:cs typeface="Calibri"/>
                <a:sym typeface="Calibri"/>
              </a:rPr>
              <a:t>Module 9: Protecting your Money</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169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cap="none" dirty="0">
                <a:solidFill>
                  <a:schemeClr val="dk1"/>
                </a:solidFill>
                <a:effectLst/>
                <a:latin typeface="Calibri"/>
                <a:ea typeface="Calibri"/>
                <a:cs typeface="Calibri"/>
                <a:sym typeface="Calibri"/>
              </a:rPr>
              <a:t>Handout</a:t>
            </a:r>
            <a:r>
              <a:rPr lang="en-US" sz="1200" b="1" i="0" u="none" strike="noStrike" baseline="0" dirty="0">
                <a:solidFill>
                  <a:srgbClr val="221E1F"/>
                </a:solidFill>
                <a:latin typeface="Avenir Next"/>
              </a:rPr>
              <a:t>: How to handle identity theft, pages 96-97 in the guide.</a:t>
            </a:r>
          </a:p>
          <a:p>
            <a:pPr marL="0" lvl="0" indent="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marL="0" lvl="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Review the following information from the guide: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primary strategies for dealing with identity theft using the list below and information from the handout, </a:t>
            </a:r>
            <a:r>
              <a:rPr lang="en-US" sz="1200" b="1" i="0" u="none" strike="noStrike" cap="none" dirty="0">
                <a:solidFill>
                  <a:schemeClr val="dk1"/>
                </a:solidFill>
                <a:effectLst/>
                <a:latin typeface="Calibri"/>
                <a:ea typeface="Calibri"/>
                <a:cs typeface="Calibri"/>
                <a:sym typeface="Calibri"/>
              </a:rPr>
              <a:t>if they did not come up during the previous activity</a:t>
            </a:r>
            <a:r>
              <a:rPr lang="en-US" sz="1200" b="0" i="0" u="none" strike="noStrike" cap="none" dirty="0">
                <a:solidFill>
                  <a:schemeClr val="dk1"/>
                </a:solidFill>
                <a:effectLst/>
                <a:latin typeface="Calibri"/>
                <a:ea typeface="Calibri"/>
                <a:cs typeface="Calibri"/>
                <a:sym typeface="Calibri"/>
              </a:rPr>
              <a:t>.</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Order your credit reports from all three nationwide credit reporting companies.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Create an identity theft report through the Federal Trade Commission.</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Consider a credit protection tool.</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the differences between a security freeze, an initial fraud alert, and an extended fraud alert using the chart in the slide and the following information:</a:t>
            </a: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Security freeze</a:t>
            </a:r>
            <a:r>
              <a:rPr lang="en-US" sz="1200" b="0" i="0" u="none" strike="noStrike" cap="none" dirty="0">
                <a:solidFill>
                  <a:schemeClr val="dk1"/>
                </a:solidFill>
                <a:effectLst/>
                <a:latin typeface="Calibri"/>
                <a:ea typeface="Calibri"/>
                <a:cs typeface="Calibri"/>
                <a:sym typeface="Calibri"/>
              </a:rPr>
              <a:t> – A freeze on your credit report generally helps prevent new credit accounts from being opened in your name. Usually, third-party-access to your credit file is blocked from new users without your express authorization. </a:t>
            </a:r>
          </a:p>
          <a:p>
            <a:pPr marL="1085850" lvl="2" indent="-171450">
              <a:buFont typeface="Arial" panose="020B0604020202020204" pitchFamily="34" charset="0"/>
              <a:buChar char="•"/>
            </a:pPr>
            <a:r>
              <a:rPr lang="en-US" sz="1100" b="0" i="0" u="none" strike="noStrike" cap="none" dirty="0">
                <a:solidFill>
                  <a:schemeClr val="dk1"/>
                </a:solidFill>
                <a:effectLst/>
                <a:latin typeface="Calibri"/>
                <a:ea typeface="Calibri"/>
                <a:cs typeface="Calibri"/>
                <a:sym typeface="Calibri"/>
              </a:rPr>
              <a:t>There are several exceptions including for </a:t>
            </a:r>
            <a:r>
              <a:rPr lang="en-US" sz="1200" b="0" i="0" u="none" strike="noStrike" cap="none" dirty="0">
                <a:solidFill>
                  <a:schemeClr val="dk1"/>
                </a:solidFill>
                <a:effectLst/>
                <a:latin typeface="Calibri"/>
                <a:ea typeface="Calibri"/>
                <a:cs typeface="Calibri"/>
                <a:sym typeface="Calibri"/>
              </a:rPr>
              <a:t>creditors of accounts you already hold, certain government entities like child support agencies, companies you hire for credit monitoring, and lenders making prescreened solicitations for new credit</a:t>
            </a:r>
            <a:r>
              <a:rPr lang="en-US" sz="1100" b="0" i="0" u="none" strike="noStrike" cap="none" dirty="0">
                <a:solidFill>
                  <a:schemeClr val="dk1"/>
                </a:solidFill>
                <a:effectLst/>
                <a:latin typeface="Calibri"/>
                <a:ea typeface="Calibri"/>
                <a:cs typeface="Calibri"/>
                <a:sym typeface="Calibri"/>
              </a:rPr>
              <a:t>.</a:t>
            </a:r>
          </a:p>
          <a:p>
            <a:pPr marL="10858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freeze helps prevent identity thieves from opening fraudulent accounts in your name. This also means you won’t be able to apply for credit as easily if you were planning to open a new account or apply for a loan.</a:t>
            </a:r>
          </a:p>
          <a:p>
            <a:pPr marL="10858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must contact each of the credit reporting companies to freeze your credit report. You will have to contact them to lift the freeze before a third-party can access your credit report.</a:t>
            </a: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Initial fraud alert</a:t>
            </a:r>
            <a:r>
              <a:rPr lang="en-US" sz="1200" b="0" i="0" u="none" strike="noStrike" cap="none" dirty="0">
                <a:solidFill>
                  <a:schemeClr val="dk1"/>
                </a:solidFill>
                <a:effectLst/>
                <a:latin typeface="Calibri"/>
                <a:ea typeface="Calibri"/>
                <a:cs typeface="Calibri"/>
                <a:sym typeface="Calibri"/>
              </a:rPr>
              <a:t> - An initial fraud alert requires creditors to verify your identity before opening a new account, issuing an additional card, or increasing the credit limit on an existing account. This is a good first step if you’re worried that your identity may be stolen, like after a data breach. The alert lasts for one year. After one year the initial fraud alert will expire and be removed but you have the option to place another initial fraud alert at that time.</a:t>
            </a:r>
          </a:p>
          <a:p>
            <a:pPr marL="628650" lvl="1"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Extended fraud alert -</a:t>
            </a:r>
            <a:r>
              <a:rPr lang="en-US" sz="1200" b="0" i="0" u="none" strike="noStrike" cap="none" dirty="0">
                <a:solidFill>
                  <a:schemeClr val="dk1"/>
                </a:solidFill>
                <a:effectLst/>
                <a:latin typeface="Calibri"/>
                <a:ea typeface="Calibri"/>
                <a:cs typeface="Calibri"/>
                <a:sym typeface="Calibri"/>
              </a:rPr>
              <a:t> An extended fraud alert requires creditors to contact you before approving credit and lasts for seven years. It also requires credit reporting companies to remove you from lists prepared for pre-screen offers of credit or insurance for five years. This is available if you've filed an identity theft report with one of the three nationwide credit reporting companies.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 aware of your credit. Check your credit reports regularly and </a:t>
            </a:r>
            <a:r>
              <a:rPr lang="en-US" sz="1200" b="1" i="0" u="none" strike="noStrike" kern="1200" baseline="0" dirty="0">
                <a:solidFill>
                  <a:schemeClr val="tx1"/>
                </a:solidFill>
                <a:latin typeface="+mn-lt"/>
                <a:ea typeface="+mn-ea"/>
                <a:cs typeface="+mn-cs"/>
              </a:rPr>
              <a:t>consider freezing your credit reports during incarceration.</a:t>
            </a:r>
            <a:r>
              <a:rPr lang="en-US" sz="1200" b="0" i="0" u="none" strike="noStrike" kern="1200" baseline="0" dirty="0">
                <a:solidFill>
                  <a:schemeClr val="tx1"/>
                </a:solidFill>
                <a:latin typeface="+mn-lt"/>
                <a:ea typeface="+mn-ea"/>
                <a:cs typeface="+mn-cs"/>
              </a:rPr>
              <a:t> Make sure that someone you trust is taking care of your money.</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996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Use the following information to explain the Bureau:</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CFPB’s Community Affairs Section serves the variety of populations who may lack full, affordable access to financial services, including people with low- to moderate-incomes; low wealth, and people who are in other ways financially excluded or vulnerable. By any measure, the numbers of consumers whose income level contributes to financial fragility constitutes a significant portion of the U.S. population.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According to 2018 data from the U.S. Census Bureau, some 38.1 million people, including children, live in households that have incomes below the federal poverty level, while another 55.5 million live between 100 and 200 percent of the poverty threshold.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Bureau created Your Money, Your Goals to reach these consumers by empowering those that serve them: frontline nonprofit or tribal social service staff, community volunteers, staff in legal aid organizations, and faith-based organizations. By providing people like you with high quality information, organizations have the tools and resources to start the financial conversation with the people they already serve. This training is designed to provide you with the confidence to use these tools and resources. </a:t>
            </a:r>
          </a:p>
          <a:p>
            <a:pPr marL="17145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83733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cap="none" baseline="0" dirty="0">
                <a:solidFill>
                  <a:schemeClr val="dk1"/>
                </a:solidFill>
                <a:effectLst/>
                <a:latin typeface="Calibri"/>
                <a:cs typeface="Calibri"/>
                <a:sym typeface="Calibri"/>
              </a:rPr>
              <a:t>Handout</a:t>
            </a:r>
            <a:r>
              <a:rPr lang="en-US" sz="1200" b="1" i="0" u="none" strike="noStrike" baseline="0" dirty="0">
                <a:solidFill>
                  <a:srgbClr val="221E1F"/>
                </a:solidFill>
                <a:latin typeface="Avenir Next"/>
              </a:rPr>
              <a:t>: Submitting a complaint, page 98 in the guide.</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Refer participants to the Bureau complaint contact information on slide and on page 98 in the guide.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Explain the following:</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An empowered consumer understands their rights. When you know you have rights, you can take steps to protect yourself. There are many laws that protect your rights when it comes to financial products and services. It is the Bureau’s job to enforce these laws and handle consumers’ complaints about financial products and services.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Bureau has already handled over 3 million consumer complaints about:</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Credit cards</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Mortgages</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Bank accounts and services</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Student loans</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Vehicle loans or leases</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Payday loans</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Other consumer loans (including installment loans, pawn loans, and title loans)</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Debt collection</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Money transfers or virtual currency</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Credit reporting</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Prepaid cards</a:t>
            </a:r>
          </a:p>
          <a:p>
            <a:pPr marL="1543050" lvl="3"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Other financial services (including check cashing, money orders, cashier’s checks, credit repair, debt settlement, refund anticipation loans, foreign currency exchange, and traveler’s checks)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Every complaint the Bureau receives gives them insights into problems that people are experiencing in the marketplace and helps them to identify and prioritize problems for potential action.</a:t>
            </a:r>
          </a:p>
          <a:p>
            <a:pPr marL="171450" lvl="0" indent="-171450">
              <a:buFont typeface="Arial" panose="020B0604020202020204" pitchFamily="34" charset="0"/>
              <a:buChar char="•"/>
            </a:pPr>
            <a:endParaRPr lang="en-US" sz="1200" b="1"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Explain that you can submit a complaint on behalf of someone else following the directions on the site.</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Explain that you can also submit a complaint over the phone by calling the Bureau at 855-411-Bureau (2372), toll free. U.S.-based call centers can help you in over 180 languages and can also take calls from consumers who are deaf, have hearing loss, or have speech disabilities. Live operators in Spanish are available.</a:t>
            </a:r>
          </a:p>
          <a:p>
            <a:pPr marL="171450" lvl="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For those who are incarcerated:</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you are sending complaint from prison, remember to include your prison number.</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91109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a:solidFill>
                  <a:schemeClr val="dk1"/>
                </a:solidFill>
                <a:effectLst/>
                <a:latin typeface="Calibri"/>
                <a:ea typeface="Calibri"/>
                <a:cs typeface="Calibri"/>
                <a:sym typeface="Calibri"/>
              </a:rPr>
              <a:t>Module 10: Understanding Background Screening Reports</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97048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cap="none" dirty="0">
                <a:solidFill>
                  <a:schemeClr val="dk1"/>
                </a:solidFill>
                <a:effectLst/>
                <a:latin typeface="Calibri"/>
                <a:ea typeface="Calibri"/>
                <a:cs typeface="Calibri"/>
                <a:sym typeface="Calibri"/>
              </a:rPr>
              <a:t>Handout</a:t>
            </a:r>
            <a:r>
              <a:rPr lang="en-US" sz="1200" b="1" i="0" u="none" strike="noStrike" baseline="0" dirty="0">
                <a:solidFill>
                  <a:srgbClr val="221E1F"/>
                </a:solidFill>
                <a:latin typeface="Avenir Next"/>
              </a:rPr>
              <a:t>: Background screening reports for employment, pages 102-103 in the guide.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Review the following information from guide:</a:t>
            </a:r>
          </a:p>
          <a:p>
            <a:pPr marL="171450" indent="-171450">
              <a:buFont typeface="Arial" panose="020B0604020202020204" pitchFamily="34" charset="0"/>
              <a:buChar char="•"/>
            </a:pPr>
            <a:r>
              <a:rPr lang="en-US" dirty="0"/>
              <a:t>Special rules apply when employers use consumer reports for employment purposes (commonly referred to as “background screening reports”).</a:t>
            </a:r>
          </a:p>
          <a:p>
            <a:pPr marL="171450" indent="-171450">
              <a:buFont typeface="Arial" panose="020B0604020202020204" pitchFamily="34" charset="0"/>
              <a:buChar char="•"/>
            </a:pPr>
            <a:r>
              <a:rPr lang="en-US" dirty="0"/>
              <a:t>Individuals should know their rights and how to dispute errors.</a:t>
            </a:r>
          </a:p>
          <a:p>
            <a:pPr marL="171450" indent="-171450">
              <a:buFont typeface="Arial" panose="020B0604020202020204" pitchFamily="34" charset="0"/>
              <a:buChar char="•"/>
            </a:pPr>
            <a:r>
              <a:rPr lang="en-US" dirty="0"/>
              <a:t>Reports can include information about credit history, criminal record, other public records, and information about employment or rental history.</a:t>
            </a:r>
          </a:p>
          <a:p>
            <a:pPr marL="171450" indent="-171450">
              <a:buFont typeface="Arial" panose="020B0604020202020204" pitchFamily="34" charset="0"/>
              <a:buChar char="•"/>
            </a:pPr>
            <a:r>
              <a:rPr lang="en-US" dirty="0"/>
              <a:t>If the background report contains some negative information, the individual should be prepared to explain it — and the reason it shouldn’t affect their ability to do the job.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84</a:t>
            </a:fld>
            <a:endParaRPr lang="en-US"/>
          </a:p>
        </p:txBody>
      </p:sp>
    </p:spTree>
    <p:extLst>
      <p:ext uri="{BB962C8B-B14F-4D97-AF65-F5344CB8AC3E}">
        <p14:creationId xmlns:p14="http://schemas.microsoft.com/office/powerpoint/2010/main" val="37604791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baseline="0" dirty="0">
                <a:solidFill>
                  <a:srgbClr val="221E1F"/>
                </a:solidFill>
                <a:latin typeface="Avenir Next"/>
              </a:rPr>
              <a:t>Tool: Reviewing your background screening reports, pages 104-106 in the guide.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Review the following information from the guide:</a:t>
            </a:r>
          </a:p>
          <a:p>
            <a:pPr marL="171450" indent="-171450">
              <a:buFont typeface="Arial" panose="020B0604020202020204" pitchFamily="34" charset="0"/>
              <a:buChar char="•"/>
            </a:pPr>
            <a:r>
              <a:rPr lang="en-US" dirty="0"/>
              <a:t>An individual can use this tool to find errors by reviewing their background screening reports.</a:t>
            </a:r>
          </a:p>
          <a:p>
            <a:pPr marL="171450" indent="-171450">
              <a:buFont typeface="Arial" panose="020B0604020202020204" pitchFamily="34" charset="0"/>
              <a:buChar char="•"/>
            </a:pPr>
            <a:r>
              <a:rPr lang="en-US" dirty="0"/>
              <a:t>Possible errors in criminal history on a background screening report include: </a:t>
            </a:r>
          </a:p>
          <a:p>
            <a:pPr marL="628650" lvl="1" indent="-171450">
              <a:buFont typeface="Arial" panose="020B0604020202020204" pitchFamily="34" charset="0"/>
              <a:buChar char="•"/>
            </a:pPr>
            <a:r>
              <a:rPr lang="en-US" dirty="0"/>
              <a:t>The record or report does not include correct identifying information (full name, social security information, addresses, case or docket number).</a:t>
            </a:r>
          </a:p>
          <a:p>
            <a:pPr marL="628650" lvl="1" indent="-171450">
              <a:buFont typeface="Arial" panose="020B0604020202020204" pitchFamily="34" charset="0"/>
              <a:buChar char="•"/>
            </a:pPr>
            <a:r>
              <a:rPr lang="en-US" dirty="0"/>
              <a:t>The report includes information you believe to be expunged or sealed.</a:t>
            </a:r>
          </a:p>
          <a:p>
            <a:pPr marL="628650" lvl="1" indent="-171450">
              <a:buFont typeface="Arial" panose="020B0604020202020204" pitchFamily="34" charset="0"/>
              <a:buChar char="•"/>
            </a:pPr>
            <a:r>
              <a:rPr lang="en-US" dirty="0"/>
              <a:t>The report includes incomplete records.</a:t>
            </a:r>
          </a:p>
          <a:p>
            <a:pPr marL="628650" lvl="1" indent="-171450">
              <a:buFont typeface="Arial" panose="020B0604020202020204" pitchFamily="34" charset="0"/>
              <a:buChar char="•"/>
            </a:pPr>
            <a:r>
              <a:rPr lang="en-US" dirty="0"/>
              <a:t>The report lists single charges multiple times. </a:t>
            </a:r>
          </a:p>
          <a:p>
            <a:pPr marL="628650" lvl="1" indent="-171450">
              <a:buFont typeface="Arial" panose="020B0604020202020204" pitchFamily="34" charset="0"/>
              <a:buChar char="•"/>
            </a:pPr>
            <a:r>
              <a:rPr lang="en-US" dirty="0"/>
              <a:t>The report includes information that has been or should have been expunged, cleared or not reported under state of federal law.</a:t>
            </a:r>
          </a:p>
          <a:p>
            <a:pPr marL="628650" lvl="1" indent="-171450">
              <a:buFont typeface="Arial" panose="020B0604020202020204" pitchFamily="34" charset="0"/>
              <a:buChar char="•"/>
            </a:pPr>
            <a:r>
              <a:rPr lang="en-US" dirty="0"/>
              <a:t>The report includes arrests or other negative information that occurred more than seven years ago (except for convictions, which can stay on permanently in most states).</a:t>
            </a:r>
          </a:p>
          <a:p>
            <a:pPr marL="628650" lvl="1" indent="-171450">
              <a:buFont typeface="Arial" panose="020B0604020202020204" pitchFamily="34" charset="0"/>
              <a:buChar char="•"/>
            </a:pPr>
            <a:r>
              <a:rPr lang="en-US" dirty="0"/>
              <a:t>The report misclassifies misdemeanors as felonies.</a:t>
            </a:r>
          </a:p>
          <a:p>
            <a:pPr marL="628650" lvl="1" indent="-171450">
              <a:buFont typeface="Arial" panose="020B0604020202020204" pitchFamily="34" charset="0"/>
              <a:buChar char="•"/>
            </a:pPr>
            <a:r>
              <a:rPr lang="en-US" dirty="0"/>
              <a:t>The report includes a charge, arrest or conviction that is not yours- you were not charged of convicted of such an offense.</a:t>
            </a:r>
          </a:p>
          <a:p>
            <a:pPr marL="0" lvl="0" indent="0">
              <a:buFont typeface="Arial" panose="020B0604020202020204" pitchFamily="34" charset="0"/>
              <a:buNone/>
            </a:pPr>
            <a:r>
              <a:rPr lang="en-US" sz="1800" b="0" i="0" u="none" strike="noStrike" baseline="0" dirty="0">
                <a:solidFill>
                  <a:srgbClr val="211D1E"/>
                </a:solidFill>
                <a:latin typeface="Avenir Next"/>
              </a:rPr>
              <a:t>Get help from your attorney, legal aid, a pro bono (volunteer) or other attorney, or organization to check and correct your record. For a list of legal aid offices visit </a:t>
            </a:r>
            <a:r>
              <a:rPr lang="en-US" sz="1800" b="0" i="0" u="none" strike="noStrike" baseline="0" dirty="0">
                <a:solidFill>
                  <a:srgbClr val="211D1E"/>
                </a:solidFill>
                <a:latin typeface="Avenir Next Medium"/>
              </a:rPr>
              <a:t>https://www.consumerfinance.gov/ask-cfpb/how-do-i-find-an-attorney-in-my-state-en-1549/. </a:t>
            </a:r>
            <a:r>
              <a:rPr lang="en-US" sz="1800" b="0" i="0" u="none" strike="noStrike" baseline="0" dirty="0">
                <a:solidFill>
                  <a:srgbClr val="211D1E"/>
                </a:solidFill>
                <a:latin typeface="Avenir Next"/>
              </a:rPr>
              <a:t>For a list of state-by-state legal assistance related to criminal records, visit </a:t>
            </a:r>
            <a:r>
              <a:rPr lang="en-US" sz="1800" b="0" i="0" u="none" strike="noStrike" baseline="0" dirty="0">
                <a:solidFill>
                  <a:srgbClr val="211D1E"/>
                </a:solidFill>
                <a:latin typeface="Avenir Next Medium"/>
              </a:rPr>
              <a:t>https://cleanslateclearinghouse.org/find-a-lawyer/</a:t>
            </a:r>
            <a:r>
              <a:rPr lang="en-US" sz="1800" b="0" i="0" u="none" strike="noStrike" baseline="0" dirty="0">
                <a:solidFill>
                  <a:srgbClr val="211D1E"/>
                </a:solidFill>
                <a:latin typeface="Avenir Next"/>
              </a:rPr>
              <a:t>.	</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85</a:t>
            </a:fld>
            <a:endParaRPr lang="en-US"/>
          </a:p>
        </p:txBody>
      </p:sp>
    </p:spTree>
    <p:extLst>
      <p:ext uri="{BB962C8B-B14F-4D97-AF65-F5344CB8AC3E}">
        <p14:creationId xmlns:p14="http://schemas.microsoft.com/office/powerpoint/2010/main" val="40449672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baseline="0" dirty="0">
                <a:solidFill>
                  <a:srgbClr val="221E1F"/>
                </a:solidFill>
                <a:latin typeface="Avenir Next"/>
              </a:rPr>
              <a:t>Handout: Obtaining your criminal records, pages 107-108 in the guide.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Review the following information from the guide: </a:t>
            </a:r>
          </a:p>
          <a:p>
            <a:pPr marL="171450" indent="-171450">
              <a:buFont typeface="Arial" panose="020B0604020202020204" pitchFamily="34" charset="0"/>
              <a:buChar char="•"/>
            </a:pPr>
            <a:r>
              <a:rPr lang="en-US" dirty="0"/>
              <a:t>Since background screening reports may include criminal record information it’s important to check these records for mistakes.</a:t>
            </a:r>
          </a:p>
          <a:p>
            <a:pPr marL="171450" indent="-171450">
              <a:buFont typeface="Arial" panose="020B0604020202020204" pitchFamily="34" charset="0"/>
              <a:buChar char="•"/>
            </a:pPr>
            <a:r>
              <a:rPr lang="en-US" dirty="0"/>
              <a:t>Where to get records: </a:t>
            </a:r>
          </a:p>
          <a:p>
            <a:pPr marL="628650" lvl="1" indent="-171450">
              <a:buFont typeface="Arial" panose="020B0604020202020204" pitchFamily="34" charset="0"/>
              <a:buChar char="•"/>
            </a:pPr>
            <a:r>
              <a:rPr lang="en-US" dirty="0"/>
              <a:t>Local or state police department </a:t>
            </a:r>
          </a:p>
          <a:p>
            <a:pPr marL="628650" lvl="1" indent="-171450">
              <a:buFont typeface="Arial" panose="020B0604020202020204" pitchFamily="34" charset="0"/>
              <a:buChar char="•"/>
            </a:pPr>
            <a:r>
              <a:rPr lang="en-US" dirty="0"/>
              <a:t>State criminal records authority </a:t>
            </a:r>
          </a:p>
          <a:p>
            <a:pPr marL="628650" lvl="1" indent="-171450">
              <a:buFont typeface="Arial" panose="020B0604020202020204" pitchFamily="34" charset="0"/>
              <a:buChar char="•"/>
            </a:pPr>
            <a:r>
              <a:rPr lang="en-US" dirty="0"/>
              <a:t>State or county court records </a:t>
            </a:r>
          </a:p>
          <a:p>
            <a:pPr marL="628650" lvl="1" indent="-171450">
              <a:buFont typeface="Arial" panose="020B0604020202020204" pitchFamily="34" charset="0"/>
              <a:buChar char="•"/>
            </a:pPr>
            <a:r>
              <a:rPr lang="en-US" dirty="0"/>
              <a:t>Federal court records </a:t>
            </a:r>
          </a:p>
          <a:p>
            <a:pPr marL="628650" lvl="1" indent="-171450">
              <a:buFont typeface="Arial" panose="020B0604020202020204" pitchFamily="34" charset="0"/>
              <a:buChar char="•"/>
            </a:pPr>
            <a:r>
              <a:rPr lang="en-US" dirty="0"/>
              <a:t>FBI (Federal Bureau of Investigation) </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Criminal record data, including expungement data, may be difficult to understand and hard to correct. You may need to seek help from legal aid, expungement clinics, or other organizations that provide assistance. </a:t>
            </a:r>
          </a:p>
          <a:p>
            <a:pPr marL="171450" lvl="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help with finding sources for criminal records in your state, visit https://clearinghouse.lac.org.</a:t>
            </a:r>
            <a:endParaRPr lang="en-US" u="none"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86</a:t>
            </a:fld>
            <a:endParaRPr lang="en-US"/>
          </a:p>
        </p:txBody>
      </p:sp>
    </p:spTree>
    <p:extLst>
      <p:ext uri="{BB962C8B-B14F-4D97-AF65-F5344CB8AC3E}">
        <p14:creationId xmlns:p14="http://schemas.microsoft.com/office/powerpoint/2010/main" val="31194862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a:solidFill>
                  <a:schemeClr val="dk1"/>
                </a:solidFill>
                <a:effectLst/>
                <a:latin typeface="Calibri"/>
                <a:ea typeface="Calibri"/>
                <a:cs typeface="Calibri"/>
                <a:sym typeface="Calibri"/>
              </a:rPr>
              <a:t>Additional resources</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97057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following information from pages 109-111 in the guide:</a:t>
            </a:r>
          </a:p>
          <a:p>
            <a:pPr marL="171450" indent="-171450">
              <a:buFont typeface="Arial" panose="020B0604020202020204" pitchFamily="34" charset="0"/>
              <a:buChar char="•"/>
            </a:pPr>
            <a:r>
              <a:rPr lang="en-US" dirty="0"/>
              <a:t>The last section in the toolkit provides links to helpful resources for reentry on topics such as housing, employment, benefits, healthcare, student loans, taxes and child support.</a:t>
            </a:r>
          </a:p>
        </p:txBody>
      </p:sp>
      <p:sp>
        <p:nvSpPr>
          <p:cNvPr id="4" name="Slide Number Placeholder 3"/>
          <p:cNvSpPr>
            <a:spLocks noGrp="1"/>
          </p:cNvSpPr>
          <p:nvPr>
            <p:ph type="sldNum" sz="quarter" idx="5"/>
          </p:nvPr>
        </p:nvSpPr>
        <p:spPr/>
        <p:txBody>
          <a:bodyPr/>
          <a:lstStyle/>
          <a:p>
            <a:fld id="{4BAF53EF-993C-FF42-8B62-CEF57763A78D}" type="slidenum">
              <a:rPr lang="en-US" smtClean="0"/>
              <a:t>88</a:t>
            </a:fld>
            <a:endParaRPr lang="en-US"/>
          </a:p>
        </p:txBody>
      </p:sp>
    </p:spTree>
    <p:extLst>
      <p:ext uri="{BB962C8B-B14F-4D97-AF65-F5344CB8AC3E}">
        <p14:creationId xmlns:p14="http://schemas.microsoft.com/office/powerpoint/2010/main" val="39274648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a:solidFill>
                  <a:schemeClr val="dk1"/>
                </a:solidFill>
                <a:effectLst/>
                <a:latin typeface="Calibri"/>
                <a:ea typeface="Calibri"/>
                <a:cs typeface="Calibri"/>
                <a:sym typeface="Calibri"/>
              </a:rPr>
              <a:t>Closing</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46516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Have participants share how they could use the tools either using a web-based platform or with sticky notes and flip charts. Consider the following options:</a:t>
            </a:r>
          </a:p>
          <a:p>
            <a:endParaRPr lang="en-US" sz="1200" b="0" i="0" u="none" strike="noStrike"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Place sticky notes (5 min)</a:t>
            </a:r>
          </a:p>
          <a:p>
            <a:pPr marL="0" lvl="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During a break in training, write the name of each tool on individual flip chart pages, one tool per page. At the end of training, ask participants to place their sticky notes on the areas designated for each tool. </a:t>
            </a:r>
          </a:p>
          <a:p>
            <a:pPr marL="171450" indent="-171450">
              <a:buFont typeface="Arial" panose="020B0604020202020204" pitchFamily="34" charset="0"/>
              <a:buChar char="•"/>
            </a:pPr>
            <a:endParaRPr lang="en-US" sz="1200" b="1" i="0" u="none" strike="noStrike"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Categorize (10 min)</a:t>
            </a:r>
          </a:p>
          <a:p>
            <a:pPr marL="0" lvl="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Create pairs/small groups and ask each pair/group to look for groupings or categories of the ideas captured on the sticky notes.</a:t>
            </a:r>
          </a:p>
          <a:p>
            <a:pPr marL="171450" indent="-171450">
              <a:buFont typeface="Arial" panose="020B0604020202020204" pitchFamily="34" charset="0"/>
              <a:buChar char="•"/>
            </a:pPr>
            <a:endParaRPr lang="en-US" sz="1200" b="1" i="0" u="none" strike="noStrike" cap="none" dirty="0">
              <a:solidFill>
                <a:schemeClr val="dk1"/>
              </a:solidFill>
              <a:effectLst/>
              <a:latin typeface="Calibri"/>
              <a:ea typeface="Calibri"/>
              <a:cs typeface="Calibri"/>
              <a:sym typeface="Calibri"/>
            </a:endParaRPr>
          </a:p>
          <a:p>
            <a:pPr marL="17145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Each group reports back (15 min)</a:t>
            </a:r>
          </a:p>
          <a:p>
            <a:pPr marL="0" lvl="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If you identify potential usages that haven’t already been identified, ask questions to prompt participants to share ideas.</a:t>
            </a:r>
          </a:p>
          <a:p>
            <a:pPr marL="0" lvl="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Ask participants to place dots on the three tools that they’re going to try during the next month.</a:t>
            </a:r>
          </a:p>
        </p:txBody>
      </p:sp>
      <p:sp>
        <p:nvSpPr>
          <p:cNvPr id="4" name="Slide Number Placeholder 3"/>
          <p:cNvSpPr>
            <a:spLocks noGrp="1"/>
          </p:cNvSpPr>
          <p:nvPr>
            <p:ph type="sldNum" sz="quarter" idx="10"/>
          </p:nvPr>
        </p:nvSpPr>
        <p:spPr/>
        <p:txBody>
          <a:bodyPr/>
          <a:lstStyle/>
          <a:p>
            <a:fld id="{4BAF53EF-993C-FF42-8B62-CEF57763A78D}" type="slidenum">
              <a:rPr lang="en-US" smtClean="0"/>
              <a:t>90</a:t>
            </a:fld>
            <a:endParaRPr lang="en-US"/>
          </a:p>
        </p:txBody>
      </p:sp>
    </p:spTree>
    <p:extLst>
      <p:ext uri="{BB962C8B-B14F-4D97-AF65-F5344CB8AC3E}">
        <p14:creationId xmlns:p14="http://schemas.microsoft.com/office/powerpoint/2010/main" val="39787605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a:solidFill>
                  <a:schemeClr val="dk1"/>
                </a:solidFill>
                <a:effectLst/>
                <a:latin typeface="Calibri"/>
                <a:ea typeface="Calibri"/>
                <a:cs typeface="Calibri"/>
                <a:sym typeface="Calibri"/>
              </a:rPr>
              <a:t>Screenshot from website 10/30/20.</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539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6107"/>
            <a:ext cx="5608320" cy="41833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strike="noStrike" cap="none" dirty="0">
                <a:solidFill>
                  <a:schemeClr val="dk1"/>
                </a:solidFill>
                <a:effectLst/>
                <a:latin typeface="Calibri"/>
                <a:ea typeface="Calibri"/>
                <a:cs typeface="Calibri"/>
                <a:sym typeface="Calibri"/>
              </a:rPr>
              <a:t>Training Section 4: Additional resources</a:t>
            </a:r>
            <a:endParaRPr lang="en-US" sz="1200" b="0" i="0" u="none" strike="noStrike" cap="none" dirty="0">
              <a:solidFill>
                <a:schemeClr val="dk1"/>
              </a:solidFill>
              <a:effectLst/>
              <a:latin typeface="Calibri"/>
              <a:ea typeface="Calibri"/>
              <a:cs typeface="Calibri"/>
              <a:sym typeface="Calibri"/>
            </a:endParaRPr>
          </a:p>
          <a:p>
            <a:endParaRPr lang="en-US" dirty="0"/>
          </a:p>
          <a:p>
            <a:r>
              <a:rPr lang="en-US" dirty="0"/>
              <a:t>Your Money, Your Goals includes a variety of resources: </a:t>
            </a:r>
          </a:p>
          <a:p>
            <a:pPr marL="171450" indent="-171450">
              <a:buFont typeface="Arial" panose="020B0604020202020204" pitchFamily="34" charset="0"/>
              <a:buChar char="•"/>
            </a:pPr>
            <a:r>
              <a:rPr lang="en-US" dirty="0"/>
              <a:t>Toolkit: This is not a curriculum. Use what tools work for the person you are working with in that moment. </a:t>
            </a:r>
          </a:p>
          <a:p>
            <a:pPr marL="171450" indent="-171450">
              <a:buFont typeface="Arial" panose="020B0604020202020204" pitchFamily="34" charset="0"/>
              <a:buChar char="•"/>
            </a:pPr>
            <a:r>
              <a:rPr lang="en-US" dirty="0"/>
              <a:t>Online resources: Online information and PDF tools make it easy to access information on-the-go or remotely. </a:t>
            </a:r>
          </a:p>
          <a:p>
            <a:pPr marL="171450" indent="-171450">
              <a:buFont typeface="Arial" panose="020B0604020202020204" pitchFamily="34" charset="0"/>
              <a:buChar char="•"/>
            </a:pPr>
            <a:r>
              <a:rPr lang="en-US" dirty="0"/>
              <a:t>Companion guides: Companion guides help you address the unique needs of Native communities, people with criminal records, people with disabilities, and the military community.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Booklets: There are four colorful booklets than can help you address being behind on bills, debt, credit, and savings. Behind on bills? and Want credit to work for you? are also available in Spanish.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843275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2101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423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53641" y="339328"/>
            <a:ext cx="8036720" cy="5575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1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3" name="Google Shape;33;p4"/>
          <p:cNvSpPr txBox="1">
            <a:spLocks noGrp="1"/>
          </p:cNvSpPr>
          <p:nvPr>
            <p:ph type="body" idx="1"/>
          </p:nvPr>
        </p:nvSpPr>
        <p:spPr>
          <a:xfrm>
            <a:off x="553641" y="1143000"/>
            <a:ext cx="8036720" cy="3079809"/>
          </a:xfrm>
          <a:prstGeom prst="rect">
            <a:avLst/>
          </a:prstGeom>
          <a:noFill/>
          <a:ln>
            <a:noFill/>
          </a:ln>
        </p:spPr>
        <p:txBody>
          <a:bodyPr spcFirstLastPara="1" wrap="square" lIns="91425" tIns="45700" rIns="91425" bIns="45700" anchor="t" anchorCtr="0">
            <a:noAutofit/>
          </a:bodyPr>
          <a:lstStyle>
            <a:lvl1pPr marL="342900" marR="0" lvl="0" indent="-276225" algn="l" rtl="0">
              <a:lnSpc>
                <a:spcPct val="118181"/>
              </a:lnSpc>
              <a:spcBef>
                <a:spcPts val="750"/>
              </a:spcBef>
              <a:spcAft>
                <a:spcPts val="0"/>
              </a:spcAft>
              <a:buClr>
                <a:schemeClr val="dk2"/>
              </a:buClr>
              <a:buSzPts val="2200"/>
              <a:buFont typeface="Noto Sans Symbols"/>
              <a:buChar char="▪"/>
              <a:defRPr sz="1650" b="0" i="0" u="none" strike="noStrike" cap="none">
                <a:solidFill>
                  <a:schemeClr val="dk1"/>
                </a:solidFill>
                <a:latin typeface="Georgia"/>
                <a:ea typeface="Georgia"/>
                <a:cs typeface="Georgia"/>
                <a:sym typeface="Georgia"/>
              </a:defRPr>
            </a:lvl1pPr>
            <a:lvl2pPr marL="685800" marR="0" lvl="1" indent="-219075" algn="l" rtl="0">
              <a:spcBef>
                <a:spcPts val="750"/>
              </a:spcBef>
              <a:spcAft>
                <a:spcPts val="0"/>
              </a:spcAft>
              <a:buClr>
                <a:schemeClr val="dk2"/>
              </a:buClr>
              <a:buSzPts val="1000"/>
              <a:buFont typeface="Noto Sans Symbols"/>
              <a:buChar char="◻"/>
              <a:defRPr sz="1500" b="0" i="0" u="none" strike="noStrike" cap="none">
                <a:solidFill>
                  <a:schemeClr val="dk1"/>
                </a:solidFill>
                <a:latin typeface="Georgia"/>
                <a:ea typeface="Georgia"/>
                <a:cs typeface="Georgia"/>
                <a:sym typeface="Georgia"/>
              </a:defRPr>
            </a:lvl2pPr>
            <a:lvl3pPr marL="1028700" marR="0" lvl="2" indent="-257175" algn="l" rtl="0">
              <a:spcBef>
                <a:spcPts val="75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34" name="Google Shape;34;p4"/>
          <p:cNvSpPr txBox="1">
            <a:spLocks noGrp="1"/>
          </p:cNvSpPr>
          <p:nvPr>
            <p:ph type="dt" idx="10"/>
          </p:nvPr>
        </p:nvSpPr>
        <p:spPr>
          <a:xfrm>
            <a:off x="3182568" y="4560892"/>
            <a:ext cx="2133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endParaRPr lang="en-US"/>
          </a:p>
        </p:txBody>
      </p:sp>
      <p:sp>
        <p:nvSpPr>
          <p:cNvPr id="35" name="Google Shape;35;p4"/>
          <p:cNvSpPr txBox="1">
            <a:spLocks noGrp="1"/>
          </p:cNvSpPr>
          <p:nvPr>
            <p:ph type="ftr" idx="11"/>
          </p:nvPr>
        </p:nvSpPr>
        <p:spPr>
          <a:xfrm>
            <a:off x="5694760" y="4560892"/>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a:t>
            </a:fld>
            <a:endParaRPr lang="en-US"/>
          </a:p>
        </p:txBody>
      </p:sp>
    </p:spTree>
    <p:extLst>
      <p:ext uri="{BB962C8B-B14F-4D97-AF65-F5344CB8AC3E}">
        <p14:creationId xmlns:p14="http://schemas.microsoft.com/office/powerpoint/2010/main" val="131453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41193" y="1623715"/>
            <a:ext cx="8036720" cy="5575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101820"/>
              </a:buClr>
              <a:buSzPts val="4000"/>
              <a:buFont typeface="Arial"/>
              <a:buNone/>
              <a:defRPr sz="3000" b="0" i="0" u="none" strike="noStrike" cap="none">
                <a:solidFill>
                  <a:srgbClr val="101820"/>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2" name="Google Shape;22;p2"/>
          <p:cNvSpPr txBox="1">
            <a:spLocks noGrp="1"/>
          </p:cNvSpPr>
          <p:nvPr>
            <p:ph type="body" idx="1"/>
          </p:nvPr>
        </p:nvSpPr>
        <p:spPr>
          <a:xfrm>
            <a:off x="646353" y="2171700"/>
            <a:ext cx="8031561" cy="39052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62500"/>
              </a:lnSpc>
              <a:spcBef>
                <a:spcPts val="750"/>
              </a:spcBef>
              <a:spcAft>
                <a:spcPts val="0"/>
              </a:spcAft>
              <a:buClr>
                <a:schemeClr val="dk2"/>
              </a:buClr>
              <a:buSzPts val="1600"/>
              <a:buFont typeface="Noto Sans Symbols"/>
              <a:buNone/>
              <a:defRPr sz="1200" b="0" i="0" u="none" strike="noStrike" cap="none">
                <a:solidFill>
                  <a:srgbClr val="43484E"/>
                </a:solidFill>
                <a:latin typeface="Georgia"/>
                <a:ea typeface="Georgia"/>
                <a:cs typeface="Georgia"/>
                <a:sym typeface="Georgia"/>
              </a:defRPr>
            </a:lvl1pPr>
            <a:lvl2pPr marL="685800" marR="0" lvl="1" indent="-219075" algn="l" rtl="0">
              <a:spcBef>
                <a:spcPts val="750"/>
              </a:spcBef>
              <a:spcAft>
                <a:spcPts val="0"/>
              </a:spcAft>
              <a:buClr>
                <a:schemeClr val="dk2"/>
              </a:buClr>
              <a:buSzPts val="1000"/>
              <a:buFont typeface="Noto Sans Symbols"/>
              <a:buChar char="◻"/>
              <a:defRPr sz="1500" b="0" i="0" u="none" strike="noStrike" cap="none">
                <a:solidFill>
                  <a:schemeClr val="dk1"/>
                </a:solidFill>
                <a:latin typeface="Georgia"/>
                <a:ea typeface="Georgia"/>
                <a:cs typeface="Georgia"/>
                <a:sym typeface="Georgia"/>
              </a:defRPr>
            </a:lvl2pPr>
            <a:lvl3pPr marL="1028700" marR="0" lvl="2" indent="-257175" algn="l" rtl="0">
              <a:spcBef>
                <a:spcPts val="75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9pPr>
          </a:lstStyle>
          <a:p>
            <a:pPr lvl="0"/>
            <a:r>
              <a:rPr lang="en-US"/>
              <a:t>Click to edit Master text styles</a:t>
            </a:r>
          </a:p>
        </p:txBody>
      </p:sp>
      <p:pic>
        <p:nvPicPr>
          <p:cNvPr id="24" name="Google Shape;24;p2"/>
          <p:cNvPicPr preferRelativeResize="0"/>
          <p:nvPr/>
        </p:nvPicPr>
        <p:blipFill rotWithShape="1">
          <a:blip r:embed="rId2">
            <a:alphaModFix/>
          </a:blip>
          <a:srcRect/>
          <a:stretch/>
        </p:blipFill>
        <p:spPr>
          <a:xfrm>
            <a:off x="0" y="3996555"/>
            <a:ext cx="9157662" cy="1414051"/>
          </a:xfrm>
          <a:prstGeom prst="rect">
            <a:avLst/>
          </a:prstGeom>
          <a:noFill/>
          <a:ln>
            <a:noFill/>
          </a:ln>
        </p:spPr>
      </p:pic>
      <p:pic>
        <p:nvPicPr>
          <p:cNvPr id="7" name="Picture 6">
            <a:extLst>
              <a:ext uri="{FF2B5EF4-FFF2-40B4-BE49-F238E27FC236}">
                <a16:creationId xmlns:a16="http://schemas.microsoft.com/office/drawing/2014/main" id="{BF3045F9-90CE-FE46-8518-70A4DB3FD2A6}"/>
              </a:ext>
            </a:extLst>
          </p:cNvPr>
          <p:cNvPicPr>
            <a:picLocks noChangeAspect="1"/>
          </p:cNvPicPr>
          <p:nvPr userDrawn="1"/>
        </p:nvPicPr>
        <p:blipFill>
          <a:blip r:embed="rId3"/>
          <a:stretch>
            <a:fillRect/>
          </a:stretch>
        </p:blipFill>
        <p:spPr>
          <a:xfrm>
            <a:off x="497944" y="3573510"/>
            <a:ext cx="2641600" cy="927100"/>
          </a:xfrm>
          <a:prstGeom prst="rect">
            <a:avLst/>
          </a:prstGeom>
        </p:spPr>
      </p:pic>
    </p:spTree>
    <p:extLst>
      <p:ext uri="{BB962C8B-B14F-4D97-AF65-F5344CB8AC3E}">
        <p14:creationId xmlns:p14="http://schemas.microsoft.com/office/powerpoint/2010/main" val="52169963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5"/>
        <p:cNvGrpSpPr/>
        <p:nvPr/>
      </p:nvGrpSpPr>
      <p:grpSpPr>
        <a:xfrm>
          <a:off x="0" y="0"/>
          <a:ext cx="0" cy="0"/>
          <a:chOff x="0" y="0"/>
          <a:chExt cx="0" cy="0"/>
        </a:xfrm>
      </p:grpSpPr>
      <p:sp>
        <p:nvSpPr>
          <p:cNvPr id="26" name="Google Shape;26;p3"/>
          <p:cNvSpPr txBox="1">
            <a:spLocks noGrp="1"/>
          </p:cNvSpPr>
          <p:nvPr>
            <p:ph type="ctrTitle"/>
          </p:nvPr>
        </p:nvSpPr>
        <p:spPr>
          <a:xfrm>
            <a:off x="586274" y="1657275"/>
            <a:ext cx="8040512" cy="660048"/>
          </a:xfrm>
          <a:prstGeom prst="rect">
            <a:avLst/>
          </a:prstGeom>
          <a:noFill/>
          <a:ln>
            <a:noFill/>
          </a:ln>
        </p:spPr>
        <p:txBody>
          <a:bodyPr spcFirstLastPara="1" wrap="square" lIns="64250" tIns="32125" rIns="64250" bIns="32125" anchor="ctr" anchorCtr="0">
            <a:noAutofit/>
          </a:bodyPr>
          <a:lstStyle>
            <a:lvl1pPr marR="0" lvl="0" algn="l" rtl="0">
              <a:lnSpc>
                <a:spcPct val="108695"/>
              </a:lnSpc>
              <a:spcBef>
                <a:spcPts val="5625"/>
              </a:spcBef>
              <a:spcAft>
                <a:spcPts val="0"/>
              </a:spcAft>
              <a:buClr>
                <a:srgbClr val="101820"/>
              </a:buClr>
              <a:buSzPts val="4600"/>
              <a:buFont typeface="Georgia"/>
              <a:buNone/>
              <a:defRPr sz="3000" b="0" i="0" u="none" strike="noStrike" cap="none">
                <a:solidFill>
                  <a:srgbClr val="101820"/>
                </a:solidFill>
                <a:latin typeface="Georgia"/>
                <a:ea typeface="Georgia"/>
                <a:cs typeface="Georgia"/>
                <a:sym typeface="Georgia"/>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7" name="Google Shape;27;p3"/>
          <p:cNvSpPr txBox="1">
            <a:spLocks noGrp="1"/>
          </p:cNvSpPr>
          <p:nvPr>
            <p:ph type="subTitle" idx="1"/>
          </p:nvPr>
        </p:nvSpPr>
        <p:spPr>
          <a:xfrm>
            <a:off x="517214" y="2317323"/>
            <a:ext cx="8040511" cy="537895"/>
          </a:xfrm>
          <a:prstGeom prst="rect">
            <a:avLst/>
          </a:prstGeom>
          <a:noFill/>
          <a:ln>
            <a:noFill/>
          </a:ln>
        </p:spPr>
        <p:txBody>
          <a:bodyPr spcFirstLastPara="1" wrap="square" lIns="64250" tIns="32125" rIns="64250" bIns="32125" anchor="t" anchorCtr="0">
            <a:noAutofit/>
          </a:bodyPr>
          <a:lstStyle>
            <a:lvl1pPr marR="0" lvl="0" algn="l" rtl="0">
              <a:lnSpc>
                <a:spcPct val="166666"/>
              </a:lnSpc>
              <a:spcBef>
                <a:spcPts val="1582"/>
              </a:spcBef>
              <a:spcAft>
                <a:spcPts val="0"/>
              </a:spcAft>
              <a:buClr>
                <a:schemeClr val="dk2"/>
              </a:buClr>
              <a:buSzPts val="3000"/>
              <a:buFont typeface="Noto Sans Symbols"/>
              <a:buNone/>
              <a:defRPr sz="2100" b="0" i="0" u="none" strike="noStrike" cap="none">
                <a:solidFill>
                  <a:srgbClr val="43484E"/>
                </a:solidFill>
                <a:latin typeface="Georgia"/>
                <a:ea typeface="Georgia"/>
                <a:cs typeface="Georgia"/>
                <a:sym typeface="Georgia"/>
              </a:defRPr>
            </a:lvl1pPr>
            <a:lvl2pPr marR="0" lvl="1" algn="ctr" rtl="0">
              <a:spcBef>
                <a:spcPts val="750"/>
              </a:spcBef>
              <a:spcAft>
                <a:spcPts val="0"/>
              </a:spcAft>
              <a:buClr>
                <a:schemeClr val="dk2"/>
              </a:buClr>
              <a:buSzPts val="1000"/>
              <a:buFont typeface="Noto Sans Symbols"/>
              <a:buNone/>
              <a:defRPr sz="1500" b="0" i="0" u="none" strike="noStrike" cap="none">
                <a:solidFill>
                  <a:srgbClr val="88898A"/>
                </a:solidFill>
                <a:latin typeface="Georgia"/>
                <a:ea typeface="Georgia"/>
                <a:cs typeface="Georgia"/>
                <a:sym typeface="Georgia"/>
              </a:defRPr>
            </a:lvl2pPr>
            <a:lvl3pPr marR="0" lvl="2" algn="ctr" rtl="0">
              <a:spcBef>
                <a:spcPts val="750"/>
              </a:spcBef>
              <a:spcAft>
                <a:spcPts val="0"/>
              </a:spcAft>
              <a:buClr>
                <a:srgbClr val="88898A"/>
              </a:buClr>
              <a:buSzPts val="1800"/>
              <a:buFont typeface="Arial"/>
              <a:buNone/>
              <a:defRPr sz="1350" b="0" i="0" u="none" strike="noStrike" cap="none">
                <a:solidFill>
                  <a:srgbClr val="88898A"/>
                </a:solidFill>
                <a:latin typeface="Georgia"/>
                <a:ea typeface="Georgia"/>
                <a:cs typeface="Georgia"/>
                <a:sym typeface="Georgia"/>
              </a:defRPr>
            </a:lvl3pPr>
            <a:lvl4pPr marR="0" lvl="3"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4pPr>
            <a:lvl5pPr marR="0" lvl="4"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5pPr>
            <a:lvl6pPr marR="0" lvl="5"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6pPr>
            <a:lvl7pPr marR="0" lvl="6"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7pPr>
            <a:lvl8pPr marR="0" lvl="7"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8pPr>
            <a:lvl9pPr marR="0" lvl="8"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9pPr>
          </a:lstStyle>
          <a:p>
            <a:r>
              <a:rPr lang="en-US"/>
              <a:t>Click to edit Master subtitle style</a:t>
            </a:r>
            <a:endParaRPr/>
          </a:p>
        </p:txBody>
      </p:sp>
      <p:sp>
        <p:nvSpPr>
          <p:cNvPr id="28" name="Google Shape;28;p3"/>
          <p:cNvSpPr txBox="1">
            <a:spLocks noGrp="1"/>
          </p:cNvSpPr>
          <p:nvPr>
            <p:ph type="ftr" idx="11"/>
          </p:nvPr>
        </p:nvSpPr>
        <p:spPr>
          <a:xfrm>
            <a:off x="5694760" y="4560892"/>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a:t>
            </a:fld>
            <a:endParaRPr lang="en-US"/>
          </a:p>
        </p:txBody>
      </p:sp>
      <p:sp>
        <p:nvSpPr>
          <p:cNvPr id="29" name="Google Shape;29;p3"/>
          <p:cNvSpPr txBox="1">
            <a:spLocks noGrp="1"/>
          </p:cNvSpPr>
          <p:nvPr>
            <p:ph type="dt" idx="10"/>
          </p:nvPr>
        </p:nvSpPr>
        <p:spPr>
          <a:xfrm>
            <a:off x="3182568" y="4560892"/>
            <a:ext cx="2133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endParaRPr/>
          </a:p>
        </p:txBody>
      </p:sp>
      <p:pic>
        <p:nvPicPr>
          <p:cNvPr id="9" name="Picture 8">
            <a:extLst>
              <a:ext uri="{FF2B5EF4-FFF2-40B4-BE49-F238E27FC236}">
                <a16:creationId xmlns:a16="http://schemas.microsoft.com/office/drawing/2014/main" id="{885A681D-BA2B-9F4E-A6AF-90030CBDEC96}"/>
              </a:ext>
            </a:extLst>
          </p:cNvPr>
          <p:cNvPicPr>
            <a:picLocks noChangeAspect="1"/>
          </p:cNvPicPr>
          <p:nvPr userDrawn="1"/>
        </p:nvPicPr>
        <p:blipFill>
          <a:blip r:embed="rId2"/>
          <a:stretch>
            <a:fillRect/>
          </a:stretch>
        </p:blipFill>
        <p:spPr>
          <a:xfrm>
            <a:off x="411209" y="4143875"/>
            <a:ext cx="2641600" cy="927100"/>
          </a:xfrm>
          <a:prstGeom prst="rect">
            <a:avLst/>
          </a:prstGeom>
        </p:spPr>
      </p:pic>
    </p:spTree>
    <p:extLst>
      <p:ext uri="{BB962C8B-B14F-4D97-AF65-F5344CB8AC3E}">
        <p14:creationId xmlns:p14="http://schemas.microsoft.com/office/powerpoint/2010/main" val="315089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553645" y="1574137"/>
            <a:ext cx="3847345" cy="2715761"/>
          </a:xfrm>
          <a:prstGeom prst="rect">
            <a:avLst/>
          </a:prstGeom>
          <a:noFill/>
          <a:ln>
            <a:noFill/>
          </a:ln>
        </p:spPr>
        <p:txBody>
          <a:bodyPr spcFirstLastPara="1" wrap="square" lIns="91425" tIns="45700" rIns="91425" bIns="45700" anchor="t" anchorCtr="0">
            <a:noAutofit/>
          </a:bodyPr>
          <a:lstStyle>
            <a:lvl1pPr marL="342900" marR="0" lvl="0" indent="-266700" algn="l" rtl="0">
              <a:lnSpc>
                <a:spcPct val="120000"/>
              </a:lnSpc>
              <a:spcBef>
                <a:spcPts val="750"/>
              </a:spcBef>
              <a:spcAft>
                <a:spcPts val="0"/>
              </a:spcAft>
              <a:buClr>
                <a:schemeClr val="dk2"/>
              </a:buClr>
              <a:buSzPts val="2000"/>
              <a:buFont typeface="Noto Sans Symbols"/>
              <a:buChar char="▪"/>
              <a:defRPr sz="1350" b="0" i="0" u="none" strike="noStrike" cap="none">
                <a:solidFill>
                  <a:schemeClr val="dk1"/>
                </a:solidFill>
                <a:latin typeface="Georgia"/>
                <a:ea typeface="Georgia"/>
                <a:cs typeface="Georgia"/>
                <a:sym typeface="Georgia"/>
              </a:defRPr>
            </a:lvl1pPr>
            <a:lvl2pPr marL="685800" marR="0" lvl="1" indent="-214313" algn="l" rtl="0">
              <a:spcBef>
                <a:spcPts val="750"/>
              </a:spcBef>
              <a:spcAft>
                <a:spcPts val="0"/>
              </a:spcAft>
              <a:buClr>
                <a:schemeClr val="dk2"/>
              </a:buClr>
              <a:buSzPts val="900"/>
              <a:buFont typeface="Noto Sans Symbols"/>
              <a:buChar char="◻"/>
              <a:defRPr sz="1350" b="0" i="0" u="none" strike="noStrike" cap="none">
                <a:solidFill>
                  <a:schemeClr val="dk1"/>
                </a:solidFill>
                <a:latin typeface="Georgia"/>
                <a:ea typeface="Georgia"/>
                <a:cs typeface="Georgia"/>
                <a:sym typeface="Georgia"/>
              </a:defRPr>
            </a:lvl2pPr>
            <a:lvl3pPr marL="1028700" marR="0" lvl="2" indent="-257175" algn="l" rtl="0">
              <a:spcBef>
                <a:spcPts val="75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4pPr>
            <a:lvl5pPr marL="1714500" marR="0" lvl="4"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43" name="Google Shape;43;p6"/>
          <p:cNvSpPr txBox="1">
            <a:spLocks noGrp="1"/>
          </p:cNvSpPr>
          <p:nvPr>
            <p:ph type="body" idx="2"/>
          </p:nvPr>
        </p:nvSpPr>
        <p:spPr>
          <a:xfrm>
            <a:off x="4741504" y="1184324"/>
            <a:ext cx="3848856" cy="278759"/>
          </a:xfrm>
          <a:prstGeom prst="rect">
            <a:avLst/>
          </a:prstGeom>
          <a:noFill/>
          <a:ln>
            <a:noFill/>
          </a:ln>
        </p:spPr>
        <p:txBody>
          <a:bodyPr spcFirstLastPara="1" wrap="square" lIns="91425" tIns="45700" rIns="91425" bIns="45700" anchor="b" anchorCtr="0">
            <a:noAutofit/>
          </a:bodyPr>
          <a:lstStyle>
            <a:lvl1pPr marL="342900" marR="0" lvl="0" indent="-171450" algn="l" rtl="0">
              <a:lnSpc>
                <a:spcPct val="130000"/>
              </a:lnSpc>
              <a:spcBef>
                <a:spcPts val="750"/>
              </a:spcBef>
              <a:spcAft>
                <a:spcPts val="0"/>
              </a:spcAft>
              <a:buClr>
                <a:schemeClr val="dk2"/>
              </a:buClr>
              <a:buSzPts val="2000"/>
              <a:buFont typeface="Noto Sans Symbols"/>
              <a:buNone/>
              <a:defRPr sz="1650" b="1" i="0" u="none" strike="noStrike" cap="none">
                <a:solidFill>
                  <a:schemeClr val="dk1"/>
                </a:solidFill>
                <a:latin typeface="Georgia"/>
                <a:ea typeface="Georgia"/>
                <a:cs typeface="Georgia"/>
                <a:sym typeface="Georgia"/>
              </a:defRPr>
            </a:lvl1pPr>
            <a:lvl2pPr marL="685800" marR="0" lvl="1" indent="-171450" algn="l" rtl="0">
              <a:spcBef>
                <a:spcPts val="750"/>
              </a:spcBef>
              <a:spcAft>
                <a:spcPts val="0"/>
              </a:spcAft>
              <a:buClr>
                <a:schemeClr val="dk2"/>
              </a:buClr>
              <a:buSzPts val="1000"/>
              <a:buFont typeface="Noto Sans Symbols"/>
              <a:buNone/>
              <a:defRPr sz="1500" b="1" i="0" u="none" strike="noStrike" cap="none">
                <a:solidFill>
                  <a:schemeClr val="dk1"/>
                </a:solidFill>
                <a:latin typeface="Georgia"/>
                <a:ea typeface="Georgia"/>
                <a:cs typeface="Georgia"/>
                <a:sym typeface="Georgia"/>
              </a:defRPr>
            </a:lvl2pPr>
            <a:lvl3pPr marL="1028700" marR="0" lvl="2" indent="-171450" algn="l" rtl="0">
              <a:spcBef>
                <a:spcPts val="750"/>
              </a:spcBef>
              <a:spcAft>
                <a:spcPts val="0"/>
              </a:spcAft>
              <a:buClr>
                <a:schemeClr val="dk1"/>
              </a:buClr>
              <a:buSzPts val="1800"/>
              <a:buFont typeface="Arial"/>
              <a:buNone/>
              <a:defRPr sz="1350" b="1" i="0" u="none" strike="noStrike" cap="none">
                <a:solidFill>
                  <a:schemeClr val="dk1"/>
                </a:solidFill>
                <a:latin typeface="Georgia"/>
                <a:ea typeface="Georgia"/>
                <a:cs typeface="Georgia"/>
                <a:sym typeface="Georgia"/>
              </a:defRPr>
            </a:lvl3pPr>
            <a:lvl4pPr marL="1371600" marR="0" lvl="3"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4pPr>
            <a:lvl5pPr marL="1714500" marR="0" lvl="4"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5pPr>
            <a:lvl6pPr marL="2057400" marR="0" lvl="5"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6pPr>
            <a:lvl7pPr marL="2400300" marR="0" lvl="6"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7pPr>
            <a:lvl8pPr marL="2743200" marR="0" lvl="7"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8pPr>
            <a:lvl9pPr marL="3086100" marR="0" lvl="8"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44" name="Google Shape;44;p6"/>
          <p:cNvSpPr txBox="1">
            <a:spLocks noGrp="1"/>
          </p:cNvSpPr>
          <p:nvPr>
            <p:ph type="body" idx="3"/>
          </p:nvPr>
        </p:nvSpPr>
        <p:spPr>
          <a:xfrm>
            <a:off x="4741504" y="1574137"/>
            <a:ext cx="3848856" cy="2715761"/>
          </a:xfrm>
          <a:prstGeom prst="rect">
            <a:avLst/>
          </a:prstGeom>
          <a:noFill/>
          <a:ln>
            <a:noFill/>
          </a:ln>
        </p:spPr>
        <p:txBody>
          <a:bodyPr spcFirstLastPara="1" wrap="square" lIns="91425" tIns="45700" rIns="91425" bIns="45700" anchor="t" anchorCtr="0">
            <a:noAutofit/>
          </a:bodyPr>
          <a:lstStyle>
            <a:lvl1pPr marL="342900" marR="0" lvl="0" indent="-266700" algn="l" rtl="0">
              <a:lnSpc>
                <a:spcPct val="120000"/>
              </a:lnSpc>
              <a:spcBef>
                <a:spcPts val="750"/>
              </a:spcBef>
              <a:spcAft>
                <a:spcPts val="0"/>
              </a:spcAft>
              <a:buClr>
                <a:schemeClr val="dk2"/>
              </a:buClr>
              <a:buSzPts val="2000"/>
              <a:buFont typeface="Noto Sans Symbols"/>
              <a:buChar char="▪"/>
              <a:defRPr sz="1350" b="0" i="0" u="none" strike="noStrike" cap="none">
                <a:solidFill>
                  <a:schemeClr val="dk1"/>
                </a:solidFill>
                <a:latin typeface="Georgia"/>
                <a:ea typeface="Georgia"/>
                <a:cs typeface="Georgia"/>
                <a:sym typeface="Georgia"/>
              </a:defRPr>
            </a:lvl1pPr>
            <a:lvl2pPr marL="685800" marR="0" lvl="1" indent="-214313" algn="l" rtl="0">
              <a:spcBef>
                <a:spcPts val="750"/>
              </a:spcBef>
              <a:spcAft>
                <a:spcPts val="0"/>
              </a:spcAft>
              <a:buClr>
                <a:schemeClr val="dk2"/>
              </a:buClr>
              <a:buSzPts val="900"/>
              <a:buFont typeface="Noto Sans Symbols"/>
              <a:buChar char="◻"/>
              <a:defRPr sz="1350" b="0" i="0" u="none" strike="noStrike" cap="none">
                <a:solidFill>
                  <a:schemeClr val="dk1"/>
                </a:solidFill>
                <a:latin typeface="Georgia"/>
                <a:ea typeface="Georgia"/>
                <a:cs typeface="Georgia"/>
                <a:sym typeface="Georgia"/>
              </a:defRPr>
            </a:lvl2pPr>
            <a:lvl3pPr marL="1028700" marR="0" lvl="2" indent="-247650" algn="l" rtl="0">
              <a:spcBef>
                <a:spcPts val="75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4pPr>
            <a:lvl5pPr marL="1714500" marR="0" lvl="4"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45" name="Google Shape;45;p6"/>
          <p:cNvSpPr txBox="1">
            <a:spLocks noGrp="1"/>
          </p:cNvSpPr>
          <p:nvPr>
            <p:ph type="body" idx="4"/>
          </p:nvPr>
        </p:nvSpPr>
        <p:spPr>
          <a:xfrm>
            <a:off x="533400" y="1184324"/>
            <a:ext cx="3848856" cy="278759"/>
          </a:xfrm>
          <a:prstGeom prst="rect">
            <a:avLst/>
          </a:prstGeom>
          <a:noFill/>
          <a:ln>
            <a:noFill/>
          </a:ln>
        </p:spPr>
        <p:txBody>
          <a:bodyPr spcFirstLastPara="1" wrap="square" lIns="91425" tIns="45700" rIns="91425" bIns="45700" anchor="b" anchorCtr="0">
            <a:noAutofit/>
          </a:bodyPr>
          <a:lstStyle>
            <a:lvl1pPr marL="342900" marR="0" lvl="0" indent="-171450" algn="l" rtl="0">
              <a:lnSpc>
                <a:spcPct val="130000"/>
              </a:lnSpc>
              <a:spcBef>
                <a:spcPts val="750"/>
              </a:spcBef>
              <a:spcAft>
                <a:spcPts val="0"/>
              </a:spcAft>
              <a:buClr>
                <a:schemeClr val="dk2"/>
              </a:buClr>
              <a:buSzPts val="2000"/>
              <a:buFont typeface="Noto Sans Symbols"/>
              <a:buNone/>
              <a:defRPr sz="1650" b="1" i="0" u="none" strike="noStrike" cap="none">
                <a:solidFill>
                  <a:schemeClr val="dk1"/>
                </a:solidFill>
                <a:latin typeface="Georgia"/>
                <a:ea typeface="Georgia"/>
                <a:cs typeface="Georgia"/>
                <a:sym typeface="Georgia"/>
              </a:defRPr>
            </a:lvl1pPr>
            <a:lvl2pPr marL="685800" marR="0" lvl="1" indent="-171450" algn="l" rtl="0">
              <a:spcBef>
                <a:spcPts val="750"/>
              </a:spcBef>
              <a:spcAft>
                <a:spcPts val="0"/>
              </a:spcAft>
              <a:buClr>
                <a:schemeClr val="dk2"/>
              </a:buClr>
              <a:buSzPts val="1000"/>
              <a:buFont typeface="Noto Sans Symbols"/>
              <a:buNone/>
              <a:defRPr sz="1500" b="1" i="0" u="none" strike="noStrike" cap="none">
                <a:solidFill>
                  <a:schemeClr val="dk1"/>
                </a:solidFill>
                <a:latin typeface="Georgia"/>
                <a:ea typeface="Georgia"/>
                <a:cs typeface="Georgia"/>
                <a:sym typeface="Georgia"/>
              </a:defRPr>
            </a:lvl2pPr>
            <a:lvl3pPr marL="1028700" marR="0" lvl="2" indent="-171450" algn="l" rtl="0">
              <a:spcBef>
                <a:spcPts val="750"/>
              </a:spcBef>
              <a:spcAft>
                <a:spcPts val="0"/>
              </a:spcAft>
              <a:buClr>
                <a:schemeClr val="dk1"/>
              </a:buClr>
              <a:buSzPts val="1800"/>
              <a:buFont typeface="Arial"/>
              <a:buNone/>
              <a:defRPr sz="1350" b="1" i="0" u="none" strike="noStrike" cap="none">
                <a:solidFill>
                  <a:schemeClr val="dk1"/>
                </a:solidFill>
                <a:latin typeface="Georgia"/>
                <a:ea typeface="Georgia"/>
                <a:cs typeface="Georgia"/>
                <a:sym typeface="Georgia"/>
              </a:defRPr>
            </a:lvl3pPr>
            <a:lvl4pPr marL="1371600" marR="0" lvl="3"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4pPr>
            <a:lvl5pPr marL="1714500" marR="0" lvl="4"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5pPr>
            <a:lvl6pPr marL="2057400" marR="0" lvl="5"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6pPr>
            <a:lvl7pPr marL="2400300" marR="0" lvl="6"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7pPr>
            <a:lvl8pPr marL="2743200" marR="0" lvl="7"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8pPr>
            <a:lvl9pPr marL="3086100" marR="0" lvl="8" indent="-171450" algn="l" rtl="0">
              <a:spcBef>
                <a:spcPts val="240"/>
              </a:spcBef>
              <a:spcAft>
                <a:spcPts val="0"/>
              </a:spcAft>
              <a:buClr>
                <a:schemeClr val="dk1"/>
              </a:buClr>
              <a:buSzPts val="1600"/>
              <a:buFont typeface="Arial"/>
              <a:buNone/>
              <a:defRPr sz="1200" b="1"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46" name="Google Shape;46;p6"/>
          <p:cNvSpPr txBox="1">
            <a:spLocks noGrp="1"/>
          </p:cNvSpPr>
          <p:nvPr>
            <p:ph type="title"/>
          </p:nvPr>
        </p:nvSpPr>
        <p:spPr>
          <a:xfrm>
            <a:off x="553641" y="339328"/>
            <a:ext cx="8036720" cy="5575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1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7" name="Google Shape;47;p6"/>
          <p:cNvSpPr txBox="1">
            <a:spLocks noGrp="1"/>
          </p:cNvSpPr>
          <p:nvPr>
            <p:ph type="dt" idx="10"/>
          </p:nvPr>
        </p:nvSpPr>
        <p:spPr>
          <a:xfrm>
            <a:off x="3182568" y="4560892"/>
            <a:ext cx="2133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endParaRPr lang="en-US"/>
          </a:p>
        </p:txBody>
      </p:sp>
      <p:sp>
        <p:nvSpPr>
          <p:cNvPr id="48" name="Google Shape;48;p6"/>
          <p:cNvSpPr txBox="1">
            <a:spLocks noGrp="1"/>
          </p:cNvSpPr>
          <p:nvPr>
            <p:ph type="ftr" idx="11"/>
          </p:nvPr>
        </p:nvSpPr>
        <p:spPr>
          <a:xfrm>
            <a:off x="5694760" y="4560892"/>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a:t>
            </a:fld>
            <a:endParaRPr lang="en-US"/>
          </a:p>
        </p:txBody>
      </p:sp>
    </p:spTree>
    <p:extLst>
      <p:ext uri="{BB962C8B-B14F-4D97-AF65-F5344CB8AC3E}">
        <p14:creationId xmlns:p14="http://schemas.microsoft.com/office/powerpoint/2010/main" val="250712627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rt with caption ">
  <p:cSld name="Chart with caption ">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5414524" y="1162050"/>
            <a:ext cx="3175841" cy="314243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37500"/>
              </a:lnSpc>
              <a:spcBef>
                <a:spcPts val="1125"/>
              </a:spcBef>
              <a:spcAft>
                <a:spcPts val="0"/>
              </a:spcAft>
              <a:buClr>
                <a:schemeClr val="dk2"/>
              </a:buClr>
              <a:buSzPts val="1600"/>
              <a:buFont typeface="Noto Sans Symbols"/>
              <a:buNone/>
              <a:defRPr sz="1200" b="0" i="0" u="none" strike="noStrike" cap="none">
                <a:solidFill>
                  <a:schemeClr val="dk1"/>
                </a:solidFill>
                <a:latin typeface="Georgia"/>
                <a:ea typeface="Georgia"/>
                <a:cs typeface="Georgia"/>
                <a:sym typeface="Georgia"/>
              </a:defRPr>
            </a:lvl1pPr>
            <a:lvl2pPr marL="685800" marR="0" lvl="1" indent="-171450" algn="l" rtl="0">
              <a:spcBef>
                <a:spcPts val="750"/>
              </a:spcBef>
              <a:spcAft>
                <a:spcPts val="0"/>
              </a:spcAft>
              <a:buClr>
                <a:schemeClr val="dk2"/>
              </a:buClr>
              <a:buSzPts val="600"/>
              <a:buFont typeface="Noto Sans Symbols"/>
              <a:buNone/>
              <a:defRPr sz="900" b="0" i="0" u="none" strike="noStrike" cap="none">
                <a:solidFill>
                  <a:schemeClr val="dk1"/>
                </a:solidFill>
                <a:latin typeface="Georgia"/>
                <a:ea typeface="Georgia"/>
                <a:cs typeface="Georgia"/>
                <a:sym typeface="Georgia"/>
              </a:defRPr>
            </a:lvl2pPr>
            <a:lvl3pPr marL="1028700" marR="0" lvl="2" indent="-171450" algn="l" rtl="0">
              <a:spcBef>
                <a:spcPts val="750"/>
              </a:spcBef>
              <a:spcAft>
                <a:spcPts val="0"/>
              </a:spcAft>
              <a:buClr>
                <a:schemeClr val="dk1"/>
              </a:buClr>
              <a:buSzPts val="1000"/>
              <a:buFont typeface="Arial"/>
              <a:buNone/>
              <a:defRPr sz="750" b="0" i="0" u="none" strike="noStrike" cap="none">
                <a:solidFill>
                  <a:schemeClr val="dk1"/>
                </a:solidFill>
                <a:latin typeface="Georgia"/>
                <a:ea typeface="Georgia"/>
                <a:cs typeface="Georgia"/>
                <a:sym typeface="Georgia"/>
              </a:defRPr>
            </a:lvl3pPr>
            <a:lvl4pPr marL="1371600" marR="0" lvl="3" indent="-171450" algn="l" rtl="0">
              <a:spcBef>
                <a:spcPts val="135"/>
              </a:spcBef>
              <a:spcAft>
                <a:spcPts val="0"/>
              </a:spcAft>
              <a:buClr>
                <a:schemeClr val="dk1"/>
              </a:buClr>
              <a:buSzPts val="900"/>
              <a:buFont typeface="Arial"/>
              <a:buNone/>
              <a:defRPr sz="675" b="0" i="0" u="none" strike="noStrike" cap="none">
                <a:solidFill>
                  <a:schemeClr val="dk1"/>
                </a:solidFill>
                <a:latin typeface="Georgia"/>
                <a:ea typeface="Georgia"/>
                <a:cs typeface="Georgia"/>
                <a:sym typeface="Georgia"/>
              </a:defRPr>
            </a:lvl4pPr>
            <a:lvl5pPr marL="1714500" marR="0" lvl="4" indent="-171450" algn="l" rtl="0">
              <a:spcBef>
                <a:spcPts val="135"/>
              </a:spcBef>
              <a:spcAft>
                <a:spcPts val="0"/>
              </a:spcAft>
              <a:buClr>
                <a:schemeClr val="dk1"/>
              </a:buClr>
              <a:buSzPts val="900"/>
              <a:buFont typeface="Arial"/>
              <a:buNone/>
              <a:defRPr sz="675" b="0" i="0" u="none" strike="noStrike" cap="none">
                <a:solidFill>
                  <a:schemeClr val="dk1"/>
                </a:solidFill>
                <a:latin typeface="Georgia"/>
                <a:ea typeface="Georgia"/>
                <a:cs typeface="Georgia"/>
                <a:sym typeface="Georgia"/>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Georgia"/>
                <a:ea typeface="Georgia"/>
                <a:cs typeface="Georgia"/>
                <a:sym typeface="Georgia"/>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Georgia"/>
                <a:ea typeface="Georgia"/>
                <a:cs typeface="Georgia"/>
                <a:sym typeface="Georgia"/>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Georgia"/>
                <a:ea typeface="Georgia"/>
                <a:cs typeface="Georgia"/>
                <a:sym typeface="Georgia"/>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51" name="Google Shape;51;p7"/>
          <p:cNvSpPr txBox="1">
            <a:spLocks noGrp="1"/>
          </p:cNvSpPr>
          <p:nvPr>
            <p:ph type="body" idx="2"/>
          </p:nvPr>
        </p:nvSpPr>
        <p:spPr>
          <a:xfrm>
            <a:off x="572256" y="1162049"/>
            <a:ext cx="4517885" cy="314244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18181"/>
              </a:lnSpc>
              <a:spcBef>
                <a:spcPts val="750"/>
              </a:spcBef>
              <a:spcAft>
                <a:spcPts val="0"/>
              </a:spcAft>
              <a:buClr>
                <a:schemeClr val="dk2"/>
              </a:buClr>
              <a:buSzPts val="2200"/>
              <a:buFont typeface="Noto Sans Symbols"/>
              <a:buNone/>
              <a:defRPr sz="1650" b="0" i="0" u="none" strike="noStrike" cap="none">
                <a:solidFill>
                  <a:schemeClr val="dk1"/>
                </a:solidFill>
                <a:latin typeface="Georgia"/>
                <a:ea typeface="Georgia"/>
                <a:cs typeface="Georgia"/>
                <a:sym typeface="Georgia"/>
              </a:defRPr>
            </a:lvl1pPr>
            <a:lvl2pPr marL="685800" marR="0" lvl="1" indent="-219075" algn="l" rtl="0">
              <a:spcBef>
                <a:spcPts val="750"/>
              </a:spcBef>
              <a:spcAft>
                <a:spcPts val="0"/>
              </a:spcAft>
              <a:buClr>
                <a:schemeClr val="dk2"/>
              </a:buClr>
              <a:buSzPts val="1000"/>
              <a:buFont typeface="Noto Sans Symbols"/>
              <a:buChar char="◻"/>
              <a:defRPr sz="1500" b="0" i="0" u="none" strike="noStrike" cap="none">
                <a:solidFill>
                  <a:schemeClr val="dk1"/>
                </a:solidFill>
                <a:latin typeface="Georgia"/>
                <a:ea typeface="Georgia"/>
                <a:cs typeface="Georgia"/>
                <a:sym typeface="Georgia"/>
              </a:defRPr>
            </a:lvl2pPr>
            <a:lvl3pPr marL="1028700" marR="0" lvl="2" indent="-257175" algn="l" rtl="0">
              <a:spcBef>
                <a:spcPts val="75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52" name="Google Shape;52;p7"/>
          <p:cNvSpPr txBox="1">
            <a:spLocks noGrp="1"/>
          </p:cNvSpPr>
          <p:nvPr>
            <p:ph type="title"/>
          </p:nvPr>
        </p:nvSpPr>
        <p:spPr>
          <a:xfrm>
            <a:off x="553641" y="339328"/>
            <a:ext cx="8036720" cy="5575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1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53" name="Google Shape;53;p7"/>
          <p:cNvSpPr txBox="1">
            <a:spLocks noGrp="1"/>
          </p:cNvSpPr>
          <p:nvPr>
            <p:ph type="dt" idx="10"/>
          </p:nvPr>
        </p:nvSpPr>
        <p:spPr>
          <a:xfrm>
            <a:off x="3182568" y="4560892"/>
            <a:ext cx="2133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endParaRPr lang="en-US"/>
          </a:p>
        </p:txBody>
      </p:sp>
      <p:sp>
        <p:nvSpPr>
          <p:cNvPr id="54" name="Google Shape;54;p7"/>
          <p:cNvSpPr txBox="1">
            <a:spLocks noGrp="1"/>
          </p:cNvSpPr>
          <p:nvPr>
            <p:ph type="ftr" idx="11"/>
          </p:nvPr>
        </p:nvSpPr>
        <p:spPr>
          <a:xfrm>
            <a:off x="5694760" y="4560892"/>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a:t>
            </a:fld>
            <a:endParaRPr lang="en-US"/>
          </a:p>
        </p:txBody>
      </p:sp>
    </p:spTree>
    <p:extLst>
      <p:ext uri="{BB962C8B-B14F-4D97-AF65-F5344CB8AC3E}">
        <p14:creationId xmlns:p14="http://schemas.microsoft.com/office/powerpoint/2010/main" val="78331684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63"/>
        <p:cNvGrpSpPr/>
        <p:nvPr/>
      </p:nvGrpSpPr>
      <p:grpSpPr>
        <a:xfrm>
          <a:off x="0" y="0"/>
          <a:ext cx="0" cy="0"/>
          <a:chOff x="0" y="0"/>
          <a:chExt cx="0" cy="0"/>
        </a:xfrm>
      </p:grpSpPr>
      <p:sp>
        <p:nvSpPr>
          <p:cNvPr id="64" name="Google Shape;64;p10"/>
          <p:cNvSpPr txBox="1">
            <a:spLocks noGrp="1"/>
          </p:cNvSpPr>
          <p:nvPr>
            <p:ph type="subTitle" idx="1"/>
          </p:nvPr>
        </p:nvSpPr>
        <p:spPr>
          <a:xfrm>
            <a:off x="905256" y="2050542"/>
            <a:ext cx="7306056" cy="371849"/>
          </a:xfrm>
          <a:prstGeom prst="rect">
            <a:avLst/>
          </a:prstGeom>
          <a:noFill/>
          <a:ln>
            <a:noFill/>
          </a:ln>
        </p:spPr>
        <p:txBody>
          <a:bodyPr spcFirstLastPara="1" wrap="square" lIns="64275" tIns="32125" rIns="64275" bIns="32125" anchor="t" anchorCtr="0">
            <a:noAutofit/>
          </a:bodyPr>
          <a:lstStyle>
            <a:lvl1pPr marR="0" lvl="0" algn="l" rtl="0">
              <a:lnSpc>
                <a:spcPct val="140000"/>
              </a:lnSpc>
              <a:spcBef>
                <a:spcPts val="1582"/>
              </a:spcBef>
              <a:spcAft>
                <a:spcPts val="0"/>
              </a:spcAft>
              <a:buClr>
                <a:schemeClr val="dk2"/>
              </a:buClr>
              <a:buSzPts val="2000"/>
              <a:buFont typeface="Noto Sans Symbols"/>
              <a:buNone/>
              <a:defRPr sz="1650" b="0" i="0" u="none" strike="noStrike" cap="none">
                <a:solidFill>
                  <a:srgbClr val="43484E"/>
                </a:solidFill>
                <a:latin typeface="Georgia"/>
                <a:ea typeface="Georgia"/>
                <a:cs typeface="Georgia"/>
                <a:sym typeface="Georgia"/>
              </a:defRPr>
            </a:lvl1pPr>
            <a:lvl2pPr marR="0" lvl="1" algn="ctr" rtl="0">
              <a:spcBef>
                <a:spcPts val="1055"/>
              </a:spcBef>
              <a:spcAft>
                <a:spcPts val="0"/>
              </a:spcAft>
              <a:buClr>
                <a:schemeClr val="dk2"/>
              </a:buClr>
              <a:buSzPts val="1000"/>
              <a:buFont typeface="Noto Sans Symbols"/>
              <a:buNone/>
              <a:defRPr sz="1500" b="0" i="0" u="none" strike="noStrike" cap="none">
                <a:solidFill>
                  <a:srgbClr val="88898A"/>
                </a:solidFill>
                <a:latin typeface="Georgia"/>
                <a:ea typeface="Georgia"/>
                <a:cs typeface="Georgia"/>
                <a:sym typeface="Georgia"/>
              </a:defRPr>
            </a:lvl2pPr>
            <a:lvl3pPr marR="0" lvl="2" algn="ctr" rtl="0">
              <a:spcBef>
                <a:spcPts val="750"/>
              </a:spcBef>
              <a:spcAft>
                <a:spcPts val="0"/>
              </a:spcAft>
              <a:buClr>
                <a:srgbClr val="88898A"/>
              </a:buClr>
              <a:buSzPts val="1800"/>
              <a:buFont typeface="Arial"/>
              <a:buNone/>
              <a:defRPr sz="1350" b="0" i="0" u="none" strike="noStrike" cap="none">
                <a:solidFill>
                  <a:srgbClr val="88898A"/>
                </a:solidFill>
                <a:latin typeface="Georgia"/>
                <a:ea typeface="Georgia"/>
                <a:cs typeface="Georgia"/>
                <a:sym typeface="Georgia"/>
              </a:defRPr>
            </a:lvl3pPr>
            <a:lvl4pPr marR="0" lvl="3"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4pPr>
            <a:lvl5pPr marR="0" lvl="4"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5pPr>
            <a:lvl6pPr marR="0" lvl="5"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6pPr>
            <a:lvl7pPr marR="0" lvl="6"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7pPr>
            <a:lvl8pPr marR="0" lvl="7"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8pPr>
            <a:lvl9pPr marR="0" lvl="8" algn="ctr" rtl="0">
              <a:spcBef>
                <a:spcPts val="300"/>
              </a:spcBef>
              <a:spcAft>
                <a:spcPts val="0"/>
              </a:spcAft>
              <a:buClr>
                <a:srgbClr val="88898A"/>
              </a:buClr>
              <a:buSzPts val="2000"/>
              <a:buFont typeface="Arial"/>
              <a:buNone/>
              <a:defRPr sz="1500" b="0" i="0" u="none" strike="noStrike" cap="none">
                <a:solidFill>
                  <a:srgbClr val="88898A"/>
                </a:solidFill>
                <a:latin typeface="Georgia"/>
                <a:ea typeface="Georgia"/>
                <a:cs typeface="Georgia"/>
                <a:sym typeface="Georgia"/>
              </a:defRPr>
            </a:lvl9pPr>
          </a:lstStyle>
          <a:p>
            <a:r>
              <a:rPr lang="en-US"/>
              <a:t>Click to edit Master subtitle style</a:t>
            </a:r>
            <a:endParaRPr/>
          </a:p>
        </p:txBody>
      </p:sp>
      <p:sp>
        <p:nvSpPr>
          <p:cNvPr id="65" name="Google Shape;65;p10"/>
          <p:cNvSpPr txBox="1">
            <a:spLocks noGrp="1"/>
          </p:cNvSpPr>
          <p:nvPr>
            <p:ph type="ctrTitle"/>
          </p:nvPr>
        </p:nvSpPr>
        <p:spPr>
          <a:xfrm>
            <a:off x="905256" y="1584198"/>
            <a:ext cx="7306056" cy="460192"/>
          </a:xfrm>
          <a:prstGeom prst="rect">
            <a:avLst/>
          </a:prstGeom>
          <a:noFill/>
          <a:ln>
            <a:noFill/>
          </a:ln>
        </p:spPr>
        <p:txBody>
          <a:bodyPr spcFirstLastPara="1" wrap="square" lIns="64275" tIns="32125" rIns="64275" bIns="32125" anchor="ctr" anchorCtr="0">
            <a:noAutofit/>
          </a:bodyPr>
          <a:lstStyle>
            <a:lvl1pPr marR="0" lvl="0" algn="l" rtl="0">
              <a:spcBef>
                <a:spcPts val="0"/>
              </a:spcBef>
              <a:spcAft>
                <a:spcPts val="0"/>
              </a:spcAft>
              <a:buClr>
                <a:schemeClr val="dk1"/>
              </a:buClr>
              <a:buSzPts val="2800"/>
              <a:buFont typeface="Georgia"/>
              <a:buNone/>
              <a:defRPr sz="21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66" name="Google Shape;66;p10"/>
          <p:cNvSpPr txBox="1">
            <a:spLocks noGrp="1"/>
          </p:cNvSpPr>
          <p:nvPr>
            <p:ph type="dt" idx="10"/>
          </p:nvPr>
        </p:nvSpPr>
        <p:spPr>
          <a:xfrm>
            <a:off x="3182568" y="4560892"/>
            <a:ext cx="2133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endParaRPr lang="en-US"/>
          </a:p>
        </p:txBody>
      </p:sp>
      <p:sp>
        <p:nvSpPr>
          <p:cNvPr id="67" name="Google Shape;67;p10"/>
          <p:cNvSpPr txBox="1">
            <a:spLocks noGrp="1"/>
          </p:cNvSpPr>
          <p:nvPr>
            <p:ph type="ftr" idx="11"/>
          </p:nvPr>
        </p:nvSpPr>
        <p:spPr>
          <a:xfrm>
            <a:off x="5694760" y="4560892"/>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a:t>
            </a:fld>
            <a:endParaRPr lang="en-US"/>
          </a:p>
        </p:txBody>
      </p:sp>
      <p:pic>
        <p:nvPicPr>
          <p:cNvPr id="9" name="Picture 8">
            <a:extLst>
              <a:ext uri="{FF2B5EF4-FFF2-40B4-BE49-F238E27FC236}">
                <a16:creationId xmlns:a16="http://schemas.microsoft.com/office/drawing/2014/main" id="{1356FC38-DF1D-0443-AEA0-30C85F1D5B16}"/>
              </a:ext>
            </a:extLst>
          </p:cNvPr>
          <p:cNvPicPr>
            <a:picLocks noChangeAspect="1"/>
          </p:cNvPicPr>
          <p:nvPr userDrawn="1"/>
        </p:nvPicPr>
        <p:blipFill>
          <a:blip r:embed="rId2"/>
          <a:stretch>
            <a:fillRect/>
          </a:stretch>
        </p:blipFill>
        <p:spPr>
          <a:xfrm>
            <a:off x="411209" y="4143875"/>
            <a:ext cx="2641600" cy="927100"/>
          </a:xfrm>
          <a:prstGeom prst="rect">
            <a:avLst/>
          </a:prstGeom>
        </p:spPr>
      </p:pic>
    </p:spTree>
    <p:extLst>
      <p:ext uri="{BB962C8B-B14F-4D97-AF65-F5344CB8AC3E}">
        <p14:creationId xmlns:p14="http://schemas.microsoft.com/office/powerpoint/2010/main" val="204489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544513" y="1162051"/>
            <a:ext cx="3951287" cy="3149735"/>
          </a:xfrm>
          <a:prstGeom prst="rect">
            <a:avLst/>
          </a:prstGeom>
          <a:noFill/>
          <a:ln>
            <a:noFill/>
          </a:ln>
        </p:spPr>
        <p:txBody>
          <a:bodyPr spcFirstLastPara="1" wrap="square" lIns="91425" tIns="45700" rIns="91425" bIns="45700" anchor="t" anchorCtr="0">
            <a:noAutofit/>
          </a:bodyPr>
          <a:lstStyle>
            <a:lvl1pPr marL="342900" marR="0" lvl="0" indent="-266700" algn="l" rtl="0">
              <a:lnSpc>
                <a:spcPct val="130000"/>
              </a:lnSpc>
              <a:spcBef>
                <a:spcPts val="750"/>
              </a:spcBef>
              <a:spcAft>
                <a:spcPts val="0"/>
              </a:spcAft>
              <a:buClr>
                <a:schemeClr val="dk2"/>
              </a:buClr>
              <a:buSzPts val="2000"/>
              <a:buFont typeface="Noto Sans Symbols"/>
              <a:buChar char="▪"/>
              <a:defRPr sz="1650" b="0" i="0" u="none" strike="noStrike" cap="none">
                <a:solidFill>
                  <a:schemeClr val="dk1"/>
                </a:solidFill>
                <a:latin typeface="Georgia"/>
                <a:ea typeface="Georgia"/>
                <a:cs typeface="Georgia"/>
                <a:sym typeface="Georgia"/>
              </a:defRPr>
            </a:lvl1pPr>
            <a:lvl2pPr marL="685800" marR="0" lvl="1" indent="-214313" algn="l" rtl="0">
              <a:spcBef>
                <a:spcPts val="750"/>
              </a:spcBef>
              <a:spcAft>
                <a:spcPts val="0"/>
              </a:spcAft>
              <a:buClr>
                <a:schemeClr val="dk2"/>
              </a:buClr>
              <a:buSzPts val="900"/>
              <a:buFont typeface="Noto Sans Symbols"/>
              <a:buChar char="◻"/>
              <a:defRPr sz="1350" b="0" i="0" u="none" strike="noStrike" cap="none">
                <a:solidFill>
                  <a:schemeClr val="dk1"/>
                </a:solidFill>
                <a:latin typeface="Georgia"/>
                <a:ea typeface="Georgia"/>
                <a:cs typeface="Georgia"/>
                <a:sym typeface="Georgia"/>
              </a:defRPr>
            </a:lvl2pPr>
            <a:lvl3pPr marL="1028700" marR="0" lvl="2" indent="-247650" algn="l" rtl="0">
              <a:spcBef>
                <a:spcPts val="75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71" name="Google Shape;71;p11"/>
          <p:cNvSpPr txBox="1">
            <a:spLocks noGrp="1"/>
          </p:cNvSpPr>
          <p:nvPr>
            <p:ph type="body" idx="2"/>
          </p:nvPr>
        </p:nvSpPr>
        <p:spPr>
          <a:xfrm>
            <a:off x="4735513" y="1162051"/>
            <a:ext cx="3951287" cy="3149735"/>
          </a:xfrm>
          <a:prstGeom prst="rect">
            <a:avLst/>
          </a:prstGeom>
          <a:noFill/>
          <a:ln>
            <a:noFill/>
          </a:ln>
        </p:spPr>
        <p:txBody>
          <a:bodyPr spcFirstLastPara="1" wrap="square" lIns="91425" tIns="45700" rIns="91425" bIns="45700" anchor="t" anchorCtr="0">
            <a:noAutofit/>
          </a:bodyPr>
          <a:lstStyle>
            <a:lvl1pPr marL="342900" marR="0" lvl="0" indent="-266700" algn="l" rtl="0">
              <a:lnSpc>
                <a:spcPct val="130000"/>
              </a:lnSpc>
              <a:spcBef>
                <a:spcPts val="750"/>
              </a:spcBef>
              <a:spcAft>
                <a:spcPts val="0"/>
              </a:spcAft>
              <a:buClr>
                <a:schemeClr val="dk2"/>
              </a:buClr>
              <a:buSzPts val="2000"/>
              <a:buFont typeface="Noto Sans Symbols"/>
              <a:buChar char="▪"/>
              <a:defRPr sz="1650" b="0" i="0" u="none" strike="noStrike" cap="none">
                <a:solidFill>
                  <a:schemeClr val="dk1"/>
                </a:solidFill>
                <a:latin typeface="Georgia"/>
                <a:ea typeface="Georgia"/>
                <a:cs typeface="Georgia"/>
                <a:sym typeface="Georgia"/>
              </a:defRPr>
            </a:lvl1pPr>
            <a:lvl2pPr marL="685800" marR="0" lvl="1" indent="-214313" algn="l" rtl="0">
              <a:spcBef>
                <a:spcPts val="750"/>
              </a:spcBef>
              <a:spcAft>
                <a:spcPts val="0"/>
              </a:spcAft>
              <a:buClr>
                <a:schemeClr val="dk2"/>
              </a:buClr>
              <a:buSzPts val="900"/>
              <a:buFont typeface="Noto Sans Symbols"/>
              <a:buChar char="◻"/>
              <a:defRPr sz="1350" b="0" i="0" u="none" strike="noStrike" cap="none">
                <a:solidFill>
                  <a:schemeClr val="dk1"/>
                </a:solidFill>
                <a:latin typeface="Georgia"/>
                <a:ea typeface="Georgia"/>
                <a:cs typeface="Georgia"/>
                <a:sym typeface="Georgia"/>
              </a:defRPr>
            </a:lvl2pPr>
            <a:lvl3pPr marL="1028700" marR="0" lvl="2" indent="-247650" algn="l" rtl="0">
              <a:spcBef>
                <a:spcPts val="750"/>
              </a:spcBef>
              <a:spcAft>
                <a:spcPts val="0"/>
              </a:spcAft>
              <a:buClr>
                <a:schemeClr val="dk1"/>
              </a:buClr>
              <a:buSzPts val="1600"/>
              <a:buFont typeface="Arial"/>
              <a:buChar char="•"/>
              <a:defRPr sz="1200" b="0" i="0" u="none" strike="noStrike" cap="none">
                <a:solidFill>
                  <a:schemeClr val="dk1"/>
                </a:solidFill>
                <a:latin typeface="Georgia"/>
                <a:ea typeface="Georgia"/>
                <a:cs typeface="Georgia"/>
                <a:sym typeface="Georgia"/>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72" name="Google Shape;72;p11"/>
          <p:cNvSpPr txBox="1">
            <a:spLocks noGrp="1"/>
          </p:cNvSpPr>
          <p:nvPr>
            <p:ph type="title"/>
          </p:nvPr>
        </p:nvSpPr>
        <p:spPr>
          <a:xfrm>
            <a:off x="553641" y="339328"/>
            <a:ext cx="8036720" cy="5575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1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73" name="Google Shape;73;p11"/>
          <p:cNvSpPr txBox="1">
            <a:spLocks noGrp="1"/>
          </p:cNvSpPr>
          <p:nvPr>
            <p:ph type="dt" idx="10"/>
          </p:nvPr>
        </p:nvSpPr>
        <p:spPr>
          <a:xfrm>
            <a:off x="3182568" y="4560892"/>
            <a:ext cx="2133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endParaRPr lang="en-US"/>
          </a:p>
        </p:txBody>
      </p:sp>
      <p:sp>
        <p:nvSpPr>
          <p:cNvPr id="74" name="Google Shape;74;p11"/>
          <p:cNvSpPr txBox="1">
            <a:spLocks noGrp="1"/>
          </p:cNvSpPr>
          <p:nvPr>
            <p:ph type="ftr" idx="11"/>
          </p:nvPr>
        </p:nvSpPr>
        <p:spPr>
          <a:xfrm>
            <a:off x="5694760" y="4560892"/>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a:t>
            </a:fld>
            <a:endParaRPr lang="en-US"/>
          </a:p>
        </p:txBody>
      </p:sp>
    </p:spTree>
    <p:extLst>
      <p:ext uri="{BB962C8B-B14F-4D97-AF65-F5344CB8AC3E}">
        <p14:creationId xmlns:p14="http://schemas.microsoft.com/office/powerpoint/2010/main" val="357951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p:nvPr/>
        </p:nvSpPr>
        <p:spPr>
          <a:xfrm>
            <a:off x="0" y="0"/>
            <a:ext cx="9144000" cy="5143500"/>
          </a:xfrm>
          <a:prstGeom prst="rect">
            <a:avLst/>
          </a:prstGeom>
          <a:solidFill>
            <a:schemeClr val="lt1"/>
          </a:solidFill>
          <a:ln>
            <a:noFill/>
          </a:ln>
        </p:spPr>
        <p:txBody>
          <a:bodyPr spcFirstLastPara="1" wrap="square" lIns="48206" tIns="24094" rIns="48206" bIns="24094"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1800" b="0" i="0" u="none" strike="noStrike" cap="none">
              <a:solidFill>
                <a:srgbClr val="000000"/>
              </a:solidFill>
              <a:latin typeface="Arial"/>
              <a:ea typeface="Arial"/>
              <a:cs typeface="Arial"/>
              <a:sym typeface="Arial"/>
            </a:endParaRPr>
          </a:p>
        </p:txBody>
      </p:sp>
      <p:sp>
        <p:nvSpPr>
          <p:cNvPr id="77" name="Google Shape;77;p12"/>
          <p:cNvSpPr txBox="1"/>
          <p:nvPr/>
        </p:nvSpPr>
        <p:spPr>
          <a:xfrm>
            <a:off x="5847160" y="4744641"/>
            <a:ext cx="2895600" cy="273844"/>
          </a:xfrm>
          <a:prstGeom prst="rect">
            <a:avLst/>
          </a:prstGeom>
          <a:noFill/>
          <a:ln>
            <a:noFill/>
          </a:ln>
        </p:spPr>
        <p:txBody>
          <a:bodyPr spcFirstLastPara="1" wrap="square" lIns="68569" tIns="34275" rIns="68569" bIns="34275" anchor="ctr" anchorCtr="0">
            <a:noAutofit/>
          </a:bodyPr>
          <a:lstStyle/>
          <a:p>
            <a:pPr marL="0" marR="0" lvl="0" indent="0" algn="r" rtl="0">
              <a:spcBef>
                <a:spcPts val="0"/>
              </a:spcBef>
              <a:spcAft>
                <a:spcPts val="0"/>
              </a:spcAft>
              <a:buNone/>
            </a:pPr>
            <a:fld id="{00000000-1234-1234-1234-123412341234}" type="slidenum">
              <a:rPr lang="en-US" sz="900">
                <a:solidFill>
                  <a:srgbClr val="88898A"/>
                </a:solidFill>
                <a:latin typeface="Arial"/>
                <a:ea typeface="Arial"/>
                <a:cs typeface="Arial"/>
                <a:sym typeface="Arial"/>
              </a:rPr>
              <a:pPr marL="0" marR="0" lvl="0" indent="0" algn="r" rtl="0">
                <a:spcBef>
                  <a:spcPts val="0"/>
                </a:spcBef>
                <a:spcAft>
                  <a:spcPts val="0"/>
                </a:spcAft>
                <a:buNone/>
              </a:pPr>
              <a:t>‹#›</a:t>
            </a:fld>
            <a:endParaRPr sz="900">
              <a:solidFill>
                <a:srgbClr val="88898A"/>
              </a:solidFill>
              <a:latin typeface="Arial"/>
              <a:ea typeface="Arial"/>
              <a:cs typeface="Arial"/>
              <a:sym typeface="Arial"/>
            </a:endParaRPr>
          </a:p>
        </p:txBody>
      </p:sp>
      <p:sp>
        <p:nvSpPr>
          <p:cNvPr id="78" name="Google Shape;78;p12"/>
          <p:cNvSpPr/>
          <p:nvPr/>
        </p:nvSpPr>
        <p:spPr>
          <a:xfrm>
            <a:off x="0" y="0"/>
            <a:ext cx="9144000" cy="5143500"/>
          </a:xfrm>
          <a:prstGeom prst="rect">
            <a:avLst/>
          </a:prstGeom>
          <a:solidFill>
            <a:schemeClr val="lt1"/>
          </a:solidFill>
          <a:ln>
            <a:noFill/>
          </a:ln>
        </p:spPr>
        <p:txBody>
          <a:bodyPr spcFirstLastPara="1" wrap="square" lIns="48206" tIns="24094" rIns="48206" bIns="24094"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1800" b="0" i="0" u="none" strike="noStrike" cap="none">
              <a:solidFill>
                <a:srgbClr val="000000"/>
              </a:solidFill>
              <a:latin typeface="Arial"/>
              <a:ea typeface="Arial"/>
              <a:cs typeface="Arial"/>
              <a:sym typeface="Arial"/>
            </a:endParaRPr>
          </a:p>
        </p:txBody>
      </p:sp>
      <p:sp>
        <p:nvSpPr>
          <p:cNvPr id="79" name="Google Shape;79;p12"/>
          <p:cNvSpPr txBox="1"/>
          <p:nvPr/>
        </p:nvSpPr>
        <p:spPr>
          <a:xfrm>
            <a:off x="5847160" y="4744641"/>
            <a:ext cx="2895600" cy="273844"/>
          </a:xfrm>
          <a:prstGeom prst="rect">
            <a:avLst/>
          </a:prstGeom>
          <a:noFill/>
          <a:ln>
            <a:noFill/>
          </a:ln>
        </p:spPr>
        <p:txBody>
          <a:bodyPr spcFirstLastPara="1" wrap="square" lIns="68569" tIns="34275" rIns="68569" bIns="34275" anchor="ctr" anchorCtr="0">
            <a:noAutofit/>
          </a:bodyPr>
          <a:lstStyle/>
          <a:p>
            <a:pPr marL="0" marR="0" lvl="0" indent="0" algn="r" rtl="0">
              <a:spcBef>
                <a:spcPts val="0"/>
              </a:spcBef>
              <a:spcAft>
                <a:spcPts val="0"/>
              </a:spcAft>
              <a:buNone/>
            </a:pPr>
            <a:fld id="{00000000-1234-1234-1234-123412341234}" type="slidenum">
              <a:rPr lang="en-US" sz="900">
                <a:solidFill>
                  <a:srgbClr val="88898A"/>
                </a:solidFill>
                <a:latin typeface="Arial"/>
                <a:ea typeface="Arial"/>
                <a:cs typeface="Arial"/>
                <a:sym typeface="Arial"/>
              </a:rPr>
              <a:pPr marL="0" marR="0" lvl="0" indent="0" algn="r" rtl="0">
                <a:spcBef>
                  <a:spcPts val="0"/>
                </a:spcBef>
                <a:spcAft>
                  <a:spcPts val="0"/>
                </a:spcAft>
                <a:buNone/>
              </a:pPr>
              <a:t>‹#›</a:t>
            </a:fld>
            <a:endParaRPr sz="900">
              <a:solidFill>
                <a:srgbClr val="88898A"/>
              </a:solidFill>
              <a:latin typeface="Arial"/>
              <a:ea typeface="Arial"/>
              <a:cs typeface="Arial"/>
              <a:sym typeface="Arial"/>
            </a:endParaRPr>
          </a:p>
        </p:txBody>
      </p:sp>
      <p:sp>
        <p:nvSpPr>
          <p:cNvPr id="80" name="Google Shape;80;p12"/>
          <p:cNvSpPr/>
          <p:nvPr/>
        </p:nvSpPr>
        <p:spPr>
          <a:xfrm>
            <a:off x="0" y="0"/>
            <a:ext cx="9144000" cy="5143500"/>
          </a:xfrm>
          <a:prstGeom prst="rect">
            <a:avLst/>
          </a:prstGeom>
          <a:solidFill>
            <a:schemeClr val="lt1"/>
          </a:solidFill>
          <a:ln>
            <a:noFill/>
          </a:ln>
        </p:spPr>
        <p:txBody>
          <a:bodyPr spcFirstLastPara="1" wrap="square" lIns="48206" tIns="24094" rIns="48206" bIns="24094"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1800" b="0" i="0" u="none" strike="noStrike" cap="none">
              <a:solidFill>
                <a:srgbClr val="000000"/>
              </a:solidFill>
              <a:latin typeface="Arial"/>
              <a:ea typeface="Arial"/>
              <a:cs typeface="Arial"/>
              <a:sym typeface="Arial"/>
            </a:endParaRPr>
          </a:p>
        </p:txBody>
      </p:sp>
      <p:sp>
        <p:nvSpPr>
          <p:cNvPr id="81" name="Google Shape;81;p12"/>
          <p:cNvSpPr txBox="1">
            <a:spLocks noGrp="1"/>
          </p:cNvSpPr>
          <p:nvPr>
            <p:ph type="ftr" idx="11"/>
          </p:nvPr>
        </p:nvSpPr>
        <p:spPr>
          <a:xfrm>
            <a:off x="5694760" y="4560892"/>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endParaRPr/>
          </a:p>
        </p:txBody>
      </p:sp>
      <p:sp>
        <p:nvSpPr>
          <p:cNvPr id="8" name="Rectangle 7">
            <a:extLst>
              <a:ext uri="{FF2B5EF4-FFF2-40B4-BE49-F238E27FC236}">
                <a16:creationId xmlns:a16="http://schemas.microsoft.com/office/drawing/2014/main" id="{46F06706-FD4D-A945-B746-9C8177236A53}"/>
              </a:ext>
            </a:extLst>
          </p:cNvPr>
          <p:cNvSpPr/>
          <p:nvPr userDrawn="1"/>
        </p:nvSpPr>
        <p:spPr bwMode="auto">
          <a:xfrm>
            <a:off x="0" y="0"/>
            <a:ext cx="9144000" cy="51435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0" name="Google Shape;14;p1">
            <a:extLst>
              <a:ext uri="{FF2B5EF4-FFF2-40B4-BE49-F238E27FC236}">
                <a16:creationId xmlns:a16="http://schemas.microsoft.com/office/drawing/2014/main" id="{B626218E-6C33-4A45-B0E9-966866E1B54D}"/>
              </a:ext>
            </a:extLst>
          </p:cNvPr>
          <p:cNvSpPr txBox="1">
            <a:spLocks/>
          </p:cNvSpPr>
          <p:nvPr userDrawn="1"/>
        </p:nvSpPr>
        <p:spPr>
          <a:xfrm>
            <a:off x="5696712" y="4562856"/>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rgbClr val="88898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a:t>
            </a:fld>
            <a:endParaRPr lang="en-US"/>
          </a:p>
        </p:txBody>
      </p:sp>
    </p:spTree>
    <p:extLst>
      <p:ext uri="{BB962C8B-B14F-4D97-AF65-F5344CB8AC3E}">
        <p14:creationId xmlns:p14="http://schemas.microsoft.com/office/powerpoint/2010/main" val="230073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4513" y="1162050"/>
            <a:ext cx="3951287" cy="3245060"/>
          </a:xfrm>
          <a:prstGeom prst="rect">
            <a:avLst/>
          </a:prstGeom>
        </p:spPr>
        <p:txBody>
          <a:bodyPr/>
          <a:lstStyle>
            <a:lvl1pPr>
              <a:defRPr sz="1500"/>
            </a:lvl1pPr>
            <a:lvl2pPr>
              <a:spcBef>
                <a:spcPts val="750"/>
              </a:spcBef>
              <a:defRPr sz="1350"/>
            </a:lvl2pPr>
            <a:lvl3pPr>
              <a:spcBef>
                <a:spcPts val="750"/>
              </a:spcBef>
              <a:defRPr sz="1200"/>
            </a:lvl3pPr>
            <a:lvl4pPr>
              <a:defRPr sz="1350"/>
            </a:lvl4pPr>
            <a:lvl5pPr>
              <a:defRPr sz="1350"/>
            </a:lvl5pPr>
            <a:lvl6pPr>
              <a:defRPr sz="1350"/>
            </a:lvl6pPr>
            <a:lvl7pPr>
              <a:defRPr sz="1350"/>
            </a:lvl7pPr>
            <a:lvl8pPr>
              <a:defRPr sz="1350"/>
            </a:lvl8pPr>
            <a:lvl9pPr>
              <a:defRPr sz="135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4735513" y="1162050"/>
            <a:ext cx="3951287" cy="3245060"/>
          </a:xfrm>
          <a:prstGeom prst="rect">
            <a:avLst/>
          </a:prstGeom>
        </p:spPr>
        <p:txBody>
          <a:bodyPr/>
          <a:lstStyle>
            <a:lvl1pPr>
              <a:defRPr sz="1500"/>
            </a:lvl1pPr>
            <a:lvl2pPr>
              <a:spcBef>
                <a:spcPts val="750"/>
              </a:spcBef>
              <a:defRPr sz="1350"/>
            </a:lvl2pPr>
            <a:lvl3pPr>
              <a:spcBef>
                <a:spcPts val="750"/>
              </a:spcBef>
              <a:defRPr sz="1200"/>
            </a:lvl3pPr>
            <a:lvl4pPr>
              <a:defRPr sz="1350"/>
            </a:lvl4pPr>
            <a:lvl5pPr>
              <a:defRPr sz="1350"/>
            </a:lvl5pPr>
            <a:lvl6pPr>
              <a:defRPr sz="1350"/>
            </a:lvl6pPr>
            <a:lvl7pPr>
              <a:defRPr sz="1350"/>
            </a:lvl7pPr>
            <a:lvl8pPr>
              <a:defRPr sz="1350"/>
            </a:lvl8pPr>
            <a:lvl9pPr>
              <a:defRPr sz="1350"/>
            </a:lvl9pPr>
          </a:lstStyle>
          <a:p>
            <a:pPr lvl="0"/>
            <a:r>
              <a:rPr lang="en-US"/>
              <a:t>Click to add text</a:t>
            </a:r>
          </a:p>
          <a:p>
            <a:pPr lvl="1"/>
            <a:r>
              <a:rPr lang="en-US"/>
              <a:t>Second level</a:t>
            </a:r>
          </a:p>
          <a:p>
            <a:pPr lvl="2"/>
            <a:r>
              <a:rPr lang="en-US"/>
              <a:t>Third level</a:t>
            </a:r>
          </a:p>
        </p:txBody>
      </p:sp>
      <p:sp>
        <p:nvSpPr>
          <p:cNvPr id="14" name="Date Placeholder 3"/>
          <p:cNvSpPr>
            <a:spLocks noGrp="1"/>
          </p:cNvSpPr>
          <p:nvPr>
            <p:ph type="dt" sz="half" idx="10"/>
          </p:nvPr>
        </p:nvSpPr>
        <p:spPr>
          <a:xfrm>
            <a:off x="3124200" y="4630341"/>
            <a:ext cx="2133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srgbClr val="101820">
                  <a:tint val="75000"/>
                </a:srgbClr>
              </a:solidFill>
            </a:endParaRPr>
          </a:p>
        </p:txBody>
      </p:sp>
      <p:sp>
        <p:nvSpPr>
          <p:cNvPr id="7" name="Footer Placeholder 4"/>
          <p:cNvSpPr>
            <a:spLocks noGrp="1"/>
          </p:cNvSpPr>
          <p:nvPr>
            <p:ph type="ftr" sz="quarter" idx="3"/>
          </p:nvPr>
        </p:nvSpPr>
        <p:spPr>
          <a:xfrm>
            <a:off x="5694760" y="463034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endParaRPr lang="en-US">
              <a:solidFill>
                <a:srgbClr val="101820">
                  <a:tint val="75000"/>
                </a:srgbClr>
              </a:solidFill>
            </a:endParaRPr>
          </a:p>
        </p:txBody>
      </p:sp>
      <p:sp>
        <p:nvSpPr>
          <p:cNvPr id="8" name="Title Placeholder 1"/>
          <p:cNvSpPr>
            <a:spLocks noGrp="1"/>
          </p:cNvSpPr>
          <p:nvPr>
            <p:ph type="title"/>
          </p:nvPr>
        </p:nvSpPr>
        <p:spPr>
          <a:xfrm>
            <a:off x="553641" y="339328"/>
            <a:ext cx="8036720" cy="55751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1509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3182568" y="4560892"/>
            <a:ext cx="2133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endParaRPr lang="en-US"/>
          </a:p>
        </p:txBody>
      </p:sp>
      <p:sp>
        <p:nvSpPr>
          <p:cNvPr id="11" name="Google Shape;11;p1"/>
          <p:cNvSpPr txBox="1">
            <a:spLocks noGrp="1"/>
          </p:cNvSpPr>
          <p:nvPr>
            <p:ph type="title"/>
          </p:nvPr>
        </p:nvSpPr>
        <p:spPr>
          <a:xfrm>
            <a:off x="553641" y="339328"/>
            <a:ext cx="8036720" cy="5575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 name="Google Shape;12;p1"/>
          <p:cNvCxnSpPr/>
          <p:nvPr/>
        </p:nvCxnSpPr>
        <p:spPr>
          <a:xfrm>
            <a:off x="553645" y="973038"/>
            <a:ext cx="8036719" cy="0"/>
          </a:xfrm>
          <a:prstGeom prst="straightConnector1">
            <a:avLst/>
          </a:prstGeom>
          <a:noFill/>
          <a:ln w="25400" cap="flat" cmpd="sng">
            <a:solidFill>
              <a:srgbClr val="50B748"/>
            </a:solidFill>
            <a:prstDash val="solid"/>
            <a:round/>
            <a:headEnd type="none" w="med" len="med"/>
            <a:tailEnd type="none" w="med" len="med"/>
          </a:ln>
        </p:spPr>
      </p:cxnSp>
      <p:sp>
        <p:nvSpPr>
          <p:cNvPr id="13" name="Google Shape;13;p1"/>
          <p:cNvSpPr txBox="1">
            <a:spLocks noGrp="1"/>
          </p:cNvSpPr>
          <p:nvPr>
            <p:ph type="body" idx="1"/>
          </p:nvPr>
        </p:nvSpPr>
        <p:spPr>
          <a:xfrm>
            <a:off x="553641" y="1143000"/>
            <a:ext cx="8036720" cy="3079809"/>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 name="Google Shape;14;p1"/>
          <p:cNvSpPr txBox="1">
            <a:spLocks noGrp="1"/>
          </p:cNvSpPr>
          <p:nvPr>
            <p:ph type="ftr" idx="11"/>
          </p:nvPr>
        </p:nvSpPr>
        <p:spPr>
          <a:xfrm>
            <a:off x="5694760" y="4560892"/>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a:t>
            </a:fld>
            <a:endParaRPr lang="en-US"/>
          </a:p>
        </p:txBody>
      </p:sp>
      <p:cxnSp>
        <p:nvCxnSpPr>
          <p:cNvPr id="16" name="Google Shape;16;p1"/>
          <p:cNvCxnSpPr/>
          <p:nvPr/>
        </p:nvCxnSpPr>
        <p:spPr>
          <a:xfrm>
            <a:off x="553645" y="973038"/>
            <a:ext cx="8036719" cy="0"/>
          </a:xfrm>
          <a:prstGeom prst="straightConnector1">
            <a:avLst/>
          </a:prstGeom>
          <a:noFill/>
          <a:ln w="25400" cap="flat" cmpd="sng">
            <a:solidFill>
              <a:srgbClr val="50B748"/>
            </a:solidFill>
            <a:prstDash val="solid"/>
            <a:round/>
            <a:headEnd type="none" w="med" len="med"/>
            <a:tailEnd type="none" w="med" len="med"/>
          </a:ln>
        </p:spPr>
      </p:cxnSp>
      <p:cxnSp>
        <p:nvCxnSpPr>
          <p:cNvPr id="18" name="Google Shape;18;p1"/>
          <p:cNvCxnSpPr/>
          <p:nvPr/>
        </p:nvCxnSpPr>
        <p:spPr>
          <a:xfrm>
            <a:off x="553645" y="973038"/>
            <a:ext cx="8036719" cy="0"/>
          </a:xfrm>
          <a:prstGeom prst="straightConnector1">
            <a:avLst/>
          </a:prstGeom>
          <a:noFill/>
          <a:ln w="25400" cap="flat" cmpd="sng">
            <a:solidFill>
              <a:srgbClr val="50B748"/>
            </a:solidFill>
            <a:prstDash val="solid"/>
            <a:round/>
            <a:headEnd type="none" w="med" len="med"/>
            <a:tailEnd type="none" w="med" len="med"/>
          </a:ln>
        </p:spPr>
      </p:cxnSp>
      <p:cxnSp>
        <p:nvCxnSpPr>
          <p:cNvPr id="17" name="Straight Connector 16">
            <a:extLst>
              <a:ext uri="{FF2B5EF4-FFF2-40B4-BE49-F238E27FC236}">
                <a16:creationId xmlns:a16="http://schemas.microsoft.com/office/drawing/2014/main" id="{7C9BC4A6-DF6A-314A-8790-3481C5BE4901}"/>
              </a:ext>
            </a:extLst>
          </p:cNvPr>
          <p:cNvCxnSpPr>
            <a:cxnSpLocks noChangeShapeType="1"/>
          </p:cNvCxnSpPr>
          <p:nvPr userDrawn="1"/>
        </p:nvCxnSpPr>
        <p:spPr bwMode="auto">
          <a:xfrm>
            <a:off x="553645" y="973038"/>
            <a:ext cx="8036719" cy="0"/>
          </a:xfrm>
          <a:prstGeom prst="line">
            <a:avLst/>
          </a:prstGeom>
          <a:noFill/>
          <a:ln w="25400">
            <a:solidFill>
              <a:srgbClr val="50B748"/>
            </a:solidFill>
            <a:round/>
            <a:headEnd/>
            <a:tailEnd/>
          </a:ln>
          <a:extLst>
            <a:ext uri="{909E8E84-426E-40dd-AFC4-6F175D3DCCD1}">
              <a14:hiddenFill xmlns:a14="http://schemas.microsoft.com/office/drawing/2010/main" xmlns="">
                <a:noFill/>
              </a14:hiddenFill>
            </a:ext>
          </a:extLst>
        </p:spPr>
      </p:cxnSp>
      <p:pic>
        <p:nvPicPr>
          <p:cNvPr id="19" name="Picture 18">
            <a:extLst>
              <a:ext uri="{FF2B5EF4-FFF2-40B4-BE49-F238E27FC236}">
                <a16:creationId xmlns:a16="http://schemas.microsoft.com/office/drawing/2014/main" id="{5EBB0EAC-78F6-F84D-8823-4C7E75659840}"/>
              </a:ext>
            </a:extLst>
          </p:cNvPr>
          <p:cNvPicPr>
            <a:picLocks noChangeAspect="1"/>
          </p:cNvPicPr>
          <p:nvPr userDrawn="1"/>
        </p:nvPicPr>
        <p:blipFill>
          <a:blip r:embed="rId11"/>
          <a:stretch>
            <a:fillRect/>
          </a:stretch>
        </p:blipFill>
        <p:spPr>
          <a:xfrm>
            <a:off x="411209" y="4143875"/>
            <a:ext cx="2641600" cy="927100"/>
          </a:xfrm>
          <a:prstGeom prst="rect">
            <a:avLst/>
          </a:prstGeom>
        </p:spPr>
      </p:pic>
    </p:spTree>
    <p:extLst>
      <p:ext uri="{BB962C8B-B14F-4D97-AF65-F5344CB8AC3E}">
        <p14:creationId xmlns:p14="http://schemas.microsoft.com/office/powerpoint/2010/main" val="181368903"/>
      </p:ext>
    </p:extLst>
  </p:cSld>
  <p:clrMap bg1="lt1" tx1="dk1" bg2="dk2" tx2="lt2" accent1="accent1" accent2="accent2" accent3="accent3" accent4="accent4" accent5="accent5" accent6="accent6" hlink="hlink" folHlink="folHlink"/>
  <p:sldLayoutIdLst>
    <p:sldLayoutId id="2147483697" r:id="rId1"/>
    <p:sldLayoutId id="2147483695" r:id="rId2"/>
    <p:sldLayoutId id="2147483696" r:id="rId3"/>
    <p:sldLayoutId id="2147483699" r:id="rId4"/>
    <p:sldLayoutId id="2147483700" r:id="rId5"/>
    <p:sldLayoutId id="2147483703" r:id="rId6"/>
    <p:sldLayoutId id="2147483704" r:id="rId7"/>
    <p:sldLayoutId id="2147483705" r:id="rId8"/>
    <p:sldLayoutId id="2147483706" r:id="rId9"/>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s://www.consumerfinance.gov/your-money-your-goal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consumerfinance.gov/consumer-tools/educator-tools/your-money-your-goals/toolki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pueblo.gpo.gov/CFPBPubs/CFPBPubs.php?NavCode=XB&amp;Sub2ID=269&amp;CatID=36"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s://pueblo.gpo.gov/CFPBPubs/CFPBPubs.php?NavCode=XB&amp;Sub2ID=269&amp;CatID=36"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pueblo.gpo.gov/CFPBPubs/CFPBPubs.php?NavCode=XB&amp;Sub2ID=269&amp;CatID=36"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nsumerfinance.gov/consumer-tools/educator-tools/your-money-your-goals/companion-guide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ww.consumerfinance.gov/consumer-tools/financial-well-bein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s://www.consumerfinance.gov/practitioner-resources/financial-well-being-resources/measure-and-scor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irs.gov/individuals/refund-timing"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onsumerfinance.gov/"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hyperlink" Target="https://www.consumerfinance.gov/ask-cfpb/"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consumerfinance.gov/your-money-your-goals"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hyperlink" Target="mailto:yourmoneyyourgoals@cfpb.gov"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mailto:yourmoneyyourgoals@cfpb.gov" TargetMode="External"/><Relationship Id="rId7" Type="http://schemas.openxmlformats.org/officeDocument/2006/relationships/hyperlink" Target="https://www.consumerfinance.gov/your-story/" TargetMode="External"/><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hyperlink" Target="https://www.consumerfinance.gov/complaint/" TargetMode="External"/><Relationship Id="rId5" Type="http://schemas.openxmlformats.org/officeDocument/2006/relationships/hyperlink" Target="https://www.consumerfinance.gov/ask-cfpb/" TargetMode="External"/><Relationship Id="rId4" Type="http://schemas.openxmlformats.org/officeDocument/2006/relationships/hyperlink" Target="https://www.consumerfinance.gov/your-money-your-go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4B2C-8987-4D13-8150-B697C80DDAD3}"/>
              </a:ext>
            </a:extLst>
          </p:cNvPr>
          <p:cNvSpPr>
            <a:spLocks noGrp="1"/>
          </p:cNvSpPr>
          <p:nvPr>
            <p:ph type="title"/>
          </p:nvPr>
        </p:nvSpPr>
        <p:spPr/>
        <p:txBody>
          <a:bodyPr/>
          <a:lstStyle/>
          <a:p>
            <a:r>
              <a:rPr lang="en-US" dirty="0"/>
              <a:t>Focus on Reentry: Criminal Justice</a:t>
            </a:r>
          </a:p>
        </p:txBody>
      </p:sp>
      <p:sp>
        <p:nvSpPr>
          <p:cNvPr id="3" name="Text Placeholder 2">
            <a:extLst>
              <a:ext uri="{FF2B5EF4-FFF2-40B4-BE49-F238E27FC236}">
                <a16:creationId xmlns:a16="http://schemas.microsoft.com/office/drawing/2014/main" id="{4EA74744-8E49-45FB-87A2-F23DB1544D5F}"/>
              </a:ext>
            </a:extLst>
          </p:cNvPr>
          <p:cNvSpPr>
            <a:spLocks noGrp="1"/>
          </p:cNvSpPr>
          <p:nvPr>
            <p:ph type="body" idx="1"/>
          </p:nvPr>
        </p:nvSpPr>
        <p:spPr>
          <a:xfrm>
            <a:off x="471246" y="1902470"/>
            <a:ext cx="8031561" cy="763728"/>
          </a:xfrm>
        </p:spPr>
        <p:txBody>
          <a:bodyPr/>
          <a:lstStyle/>
          <a:p>
            <a:r>
              <a:rPr lang="en-US" sz="2400" dirty="0"/>
              <a:t>Your Money, Your Goals for Reentry</a:t>
            </a:r>
          </a:p>
        </p:txBody>
      </p:sp>
    </p:spTree>
    <p:extLst>
      <p:ext uri="{BB962C8B-B14F-4D97-AF65-F5344CB8AC3E}">
        <p14:creationId xmlns:p14="http://schemas.microsoft.com/office/powerpoint/2010/main" val="426550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CFPB Community Affairs Section</a:t>
            </a:r>
          </a:p>
        </p:txBody>
      </p:sp>
      <p:sp>
        <p:nvSpPr>
          <p:cNvPr id="3" name="Text Placeholder 2"/>
          <p:cNvSpPr>
            <a:spLocks noGrp="1"/>
          </p:cNvSpPr>
          <p:nvPr>
            <p:ph type="body" idx="1"/>
          </p:nvPr>
        </p:nvSpPr>
        <p:spPr/>
        <p:txBody>
          <a:bodyPr/>
          <a:lstStyle/>
          <a:p>
            <a:r>
              <a:rPr lang="en-US" dirty="0"/>
              <a:t>Part of the Bureau’s Division of </a:t>
            </a:r>
            <a:r>
              <a:rPr lang="en-US" altLang="en-US" dirty="0"/>
              <a:t>Consumer Education and External Affairs</a:t>
            </a:r>
            <a:endParaRPr lang="en-US" dirty="0"/>
          </a:p>
          <a:p>
            <a:pPr lvl="0"/>
            <a:r>
              <a:rPr lang="en-US" dirty="0"/>
              <a:t>Serves populations who may lack full, affordable access to financial services</a:t>
            </a:r>
          </a:p>
          <a:p>
            <a:pPr lvl="1"/>
            <a:r>
              <a:rPr lang="en-US" dirty="0"/>
              <a:t>Low- to moderate-incomes</a:t>
            </a:r>
          </a:p>
          <a:p>
            <a:pPr lvl="1"/>
            <a:r>
              <a:rPr lang="en-US" dirty="0"/>
              <a:t>Low wealth</a:t>
            </a:r>
          </a:p>
          <a:p>
            <a:pPr lvl="1"/>
            <a:r>
              <a:rPr lang="en-US" dirty="0"/>
              <a:t>Otherwise financially underserved or vulnerable</a:t>
            </a:r>
          </a:p>
          <a:p>
            <a:endParaRPr lang="en-US" dirty="0"/>
          </a:p>
        </p:txBody>
      </p:sp>
    </p:spTree>
    <p:extLst>
      <p:ext uri="{BB962C8B-B14F-4D97-AF65-F5344CB8AC3E}">
        <p14:creationId xmlns:p14="http://schemas.microsoft.com/office/powerpoint/2010/main" val="48400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the cover of Focus on Reentry.">
            <a:extLst>
              <a:ext uri="{FF2B5EF4-FFF2-40B4-BE49-F238E27FC236}">
                <a16:creationId xmlns:a16="http://schemas.microsoft.com/office/drawing/2014/main" id="{34D5BD81-18FF-4432-9D32-B9B42DBD4E95}"/>
              </a:ext>
            </a:extLst>
          </p:cNvPr>
          <p:cNvPicPr>
            <a:picLocks noChangeAspect="1"/>
          </p:cNvPicPr>
          <p:nvPr/>
        </p:nvPicPr>
        <p:blipFill>
          <a:blip r:embed="rId3"/>
          <a:stretch>
            <a:fillRect/>
          </a:stretch>
        </p:blipFill>
        <p:spPr>
          <a:xfrm>
            <a:off x="4578666" y="1085969"/>
            <a:ext cx="1017697" cy="1295549"/>
          </a:xfrm>
          <a:prstGeom prst="rect">
            <a:avLst/>
          </a:prstGeom>
        </p:spPr>
      </p:pic>
      <p:sp>
        <p:nvSpPr>
          <p:cNvPr id="2" name="Title 1"/>
          <p:cNvSpPr>
            <a:spLocks noGrp="1"/>
          </p:cNvSpPr>
          <p:nvPr>
            <p:ph type="title"/>
          </p:nvPr>
        </p:nvSpPr>
        <p:spPr>
          <a:xfrm>
            <a:off x="553641" y="347889"/>
            <a:ext cx="8036720" cy="557510"/>
          </a:xfrm>
        </p:spPr>
        <p:txBody>
          <a:bodyPr>
            <a:normAutofit/>
          </a:bodyPr>
          <a:lstStyle/>
          <a:p>
            <a:pPr fontAlgn="base">
              <a:spcAft>
                <a:spcPct val="0"/>
              </a:spcAft>
            </a:pPr>
            <a:r>
              <a:rPr lang="en-US" sz="2100" dirty="0">
                <a:solidFill>
                  <a:srgbClr val="43484E"/>
                </a:solidFill>
                <a:sym typeface="Gill Sans" pitchFamily="-109" charset="0"/>
              </a:rPr>
              <a:t>Your Money, Your Goals: Resources</a:t>
            </a:r>
          </a:p>
        </p:txBody>
      </p:sp>
      <p:pic>
        <p:nvPicPr>
          <p:cNvPr id="18" name="Picture 17" descr="Image of Your Money, Your Goals: A financial empowerment toolkit.">
            <a:extLst>
              <a:ext uri="{FF2B5EF4-FFF2-40B4-BE49-F238E27FC236}">
                <a16:creationId xmlns:a16="http://schemas.microsoft.com/office/drawing/2014/main" id="{875824F4-1E94-41A9-B2BD-86CDFC619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72" y="1089137"/>
            <a:ext cx="1772333" cy="2311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a:extLst>
              <a:ext uri="{FF2B5EF4-FFF2-40B4-BE49-F238E27FC236}">
                <a16:creationId xmlns:a16="http://schemas.microsoft.com/office/drawing/2014/main" id="{33814FEE-E5D5-4A7B-9057-6766166A86AB}"/>
              </a:ext>
            </a:extLst>
          </p:cNvPr>
          <p:cNvSpPr txBox="1"/>
          <p:nvPr/>
        </p:nvSpPr>
        <p:spPr>
          <a:xfrm>
            <a:off x="611840" y="3513344"/>
            <a:ext cx="1909291" cy="842667"/>
          </a:xfrm>
          <a:prstGeom prst="rect">
            <a:avLst/>
          </a:prstGeom>
          <a:noFill/>
          <a:ln>
            <a:solidFill>
              <a:srgbClr val="51A84B"/>
            </a:solidFill>
            <a:prstDash val="dash"/>
          </a:ln>
        </p:spPr>
        <p:txBody>
          <a:bodyPr wrap="square">
            <a:spAutoFit/>
          </a:bodyPr>
          <a:lstStyle/>
          <a:p>
            <a:pPr algn="ctr"/>
            <a:r>
              <a:rPr lang="en-US" sz="1500" dirty="0">
                <a:solidFill>
                  <a:srgbClr val="51A84B"/>
                </a:solidFill>
                <a:latin typeface="Georgia" panose="02040502050405020303" pitchFamily="18" charset="0"/>
              </a:rPr>
              <a:t>One </a:t>
            </a:r>
            <a:r>
              <a:rPr lang="en-US" sz="1500" dirty="0">
                <a:solidFill>
                  <a:srgbClr val="221E1F"/>
                </a:solidFill>
                <a:latin typeface="Georgia" panose="02040502050405020303" pitchFamily="18" charset="0"/>
              </a:rPr>
              <a:t>Toolkit</a:t>
            </a:r>
            <a:r>
              <a:rPr lang="en-US" sz="1500" dirty="0">
                <a:solidFill>
                  <a:srgbClr val="51A84B"/>
                </a:solidFill>
                <a:latin typeface="Georgia" panose="02040502050405020303" pitchFamily="18" charset="0"/>
              </a:rPr>
              <a:t>  </a:t>
            </a:r>
          </a:p>
          <a:p>
            <a:pPr algn="ctr"/>
            <a:r>
              <a:rPr lang="en-US" sz="1088" dirty="0">
                <a:solidFill>
                  <a:srgbClr val="221E1F"/>
                </a:solidFill>
                <a:latin typeface="Georgia" panose="02040502050405020303" pitchFamily="18" charset="0"/>
              </a:rPr>
              <a:t>Comprehensive information for practitioners.</a:t>
            </a:r>
            <a:endParaRPr lang="en-US" sz="1088" dirty="0">
              <a:latin typeface="Georgia" panose="02040502050405020303" pitchFamily="18" charset="0"/>
            </a:endParaRPr>
          </a:p>
          <a:p>
            <a:pPr algn="ctr"/>
            <a:endParaRPr lang="en-US" sz="1200" dirty="0">
              <a:latin typeface="Avenir Next"/>
            </a:endParaRPr>
          </a:p>
        </p:txBody>
      </p:sp>
      <p:sp>
        <p:nvSpPr>
          <p:cNvPr id="26" name="TextBox 25">
            <a:extLst>
              <a:ext uri="{FF2B5EF4-FFF2-40B4-BE49-F238E27FC236}">
                <a16:creationId xmlns:a16="http://schemas.microsoft.com/office/drawing/2014/main" id="{A38A0725-DBCC-47A9-AE04-84143A9B7D59}"/>
              </a:ext>
            </a:extLst>
          </p:cNvPr>
          <p:cNvSpPr txBox="1"/>
          <p:nvPr/>
        </p:nvSpPr>
        <p:spPr>
          <a:xfrm>
            <a:off x="2873827" y="3513344"/>
            <a:ext cx="3063244" cy="830997"/>
          </a:xfrm>
          <a:prstGeom prst="rect">
            <a:avLst/>
          </a:prstGeom>
          <a:noFill/>
          <a:ln>
            <a:solidFill>
              <a:srgbClr val="51A84B"/>
            </a:solidFill>
            <a:prstDash val="dash"/>
          </a:ln>
        </p:spPr>
        <p:txBody>
          <a:bodyPr wrap="square">
            <a:spAutoFit/>
          </a:bodyPr>
          <a:lstStyle/>
          <a:p>
            <a:pPr algn="ctr"/>
            <a:r>
              <a:rPr lang="en-US" sz="1500" dirty="0">
                <a:solidFill>
                  <a:srgbClr val="51A84B"/>
                </a:solidFill>
                <a:latin typeface="Georgia" panose="02040502050405020303" pitchFamily="18" charset="0"/>
              </a:rPr>
              <a:t>Four </a:t>
            </a:r>
            <a:r>
              <a:rPr lang="en-US" sz="1500" dirty="0">
                <a:solidFill>
                  <a:srgbClr val="221E1F"/>
                </a:solidFill>
                <a:latin typeface="Georgia" panose="02040502050405020303" pitchFamily="18" charset="0"/>
              </a:rPr>
              <a:t>Companion Guides</a:t>
            </a:r>
            <a:r>
              <a:rPr lang="en-US" sz="1500" dirty="0">
                <a:solidFill>
                  <a:srgbClr val="51A84B"/>
                </a:solidFill>
                <a:latin typeface="Georgia" panose="02040502050405020303" pitchFamily="18" charset="0"/>
              </a:rPr>
              <a:t>  </a:t>
            </a:r>
          </a:p>
          <a:p>
            <a:pPr algn="ctr"/>
            <a:r>
              <a:rPr lang="en-US" sz="1100" dirty="0">
                <a:latin typeface="Georgia" panose="02040502050405020303" pitchFamily="18" charset="0"/>
              </a:rPr>
              <a:t>Help practitioners contextualize the money conversation to the unique needs of specific populations. </a:t>
            </a:r>
          </a:p>
        </p:txBody>
      </p:sp>
      <p:sp>
        <p:nvSpPr>
          <p:cNvPr id="27" name="TextBox 26">
            <a:extLst>
              <a:ext uri="{FF2B5EF4-FFF2-40B4-BE49-F238E27FC236}">
                <a16:creationId xmlns:a16="http://schemas.microsoft.com/office/drawing/2014/main" id="{D1AC8160-D5C0-43F1-B5F5-3804DC64A874}"/>
              </a:ext>
            </a:extLst>
          </p:cNvPr>
          <p:cNvSpPr txBox="1"/>
          <p:nvPr/>
        </p:nvSpPr>
        <p:spPr>
          <a:xfrm>
            <a:off x="6162349" y="3528251"/>
            <a:ext cx="2428012" cy="830997"/>
          </a:xfrm>
          <a:prstGeom prst="rect">
            <a:avLst/>
          </a:prstGeom>
          <a:noFill/>
          <a:ln>
            <a:solidFill>
              <a:srgbClr val="51A84B"/>
            </a:solidFill>
            <a:prstDash val="dash"/>
          </a:ln>
        </p:spPr>
        <p:txBody>
          <a:bodyPr wrap="square" anchor="ctr">
            <a:spAutoFit/>
          </a:bodyPr>
          <a:lstStyle/>
          <a:p>
            <a:pPr algn="ctr"/>
            <a:r>
              <a:rPr lang="en-US" sz="1500" dirty="0">
                <a:solidFill>
                  <a:srgbClr val="51A84B"/>
                </a:solidFill>
                <a:latin typeface="Georgia" panose="02040502050405020303" pitchFamily="18" charset="0"/>
              </a:rPr>
              <a:t>Four</a:t>
            </a:r>
            <a:r>
              <a:rPr lang="en-US" sz="1500" dirty="0">
                <a:solidFill>
                  <a:srgbClr val="221E1F"/>
                </a:solidFill>
                <a:latin typeface="Georgia" panose="02040502050405020303" pitchFamily="18" charset="0"/>
              </a:rPr>
              <a:t> Booklets</a:t>
            </a:r>
            <a:endParaRPr lang="en-US" sz="1500" dirty="0">
              <a:solidFill>
                <a:srgbClr val="51A84B"/>
              </a:solidFill>
              <a:latin typeface="Georgia" panose="02040502050405020303" pitchFamily="18" charset="0"/>
            </a:endParaRPr>
          </a:p>
          <a:p>
            <a:pPr algn="ctr"/>
            <a:r>
              <a:rPr lang="en-US" sz="1100" dirty="0">
                <a:latin typeface="Georgia" panose="02040502050405020303" pitchFamily="18" charset="0"/>
              </a:rPr>
              <a:t>Actionable, compact booklets on bills, credit, debt and saving. </a:t>
            </a:r>
          </a:p>
          <a:p>
            <a:pPr algn="ctr"/>
            <a:r>
              <a:rPr lang="en-US" sz="1100" dirty="0">
                <a:latin typeface="Georgia" panose="02040502050405020303" pitchFamily="18" charset="0"/>
              </a:rPr>
              <a:t>For in-person use.</a:t>
            </a:r>
            <a:endParaRPr lang="en-US" sz="1088" dirty="0">
              <a:solidFill>
                <a:srgbClr val="221E1F"/>
              </a:solidFill>
              <a:latin typeface="Avenir Next"/>
            </a:endParaRPr>
          </a:p>
        </p:txBody>
      </p:sp>
      <p:pic>
        <p:nvPicPr>
          <p:cNvPr id="35" name="Picture 34" descr="Image of the cover of Focus on Native Communities. ">
            <a:extLst>
              <a:ext uri="{FF2B5EF4-FFF2-40B4-BE49-F238E27FC236}">
                <a16:creationId xmlns:a16="http://schemas.microsoft.com/office/drawing/2014/main" id="{0033A706-B225-4225-9B29-242B290CE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268" y="1106408"/>
            <a:ext cx="1027884" cy="1330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6" descr="Image of the cover of Focus on Military Communities. ">
            <a:extLst>
              <a:ext uri="{FF2B5EF4-FFF2-40B4-BE49-F238E27FC236}">
                <a16:creationId xmlns:a16="http://schemas.microsoft.com/office/drawing/2014/main" id="{E5ABFC76-0526-41E8-9526-8DB415A343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7464" y="2029051"/>
            <a:ext cx="1025180" cy="1326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descr="Image of the cover of Focus on People with Disabilities. ">
            <a:extLst>
              <a:ext uri="{FF2B5EF4-FFF2-40B4-BE49-F238E27FC236}">
                <a16:creationId xmlns:a16="http://schemas.microsoft.com/office/drawing/2014/main" id="{2B6C990F-41E8-450B-B62D-05F2C8F4EF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8514" y="2025553"/>
            <a:ext cx="1027883" cy="1330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Content Placeholder 7" descr="Cover of Behind on bills? start with one step.">
            <a:extLst>
              <a:ext uri="{FF2B5EF4-FFF2-40B4-BE49-F238E27FC236}">
                <a16:creationId xmlns:a16="http://schemas.microsoft.com/office/drawing/2014/main" id="{92A36466-5C8E-44FA-8D61-5E21DB48F37A}"/>
              </a:ext>
            </a:extLst>
          </p:cNvPr>
          <p:cNvPicPr>
            <a:picLocks noGrp="1" noChangeAspect="1"/>
          </p:cNvPicPr>
          <p:nvPr/>
        </p:nvPicPr>
        <p:blipFill>
          <a:blip r:embed="rId8">
            <a:extLst>
              <a:ext uri="{28A0092B-C50C-407E-A947-70E740481C1C}">
                <a14:useLocalDpi xmlns:a14="http://schemas.microsoft.com/office/drawing/2010/main" val="0"/>
              </a:ext>
            </a:extLst>
          </a:blip>
          <a:stretch>
            <a:fillRect/>
          </a:stretch>
        </p:blipFill>
        <p:spPr bwMode="auto">
          <a:xfrm>
            <a:off x="6622886" y="1089137"/>
            <a:ext cx="871894" cy="1338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descr="Cover of Building your savings? Start with small goals. ">
            <a:extLst>
              <a:ext uri="{FF2B5EF4-FFF2-40B4-BE49-F238E27FC236}">
                <a16:creationId xmlns:a16="http://schemas.microsoft.com/office/drawing/2014/main" id="{2717429D-D1BD-4A94-BC31-45870C4575F9}"/>
              </a:ext>
            </a:extLst>
          </p:cNvPr>
          <p:cNvPicPr>
            <a:picLocks noChangeAspect="1"/>
          </p:cNvPicPr>
          <p:nvPr/>
        </p:nvPicPr>
        <p:blipFill>
          <a:blip r:embed="rId9"/>
          <a:stretch>
            <a:fillRect/>
          </a:stretch>
        </p:blipFill>
        <p:spPr>
          <a:xfrm>
            <a:off x="6353599" y="2025553"/>
            <a:ext cx="865448" cy="1347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 name="Picture 39" descr="Cover of Want credit to work for you? Start with these steps.">
            <a:extLst>
              <a:ext uri="{FF2B5EF4-FFF2-40B4-BE49-F238E27FC236}">
                <a16:creationId xmlns:a16="http://schemas.microsoft.com/office/drawing/2014/main" id="{2A3B5D6A-A284-4E3D-A649-53FED480E0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4746" y="1089137"/>
            <a:ext cx="871894" cy="1347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Content Placeholder 5" descr="Cover of Debt getting in your way? Get a handle on it. ">
            <a:extLst>
              <a:ext uri="{FF2B5EF4-FFF2-40B4-BE49-F238E27FC236}">
                <a16:creationId xmlns:a16="http://schemas.microsoft.com/office/drawing/2014/main" id="{4BFF7E22-DCE4-469A-8624-15E75A52A22D}"/>
              </a:ext>
            </a:extLst>
          </p:cNvPr>
          <p:cNvPicPr>
            <a:picLocks noGrp="1" noChangeAspect="1"/>
          </p:cNvPicPr>
          <p:nvPr/>
        </p:nvPicPr>
        <p:blipFill>
          <a:blip r:embed="rId11">
            <a:extLst>
              <a:ext uri="{28A0092B-C50C-407E-A947-70E740481C1C}">
                <a14:useLocalDpi xmlns:a14="http://schemas.microsoft.com/office/drawing/2010/main" val="0"/>
              </a:ext>
            </a:extLst>
          </a:blip>
          <a:stretch>
            <a:fillRect/>
          </a:stretch>
        </p:blipFill>
        <p:spPr bwMode="auto">
          <a:xfrm>
            <a:off x="7453992" y="2025553"/>
            <a:ext cx="887530" cy="1347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 name="TextBox 44">
            <a:extLst>
              <a:ext uri="{FF2B5EF4-FFF2-40B4-BE49-F238E27FC236}">
                <a16:creationId xmlns:a16="http://schemas.microsoft.com/office/drawing/2014/main" id="{7A096772-CB17-4CB3-A207-1AA096EF4E6A}"/>
              </a:ext>
            </a:extLst>
          </p:cNvPr>
          <p:cNvSpPr txBox="1"/>
          <p:nvPr/>
        </p:nvSpPr>
        <p:spPr>
          <a:xfrm>
            <a:off x="2525557" y="4464667"/>
            <a:ext cx="5736992" cy="427040"/>
          </a:xfrm>
          <a:prstGeom prst="rect">
            <a:avLst/>
          </a:prstGeom>
          <a:noFill/>
        </p:spPr>
        <p:txBody>
          <a:bodyPr wrap="square">
            <a:spAutoFit/>
          </a:bodyPr>
          <a:lstStyle/>
          <a:p>
            <a:pPr algn="ctr"/>
            <a:r>
              <a:rPr lang="en-US" sz="1050" dirty="0">
                <a:solidFill>
                  <a:srgbClr val="51A84B"/>
                </a:solidFill>
                <a:latin typeface="Avenir Next LT Pro Demi" panose="020B0604020202020204" pitchFamily="34" charset="0"/>
              </a:rPr>
              <a:t>All Available at: </a:t>
            </a:r>
            <a:r>
              <a:rPr lang="en-US" sz="1050" dirty="0">
                <a:hlinkClick r:id="rId12"/>
              </a:rPr>
              <a:t>https://www.consumerfinance.gov/your-money-your-goals/</a:t>
            </a:r>
            <a:endParaRPr lang="en-US" sz="1050" dirty="0"/>
          </a:p>
          <a:p>
            <a:pPr algn="ctr"/>
            <a:r>
              <a:rPr lang="en-US" sz="1125" dirty="0">
                <a:solidFill>
                  <a:srgbClr val="221E1F"/>
                </a:solidFill>
                <a:latin typeface="Avenir Next"/>
              </a:rPr>
              <a:t>Selected materials available in Spanish. </a:t>
            </a:r>
          </a:p>
        </p:txBody>
      </p:sp>
    </p:spTree>
    <p:extLst>
      <p:ext uri="{BB962C8B-B14F-4D97-AF65-F5344CB8AC3E}">
        <p14:creationId xmlns:p14="http://schemas.microsoft.com/office/powerpoint/2010/main" val="699963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8267-AFEA-4557-9982-E1F20BD00C58}"/>
              </a:ext>
            </a:extLst>
          </p:cNvPr>
          <p:cNvSpPr>
            <a:spLocks noGrp="1"/>
          </p:cNvSpPr>
          <p:nvPr>
            <p:ph type="title"/>
          </p:nvPr>
        </p:nvSpPr>
        <p:spPr/>
        <p:txBody>
          <a:bodyPr/>
          <a:lstStyle/>
          <a:p>
            <a:r>
              <a:rPr lang="en-US" dirty="0"/>
              <a:t>Your Money, Your Goals Toolkit </a:t>
            </a:r>
          </a:p>
        </p:txBody>
      </p:sp>
      <p:sp>
        <p:nvSpPr>
          <p:cNvPr id="3" name="Text Placeholder 2">
            <a:extLst>
              <a:ext uri="{FF2B5EF4-FFF2-40B4-BE49-F238E27FC236}">
                <a16:creationId xmlns:a16="http://schemas.microsoft.com/office/drawing/2014/main" id="{0B7458D0-A1F4-4DDC-B765-5E30BEB64C3A}"/>
              </a:ext>
            </a:extLst>
          </p:cNvPr>
          <p:cNvSpPr>
            <a:spLocks noGrp="1"/>
          </p:cNvSpPr>
          <p:nvPr>
            <p:ph type="body" idx="1"/>
          </p:nvPr>
        </p:nvSpPr>
        <p:spPr>
          <a:xfrm>
            <a:off x="553641" y="1143000"/>
            <a:ext cx="4018359" cy="3079809"/>
          </a:xfrm>
        </p:spPr>
        <p:txBody>
          <a:bodyPr/>
          <a:lstStyle/>
          <a:p>
            <a:r>
              <a:rPr lang="en-US" sz="1500" dirty="0"/>
              <a:t>The toolkit has information that helps you have money conversations with the people you serve. </a:t>
            </a:r>
          </a:p>
          <a:p>
            <a:r>
              <a:rPr lang="en-US" sz="1500" dirty="0"/>
              <a:t>The toolkit includes: </a:t>
            </a:r>
          </a:p>
          <a:p>
            <a:pPr lvl="1"/>
            <a:r>
              <a:rPr lang="en-US" dirty="0"/>
              <a:t>43 tools and handouts </a:t>
            </a:r>
          </a:p>
          <a:p>
            <a:pPr lvl="1"/>
            <a:r>
              <a:rPr lang="en-US" dirty="0"/>
              <a:t>Easy-to-follow directions so you can use tools confidently </a:t>
            </a:r>
          </a:p>
          <a:p>
            <a:pPr lvl="1"/>
            <a:r>
              <a:rPr lang="en-US" dirty="0"/>
              <a:t>Recommendations on which tools to use based on the situation and time available </a:t>
            </a:r>
          </a:p>
          <a:p>
            <a:pPr marL="66675" indent="0">
              <a:buNone/>
            </a:pPr>
            <a:endParaRPr lang="en-US" dirty="0"/>
          </a:p>
        </p:txBody>
      </p:sp>
      <p:sp>
        <p:nvSpPr>
          <p:cNvPr id="4" name="Footer Placeholder 3">
            <a:extLst>
              <a:ext uri="{FF2B5EF4-FFF2-40B4-BE49-F238E27FC236}">
                <a16:creationId xmlns:a16="http://schemas.microsoft.com/office/drawing/2014/main" id="{7E063139-7D55-4D01-8C7A-C3DFC6E5D238}"/>
              </a:ext>
            </a:extLst>
          </p:cNvPr>
          <p:cNvSpPr>
            <a:spLocks noGrp="1"/>
          </p:cNvSpPr>
          <p:nvPr>
            <p:ph type="ftr" idx="11"/>
          </p:nvPr>
        </p:nvSpPr>
        <p:spPr/>
        <p:txBody>
          <a:bodyPr/>
          <a:lstStyle/>
          <a:p>
            <a:fld id="{022636EB-ADE8-A646-A11D-FED0A955D1AA}" type="slidenum">
              <a:rPr lang="en-US" smtClean="0"/>
              <a:pPr/>
              <a:t>12</a:t>
            </a:fld>
            <a:endParaRPr lang="en-US"/>
          </a:p>
        </p:txBody>
      </p:sp>
      <p:pic>
        <p:nvPicPr>
          <p:cNvPr id="5" name="Picture 4" descr="Image of the cover of Your Money, Your Goals: A financial empowerment toolkit.">
            <a:extLst>
              <a:ext uri="{FF2B5EF4-FFF2-40B4-BE49-F238E27FC236}">
                <a16:creationId xmlns:a16="http://schemas.microsoft.com/office/drawing/2014/main" id="{37585E1A-16F9-4C6F-9A1D-5532E0EC9B82}"/>
              </a:ext>
            </a:extLst>
          </p:cNvPr>
          <p:cNvPicPr>
            <a:picLocks noChangeAspect="1"/>
          </p:cNvPicPr>
          <p:nvPr/>
        </p:nvPicPr>
        <p:blipFill>
          <a:blip r:embed="rId3"/>
          <a:stretch>
            <a:fillRect/>
          </a:stretch>
        </p:blipFill>
        <p:spPr>
          <a:xfrm>
            <a:off x="4947262" y="1179488"/>
            <a:ext cx="3643098" cy="2030036"/>
          </a:xfrm>
          <a:prstGeom prst="rect">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998A18D3-AF10-49D3-A122-620CE9C5A859}"/>
              </a:ext>
            </a:extLst>
          </p:cNvPr>
          <p:cNvSpPr txBox="1"/>
          <p:nvPr/>
        </p:nvSpPr>
        <p:spPr>
          <a:xfrm>
            <a:off x="5382883" y="3623095"/>
            <a:ext cx="2895600" cy="1384995"/>
          </a:xfrm>
          <a:prstGeom prst="rect">
            <a:avLst/>
          </a:prstGeom>
          <a:noFill/>
        </p:spPr>
        <p:txBody>
          <a:bodyPr wrap="square" rtlCol="0">
            <a:spAutoFit/>
          </a:bodyPr>
          <a:lstStyle/>
          <a:p>
            <a:r>
              <a:rPr lang="en-US" dirty="0">
                <a:hlinkClick r:id="rId4"/>
              </a:rPr>
              <a:t>https://www.consumerfinance.gov/consumer-tools/educator-tools/your-money-your-goals/toolkit/</a:t>
            </a:r>
            <a:endParaRPr lang="en-US" dirty="0"/>
          </a:p>
          <a:p>
            <a:endParaRPr lang="en-US" dirty="0"/>
          </a:p>
          <a:p>
            <a:endParaRPr lang="en-US" dirty="0"/>
          </a:p>
        </p:txBody>
      </p:sp>
    </p:spTree>
    <p:extLst>
      <p:ext uri="{BB962C8B-B14F-4D97-AF65-F5344CB8AC3E}">
        <p14:creationId xmlns:p14="http://schemas.microsoft.com/office/powerpoint/2010/main" val="151649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0648-AAD6-47D3-A291-2B0ED2F26133}"/>
              </a:ext>
            </a:extLst>
          </p:cNvPr>
          <p:cNvSpPr>
            <a:spLocks noGrp="1"/>
          </p:cNvSpPr>
          <p:nvPr>
            <p:ph type="title"/>
          </p:nvPr>
        </p:nvSpPr>
        <p:spPr/>
        <p:txBody>
          <a:bodyPr/>
          <a:lstStyle/>
          <a:p>
            <a:r>
              <a:rPr lang="en-US" dirty="0"/>
              <a:t>Booklets to Help Talk About Money</a:t>
            </a:r>
          </a:p>
        </p:txBody>
      </p:sp>
      <p:sp>
        <p:nvSpPr>
          <p:cNvPr id="3" name="Text Placeholder 2">
            <a:extLst>
              <a:ext uri="{FF2B5EF4-FFF2-40B4-BE49-F238E27FC236}">
                <a16:creationId xmlns:a16="http://schemas.microsoft.com/office/drawing/2014/main" id="{DB505204-681F-46B7-A99B-B9EF9A0E5E05}"/>
              </a:ext>
            </a:extLst>
          </p:cNvPr>
          <p:cNvSpPr>
            <a:spLocks noGrp="1"/>
          </p:cNvSpPr>
          <p:nvPr>
            <p:ph type="body" idx="1"/>
          </p:nvPr>
        </p:nvSpPr>
        <p:spPr>
          <a:xfrm>
            <a:off x="552139" y="1146725"/>
            <a:ext cx="5273171" cy="3079809"/>
          </a:xfrm>
        </p:spPr>
        <p:txBody>
          <a:bodyPr/>
          <a:lstStyle/>
          <a:p>
            <a:r>
              <a:rPr lang="en-US" sz="1600" dirty="0"/>
              <a:t>These colorful, compact booklets can help you talk     with people about money topics that are important          to them. </a:t>
            </a:r>
          </a:p>
          <a:p>
            <a:r>
              <a:rPr lang="en-US" sz="1600" dirty="0"/>
              <a:t>Four booklets for different situations: </a:t>
            </a:r>
          </a:p>
          <a:p>
            <a:pPr lvl="1"/>
            <a:r>
              <a:rPr lang="en-US" sz="1600" dirty="0"/>
              <a:t>Behind on bills? Start with one step. </a:t>
            </a:r>
          </a:p>
          <a:p>
            <a:pPr lvl="1"/>
            <a:r>
              <a:rPr lang="en-US" sz="1600" dirty="0"/>
              <a:t>Debt getting in your way? Get a handle on it. </a:t>
            </a:r>
          </a:p>
          <a:p>
            <a:pPr lvl="1"/>
            <a:r>
              <a:rPr lang="en-US" sz="1600" dirty="0"/>
              <a:t>Want credit to work for you? Start with these steps. </a:t>
            </a:r>
          </a:p>
          <a:p>
            <a:pPr lvl="1"/>
            <a:r>
              <a:rPr lang="en-US" sz="1600" dirty="0"/>
              <a:t>Building your savings? Start with small goals. </a:t>
            </a:r>
          </a:p>
        </p:txBody>
      </p:sp>
      <p:sp>
        <p:nvSpPr>
          <p:cNvPr id="4" name="Footer Placeholder 3">
            <a:extLst>
              <a:ext uri="{FF2B5EF4-FFF2-40B4-BE49-F238E27FC236}">
                <a16:creationId xmlns:a16="http://schemas.microsoft.com/office/drawing/2014/main" id="{C8EE2DC9-F669-4D5D-846F-1CA6FEC275C1}"/>
              </a:ext>
            </a:extLst>
          </p:cNvPr>
          <p:cNvSpPr>
            <a:spLocks noGrp="1"/>
          </p:cNvSpPr>
          <p:nvPr>
            <p:ph type="ftr" idx="11"/>
          </p:nvPr>
        </p:nvSpPr>
        <p:spPr/>
        <p:txBody>
          <a:bodyPr/>
          <a:lstStyle/>
          <a:p>
            <a:fld id="{022636EB-ADE8-A646-A11D-FED0A955D1AA}" type="slidenum">
              <a:rPr lang="en-US" smtClean="0"/>
              <a:pPr/>
              <a:t>13</a:t>
            </a:fld>
            <a:endParaRPr lang="en-US"/>
          </a:p>
        </p:txBody>
      </p:sp>
      <p:pic>
        <p:nvPicPr>
          <p:cNvPr id="9" name="Picture 8" descr="Cover of Debt getting in your way? Get a handle on it. ">
            <a:extLst>
              <a:ext uri="{FF2B5EF4-FFF2-40B4-BE49-F238E27FC236}">
                <a16:creationId xmlns:a16="http://schemas.microsoft.com/office/drawing/2014/main" id="{383A3E17-3586-469D-A62B-DDF80831F9B1}"/>
              </a:ext>
            </a:extLst>
          </p:cNvPr>
          <p:cNvPicPr>
            <a:picLocks noChangeAspect="1"/>
          </p:cNvPicPr>
          <p:nvPr/>
        </p:nvPicPr>
        <p:blipFill rotWithShape="1">
          <a:blip r:embed="rId3"/>
          <a:srcRect l="-1" r="588" b="3618"/>
          <a:stretch/>
        </p:blipFill>
        <p:spPr>
          <a:xfrm>
            <a:off x="5875251" y="1150484"/>
            <a:ext cx="1199190" cy="1855836"/>
          </a:xfrm>
          <a:prstGeom prst="rect">
            <a:avLst/>
          </a:prstGeom>
          <a:noFill/>
          <a:ln>
            <a:solidFill>
              <a:srgbClr val="75787B"/>
            </a:solidFill>
          </a:ln>
        </p:spPr>
      </p:pic>
      <p:pic>
        <p:nvPicPr>
          <p:cNvPr id="10" name="Picture 9" descr="Cover of Building your savings? Start with small goals. ">
            <a:extLst>
              <a:ext uri="{FF2B5EF4-FFF2-40B4-BE49-F238E27FC236}">
                <a16:creationId xmlns:a16="http://schemas.microsoft.com/office/drawing/2014/main" id="{B7D31C96-60DE-4433-A305-9A2867DBF355}"/>
              </a:ext>
            </a:extLst>
          </p:cNvPr>
          <p:cNvPicPr>
            <a:picLocks noChangeAspect="1"/>
          </p:cNvPicPr>
          <p:nvPr/>
        </p:nvPicPr>
        <p:blipFill>
          <a:blip r:embed="rId4"/>
          <a:stretch>
            <a:fillRect/>
          </a:stretch>
        </p:blipFill>
        <p:spPr>
          <a:xfrm>
            <a:off x="7124384" y="1150484"/>
            <a:ext cx="1207573" cy="1855836"/>
          </a:xfrm>
          <a:prstGeom prst="rect">
            <a:avLst/>
          </a:prstGeom>
          <a:ln>
            <a:solidFill>
              <a:schemeClr val="tx1"/>
            </a:solidFill>
          </a:ln>
        </p:spPr>
      </p:pic>
      <p:pic>
        <p:nvPicPr>
          <p:cNvPr id="11" name="Picture 10" descr="Cover of Want credit to work for you? Start with these steps.">
            <a:extLst>
              <a:ext uri="{FF2B5EF4-FFF2-40B4-BE49-F238E27FC236}">
                <a16:creationId xmlns:a16="http://schemas.microsoft.com/office/drawing/2014/main" id="{FC3644B1-C608-4C26-9E06-1896217836D0}"/>
              </a:ext>
            </a:extLst>
          </p:cNvPr>
          <p:cNvPicPr>
            <a:picLocks noChangeAspect="1"/>
          </p:cNvPicPr>
          <p:nvPr/>
        </p:nvPicPr>
        <p:blipFill>
          <a:blip r:embed="rId5"/>
          <a:stretch>
            <a:fillRect/>
          </a:stretch>
        </p:blipFill>
        <p:spPr>
          <a:xfrm>
            <a:off x="5875252" y="3081871"/>
            <a:ext cx="1199190" cy="1823544"/>
          </a:xfrm>
          <a:prstGeom prst="rect">
            <a:avLst/>
          </a:prstGeom>
          <a:noFill/>
          <a:ln>
            <a:solidFill>
              <a:srgbClr val="75787B"/>
            </a:solidFill>
          </a:ln>
        </p:spPr>
      </p:pic>
      <p:pic>
        <p:nvPicPr>
          <p:cNvPr id="12" name="Content Placeholder 5" descr="Cover of Behind on bills? start with one step.">
            <a:extLst>
              <a:ext uri="{FF2B5EF4-FFF2-40B4-BE49-F238E27FC236}">
                <a16:creationId xmlns:a16="http://schemas.microsoft.com/office/drawing/2014/main" id="{F68B7611-6EF7-4ABC-96EB-AF1AF30CF508}"/>
              </a:ext>
            </a:extLst>
          </p:cNvPr>
          <p:cNvPicPr>
            <a:picLocks noGrp="1" noChangeAspect="1"/>
          </p:cNvPicPr>
          <p:nvPr/>
        </p:nvPicPr>
        <p:blipFill>
          <a:blip r:embed="rId6"/>
          <a:stretch>
            <a:fillRect/>
          </a:stretch>
        </p:blipFill>
        <p:spPr bwMode="auto">
          <a:xfrm>
            <a:off x="7124383" y="3080616"/>
            <a:ext cx="1207573" cy="1824799"/>
          </a:xfrm>
          <a:prstGeom prst="rect">
            <a:avLst/>
          </a:prstGeom>
          <a:noFill/>
          <a:ln>
            <a:solidFill>
              <a:srgbClr val="75787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4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D7E-5F6E-407D-976E-0AA03F6DC5A7}"/>
              </a:ext>
            </a:extLst>
          </p:cNvPr>
          <p:cNvSpPr>
            <a:spLocks noGrp="1"/>
          </p:cNvSpPr>
          <p:nvPr>
            <p:ph type="title"/>
          </p:nvPr>
        </p:nvSpPr>
        <p:spPr/>
        <p:txBody>
          <a:bodyPr/>
          <a:lstStyle/>
          <a:p>
            <a:r>
              <a:rPr lang="en-US" dirty="0"/>
              <a:t>Behind on bills? Start with one step. </a:t>
            </a:r>
          </a:p>
        </p:txBody>
      </p:sp>
      <p:sp>
        <p:nvSpPr>
          <p:cNvPr id="3" name="Text Placeholder 2">
            <a:extLst>
              <a:ext uri="{FF2B5EF4-FFF2-40B4-BE49-F238E27FC236}">
                <a16:creationId xmlns:a16="http://schemas.microsoft.com/office/drawing/2014/main" id="{8405BACE-E595-4031-95D7-8313EE236166}"/>
              </a:ext>
            </a:extLst>
          </p:cNvPr>
          <p:cNvSpPr>
            <a:spLocks noGrp="1"/>
          </p:cNvSpPr>
          <p:nvPr>
            <p:ph type="body" idx="1"/>
          </p:nvPr>
        </p:nvSpPr>
        <p:spPr>
          <a:xfrm>
            <a:off x="553641" y="1143000"/>
            <a:ext cx="5403244" cy="3079809"/>
          </a:xfrm>
        </p:spPr>
        <p:txBody>
          <a:bodyPr/>
          <a:lstStyle/>
          <a:p>
            <a:r>
              <a:rPr lang="en-US" sz="1800" dirty="0"/>
              <a:t>Create an action plan </a:t>
            </a:r>
          </a:p>
          <a:p>
            <a:r>
              <a:rPr lang="en-US" sz="1800" dirty="0"/>
              <a:t>Track and manage income and spending </a:t>
            </a:r>
          </a:p>
          <a:p>
            <a:r>
              <a:rPr lang="en-US" sz="1800" dirty="0"/>
              <a:t>Prioritize bills and expenses </a:t>
            </a:r>
          </a:p>
          <a:p>
            <a:r>
              <a:rPr lang="en-US" sz="1800" dirty="0"/>
              <a:t>Available in English and Spanish</a:t>
            </a:r>
          </a:p>
          <a:p>
            <a:r>
              <a:rPr lang="en-US" sz="1800" dirty="0"/>
              <a:t>Correctional Facilities: </a:t>
            </a:r>
            <a:r>
              <a:rPr lang="en-US" sz="1800" dirty="0">
                <a:hlinkClick r:id="rId3"/>
              </a:rPr>
              <a:t>https://pueblo.gpo.gov/CFPBPubs/CFPBPubs.php?NavCode=XB&amp;Sub2ID=269&amp;CatID=36</a:t>
            </a:r>
            <a:endParaRPr lang="en-US" sz="1800" dirty="0"/>
          </a:p>
        </p:txBody>
      </p:sp>
      <p:sp>
        <p:nvSpPr>
          <p:cNvPr id="4" name="Footer Placeholder 3">
            <a:extLst>
              <a:ext uri="{FF2B5EF4-FFF2-40B4-BE49-F238E27FC236}">
                <a16:creationId xmlns:a16="http://schemas.microsoft.com/office/drawing/2014/main" id="{24AB2C8F-2F48-4048-9B82-FC184386C94C}"/>
              </a:ext>
            </a:extLst>
          </p:cNvPr>
          <p:cNvSpPr>
            <a:spLocks noGrp="1"/>
          </p:cNvSpPr>
          <p:nvPr>
            <p:ph type="ftr" idx="11"/>
          </p:nvPr>
        </p:nvSpPr>
        <p:spPr/>
        <p:txBody>
          <a:bodyPr/>
          <a:lstStyle/>
          <a:p>
            <a:fld id="{022636EB-ADE8-A646-A11D-FED0A955D1AA}" type="slidenum">
              <a:rPr lang="en-US" smtClean="0"/>
              <a:pPr/>
              <a:t>14</a:t>
            </a:fld>
            <a:endParaRPr lang="en-US"/>
          </a:p>
        </p:txBody>
      </p:sp>
      <p:pic>
        <p:nvPicPr>
          <p:cNvPr id="7" name="Picture 6" descr="Cover of Behind on bills? start with one step.">
            <a:extLst>
              <a:ext uri="{FF2B5EF4-FFF2-40B4-BE49-F238E27FC236}">
                <a16:creationId xmlns:a16="http://schemas.microsoft.com/office/drawing/2014/main" id="{B13DD7E8-34A4-40BA-A478-B00D8675DD34}"/>
              </a:ext>
            </a:extLst>
          </p:cNvPr>
          <p:cNvPicPr>
            <a:picLocks noChangeAspect="1"/>
          </p:cNvPicPr>
          <p:nvPr/>
        </p:nvPicPr>
        <p:blipFill>
          <a:blip r:embed="rId4"/>
          <a:stretch>
            <a:fillRect/>
          </a:stretch>
        </p:blipFill>
        <p:spPr>
          <a:xfrm>
            <a:off x="5931049" y="1142668"/>
            <a:ext cx="2348740" cy="3549254"/>
          </a:xfrm>
          <a:prstGeom prst="rect">
            <a:avLst/>
          </a:prstGeom>
          <a:ln>
            <a:solidFill>
              <a:srgbClr val="8A8B8C"/>
            </a:solidFill>
          </a:ln>
        </p:spPr>
      </p:pic>
    </p:spTree>
    <p:extLst>
      <p:ext uri="{BB962C8B-B14F-4D97-AF65-F5344CB8AC3E}">
        <p14:creationId xmlns:p14="http://schemas.microsoft.com/office/powerpoint/2010/main" val="259954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7E01-B863-40EE-B575-3F469460853A}"/>
              </a:ext>
            </a:extLst>
          </p:cNvPr>
          <p:cNvSpPr>
            <a:spLocks noGrp="1"/>
          </p:cNvSpPr>
          <p:nvPr>
            <p:ph type="title"/>
          </p:nvPr>
        </p:nvSpPr>
        <p:spPr/>
        <p:txBody>
          <a:bodyPr/>
          <a:lstStyle/>
          <a:p>
            <a:r>
              <a:rPr lang="en-US" dirty="0"/>
              <a:t>Want credit to work for you? Start with these steps.</a:t>
            </a:r>
          </a:p>
        </p:txBody>
      </p:sp>
      <p:sp>
        <p:nvSpPr>
          <p:cNvPr id="3" name="Text Placeholder 2">
            <a:extLst>
              <a:ext uri="{FF2B5EF4-FFF2-40B4-BE49-F238E27FC236}">
                <a16:creationId xmlns:a16="http://schemas.microsoft.com/office/drawing/2014/main" id="{A616ED9A-63B2-4D7B-B019-14C2E879BAEE}"/>
              </a:ext>
            </a:extLst>
          </p:cNvPr>
          <p:cNvSpPr>
            <a:spLocks noGrp="1"/>
          </p:cNvSpPr>
          <p:nvPr>
            <p:ph type="body" idx="1"/>
          </p:nvPr>
        </p:nvSpPr>
        <p:spPr>
          <a:xfrm>
            <a:off x="553641" y="1143000"/>
            <a:ext cx="5141119" cy="3079809"/>
          </a:xfrm>
        </p:spPr>
        <p:txBody>
          <a:bodyPr/>
          <a:lstStyle/>
          <a:p>
            <a:r>
              <a:rPr lang="en-US" sz="1800" dirty="0"/>
              <a:t>Order and review credit reports, dispute any errors that are found </a:t>
            </a:r>
          </a:p>
          <a:p>
            <a:r>
              <a:rPr lang="en-US" sz="1800" dirty="0"/>
              <a:t>Plan how to establish or build credit </a:t>
            </a:r>
          </a:p>
          <a:p>
            <a:r>
              <a:rPr lang="en-US" sz="1800" dirty="0"/>
              <a:t>Respond to identity theft </a:t>
            </a:r>
          </a:p>
          <a:p>
            <a:r>
              <a:rPr lang="en-US" sz="1800" dirty="0"/>
              <a:t>Available in English and Spanish</a:t>
            </a:r>
          </a:p>
          <a:p>
            <a:r>
              <a:rPr lang="en-US" sz="1800" dirty="0"/>
              <a:t>Correctional Facilities: </a:t>
            </a:r>
            <a:r>
              <a:rPr lang="en-US" sz="1800" dirty="0">
                <a:hlinkClick r:id="rId3"/>
              </a:rPr>
              <a:t>https://pueblo.gpo.gov/CFPBPubs/CFPBPubs.php?NavCode=XB&amp;Sub2ID=269&amp;CatID=36</a:t>
            </a:r>
            <a:endParaRPr lang="en-US" sz="1800" dirty="0"/>
          </a:p>
          <a:p>
            <a:endParaRPr lang="en-US" sz="2400" dirty="0"/>
          </a:p>
        </p:txBody>
      </p:sp>
      <p:sp>
        <p:nvSpPr>
          <p:cNvPr id="4" name="Footer Placeholder 3">
            <a:extLst>
              <a:ext uri="{FF2B5EF4-FFF2-40B4-BE49-F238E27FC236}">
                <a16:creationId xmlns:a16="http://schemas.microsoft.com/office/drawing/2014/main" id="{D1731D58-76AF-4C0F-99B9-9062A10C57D2}"/>
              </a:ext>
            </a:extLst>
          </p:cNvPr>
          <p:cNvSpPr>
            <a:spLocks noGrp="1"/>
          </p:cNvSpPr>
          <p:nvPr>
            <p:ph type="ftr" idx="11"/>
          </p:nvPr>
        </p:nvSpPr>
        <p:spPr/>
        <p:txBody>
          <a:bodyPr/>
          <a:lstStyle/>
          <a:p>
            <a:fld id="{022636EB-ADE8-A646-A11D-FED0A955D1AA}" type="slidenum">
              <a:rPr lang="en-US" smtClean="0"/>
              <a:pPr/>
              <a:t>15</a:t>
            </a:fld>
            <a:endParaRPr lang="en-US"/>
          </a:p>
        </p:txBody>
      </p:sp>
      <p:pic>
        <p:nvPicPr>
          <p:cNvPr id="5" name="Picture 4" descr="Cover of Want credit to work for you? Start with these steps.">
            <a:extLst>
              <a:ext uri="{FF2B5EF4-FFF2-40B4-BE49-F238E27FC236}">
                <a16:creationId xmlns:a16="http://schemas.microsoft.com/office/drawing/2014/main" id="{73673DF0-439C-47CD-8BD5-2D24D9931108}"/>
              </a:ext>
            </a:extLst>
          </p:cNvPr>
          <p:cNvPicPr>
            <a:picLocks noChangeAspect="1"/>
          </p:cNvPicPr>
          <p:nvPr/>
        </p:nvPicPr>
        <p:blipFill rotWithShape="1">
          <a:blip r:embed="rId4"/>
          <a:srcRect/>
          <a:stretch/>
        </p:blipFill>
        <p:spPr>
          <a:xfrm>
            <a:off x="5997740" y="1143000"/>
            <a:ext cx="2289639" cy="3480633"/>
          </a:xfrm>
          <a:prstGeom prst="rect">
            <a:avLst/>
          </a:prstGeom>
          <a:noFill/>
          <a:effectLst/>
        </p:spPr>
      </p:pic>
    </p:spTree>
    <p:extLst>
      <p:ext uri="{BB962C8B-B14F-4D97-AF65-F5344CB8AC3E}">
        <p14:creationId xmlns:p14="http://schemas.microsoft.com/office/powerpoint/2010/main" val="191977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0FA6-EAB1-41C7-B590-D3AA346E8724}"/>
              </a:ext>
            </a:extLst>
          </p:cNvPr>
          <p:cNvSpPr>
            <a:spLocks noGrp="1"/>
          </p:cNvSpPr>
          <p:nvPr>
            <p:ph type="title"/>
          </p:nvPr>
        </p:nvSpPr>
        <p:spPr/>
        <p:txBody>
          <a:bodyPr/>
          <a:lstStyle/>
          <a:p>
            <a:r>
              <a:rPr lang="en-US" dirty="0"/>
              <a:t>Debt getting in your way? Get a handle on it. </a:t>
            </a:r>
          </a:p>
        </p:txBody>
      </p:sp>
      <p:sp>
        <p:nvSpPr>
          <p:cNvPr id="3" name="Text Placeholder 2">
            <a:extLst>
              <a:ext uri="{FF2B5EF4-FFF2-40B4-BE49-F238E27FC236}">
                <a16:creationId xmlns:a16="http://schemas.microsoft.com/office/drawing/2014/main" id="{DC763B51-B8AC-451C-84FF-6AC551F6AC8A}"/>
              </a:ext>
            </a:extLst>
          </p:cNvPr>
          <p:cNvSpPr>
            <a:spLocks noGrp="1"/>
          </p:cNvSpPr>
          <p:nvPr>
            <p:ph type="body" idx="1"/>
          </p:nvPr>
        </p:nvSpPr>
        <p:spPr>
          <a:xfrm>
            <a:off x="553641" y="1143000"/>
            <a:ext cx="5426535" cy="3079809"/>
          </a:xfrm>
        </p:spPr>
        <p:txBody>
          <a:bodyPr/>
          <a:lstStyle/>
          <a:p>
            <a:r>
              <a:rPr lang="en-US" sz="1800" dirty="0"/>
              <a:t>Get a full picture of existing debt </a:t>
            </a:r>
          </a:p>
          <a:p>
            <a:r>
              <a:rPr lang="en-US" sz="1800" dirty="0"/>
              <a:t>Order a credit report </a:t>
            </a:r>
          </a:p>
          <a:p>
            <a:r>
              <a:rPr lang="en-US" sz="1800" dirty="0"/>
              <a:t>Prioritize debts and set repayment goals </a:t>
            </a:r>
          </a:p>
          <a:p>
            <a:r>
              <a:rPr lang="en-US" sz="1800" dirty="0"/>
              <a:t>Plan how to avoid additional debt</a:t>
            </a:r>
          </a:p>
          <a:p>
            <a:r>
              <a:rPr lang="en-US" sz="1800" dirty="0"/>
              <a:t>Correctional Facilities: </a:t>
            </a:r>
            <a:r>
              <a:rPr lang="en-US" sz="1800" dirty="0">
                <a:hlinkClick r:id="rId3"/>
              </a:rPr>
              <a:t>https://pueblo.gpo.gov/CFPBPubs/CFPBPubs.php?NavCode=XB&amp;Sub2ID=269&amp;CatID=36</a:t>
            </a:r>
            <a:endParaRPr lang="en-US" sz="1800" dirty="0"/>
          </a:p>
          <a:p>
            <a:endParaRPr lang="en-US" sz="2400" dirty="0"/>
          </a:p>
        </p:txBody>
      </p:sp>
      <p:sp>
        <p:nvSpPr>
          <p:cNvPr id="4" name="Footer Placeholder 3">
            <a:extLst>
              <a:ext uri="{FF2B5EF4-FFF2-40B4-BE49-F238E27FC236}">
                <a16:creationId xmlns:a16="http://schemas.microsoft.com/office/drawing/2014/main" id="{4AA88352-03A6-4F6A-AEF1-022181778586}"/>
              </a:ext>
            </a:extLst>
          </p:cNvPr>
          <p:cNvSpPr>
            <a:spLocks noGrp="1"/>
          </p:cNvSpPr>
          <p:nvPr>
            <p:ph type="ftr" idx="11"/>
          </p:nvPr>
        </p:nvSpPr>
        <p:spPr/>
        <p:txBody>
          <a:bodyPr/>
          <a:lstStyle/>
          <a:p>
            <a:fld id="{022636EB-ADE8-A646-A11D-FED0A955D1AA}" type="slidenum">
              <a:rPr lang="en-US" smtClean="0"/>
              <a:pPr/>
              <a:t>16</a:t>
            </a:fld>
            <a:endParaRPr lang="en-US"/>
          </a:p>
        </p:txBody>
      </p:sp>
      <p:pic>
        <p:nvPicPr>
          <p:cNvPr id="5" name="Picture 4" descr="Cover of Debt getting in your way? Get a handle on it. ">
            <a:extLst>
              <a:ext uri="{FF2B5EF4-FFF2-40B4-BE49-F238E27FC236}">
                <a16:creationId xmlns:a16="http://schemas.microsoft.com/office/drawing/2014/main" id="{DB34EBB9-6D10-435B-BE95-09B46057B312}"/>
              </a:ext>
            </a:extLst>
          </p:cNvPr>
          <p:cNvPicPr>
            <a:picLocks noChangeAspect="1"/>
          </p:cNvPicPr>
          <p:nvPr/>
        </p:nvPicPr>
        <p:blipFill rotWithShape="1">
          <a:blip r:embed="rId4"/>
          <a:srcRect/>
          <a:stretch/>
        </p:blipFill>
        <p:spPr>
          <a:xfrm>
            <a:off x="5980176" y="1144527"/>
            <a:ext cx="2290523" cy="3416365"/>
          </a:xfrm>
          <a:prstGeom prst="rect">
            <a:avLst/>
          </a:prstGeom>
          <a:noFill/>
          <a:effectLst/>
        </p:spPr>
      </p:pic>
    </p:spTree>
    <p:extLst>
      <p:ext uri="{BB962C8B-B14F-4D97-AF65-F5344CB8AC3E}">
        <p14:creationId xmlns:p14="http://schemas.microsoft.com/office/powerpoint/2010/main" val="28844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A3FB-DDB0-4CBA-8449-93B17E2A2178}"/>
              </a:ext>
            </a:extLst>
          </p:cNvPr>
          <p:cNvSpPr>
            <a:spLocks noGrp="1"/>
          </p:cNvSpPr>
          <p:nvPr>
            <p:ph type="title"/>
          </p:nvPr>
        </p:nvSpPr>
        <p:spPr/>
        <p:txBody>
          <a:bodyPr/>
          <a:lstStyle/>
          <a:p>
            <a:r>
              <a:rPr lang="en-US" dirty="0"/>
              <a:t>Building your savings? Start with small goals. </a:t>
            </a:r>
          </a:p>
        </p:txBody>
      </p:sp>
      <p:sp>
        <p:nvSpPr>
          <p:cNvPr id="3" name="Text Placeholder 2">
            <a:extLst>
              <a:ext uri="{FF2B5EF4-FFF2-40B4-BE49-F238E27FC236}">
                <a16:creationId xmlns:a16="http://schemas.microsoft.com/office/drawing/2014/main" id="{83FCC42A-385C-4F0F-A18C-606982CB8CED}"/>
              </a:ext>
            </a:extLst>
          </p:cNvPr>
          <p:cNvSpPr>
            <a:spLocks noGrp="1"/>
          </p:cNvSpPr>
          <p:nvPr>
            <p:ph type="body" idx="1"/>
          </p:nvPr>
        </p:nvSpPr>
        <p:spPr>
          <a:xfrm>
            <a:off x="553641" y="1143000"/>
            <a:ext cx="5609415" cy="3079809"/>
          </a:xfrm>
        </p:spPr>
        <p:txBody>
          <a:bodyPr/>
          <a:lstStyle/>
          <a:p>
            <a:r>
              <a:rPr lang="en-US" sz="1800" dirty="0"/>
              <a:t>Prioritize and set savings goals </a:t>
            </a:r>
          </a:p>
          <a:p>
            <a:r>
              <a:rPr lang="en-US" sz="1800" dirty="0"/>
              <a:t>Prepare for unexpected expenses </a:t>
            </a:r>
          </a:p>
          <a:p>
            <a:r>
              <a:rPr lang="en-US" sz="1800" dirty="0"/>
              <a:t>Find a place for savings </a:t>
            </a:r>
          </a:p>
          <a:p>
            <a:r>
              <a:rPr lang="en-US" sz="1800" dirty="0"/>
              <a:t>Make the most of a tax refund</a:t>
            </a:r>
          </a:p>
          <a:p>
            <a:r>
              <a:rPr lang="en-US" sz="1800" dirty="0"/>
              <a:t>Correctional Facilities format:</a:t>
            </a:r>
            <a:br>
              <a:rPr lang="en-US" sz="1800" dirty="0"/>
            </a:br>
            <a:r>
              <a:rPr lang="en-US" sz="1800" dirty="0"/>
              <a:t>Not yet available. </a:t>
            </a:r>
          </a:p>
        </p:txBody>
      </p:sp>
      <p:sp>
        <p:nvSpPr>
          <p:cNvPr id="4" name="Footer Placeholder 3">
            <a:extLst>
              <a:ext uri="{FF2B5EF4-FFF2-40B4-BE49-F238E27FC236}">
                <a16:creationId xmlns:a16="http://schemas.microsoft.com/office/drawing/2014/main" id="{F76CAF59-442D-43AD-BF3B-D78226BD7148}"/>
              </a:ext>
            </a:extLst>
          </p:cNvPr>
          <p:cNvSpPr>
            <a:spLocks noGrp="1"/>
          </p:cNvSpPr>
          <p:nvPr>
            <p:ph type="ftr" idx="11"/>
          </p:nvPr>
        </p:nvSpPr>
        <p:spPr/>
        <p:txBody>
          <a:bodyPr/>
          <a:lstStyle/>
          <a:p>
            <a:fld id="{022636EB-ADE8-A646-A11D-FED0A955D1AA}" type="slidenum">
              <a:rPr lang="en-US" smtClean="0"/>
              <a:pPr/>
              <a:t>17</a:t>
            </a:fld>
            <a:endParaRPr lang="en-US"/>
          </a:p>
        </p:txBody>
      </p:sp>
      <p:pic>
        <p:nvPicPr>
          <p:cNvPr id="5" name="Picture 4" descr="Cover of Building your savings? Start with small goals. ">
            <a:extLst>
              <a:ext uri="{FF2B5EF4-FFF2-40B4-BE49-F238E27FC236}">
                <a16:creationId xmlns:a16="http://schemas.microsoft.com/office/drawing/2014/main" id="{1457955F-9B5D-4FF0-8F0A-67D0FBCB0FDC}"/>
              </a:ext>
            </a:extLst>
          </p:cNvPr>
          <p:cNvPicPr>
            <a:picLocks noChangeAspect="1"/>
          </p:cNvPicPr>
          <p:nvPr/>
        </p:nvPicPr>
        <p:blipFill>
          <a:blip r:embed="rId3"/>
          <a:stretch>
            <a:fillRect/>
          </a:stretch>
        </p:blipFill>
        <p:spPr>
          <a:xfrm>
            <a:off x="6375058" y="1143000"/>
            <a:ext cx="2215301" cy="3417892"/>
          </a:xfrm>
          <a:prstGeom prst="rect">
            <a:avLst/>
          </a:prstGeom>
        </p:spPr>
      </p:pic>
    </p:spTree>
    <p:extLst>
      <p:ext uri="{BB962C8B-B14F-4D97-AF65-F5344CB8AC3E}">
        <p14:creationId xmlns:p14="http://schemas.microsoft.com/office/powerpoint/2010/main" val="176244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83D6-5C1D-42E1-A131-6B188284E481}"/>
              </a:ext>
            </a:extLst>
          </p:cNvPr>
          <p:cNvSpPr>
            <a:spLocks noGrp="1"/>
          </p:cNvSpPr>
          <p:nvPr>
            <p:ph type="title"/>
          </p:nvPr>
        </p:nvSpPr>
        <p:spPr/>
        <p:txBody>
          <a:bodyPr/>
          <a:lstStyle/>
          <a:p>
            <a:r>
              <a:rPr lang="en-US" dirty="0"/>
              <a:t>Focus on Reentry</a:t>
            </a:r>
          </a:p>
        </p:txBody>
      </p:sp>
      <p:sp>
        <p:nvSpPr>
          <p:cNvPr id="4" name="Footer Placeholder 3">
            <a:extLst>
              <a:ext uri="{FF2B5EF4-FFF2-40B4-BE49-F238E27FC236}">
                <a16:creationId xmlns:a16="http://schemas.microsoft.com/office/drawing/2014/main" id="{70F11074-21F1-4554-A921-BFBEE8B05C0D}"/>
              </a:ext>
            </a:extLst>
          </p:cNvPr>
          <p:cNvSpPr>
            <a:spLocks noGrp="1"/>
          </p:cNvSpPr>
          <p:nvPr>
            <p:ph type="ftr" idx="11"/>
          </p:nvPr>
        </p:nvSpPr>
        <p:spPr/>
        <p:txBody>
          <a:bodyPr/>
          <a:lstStyle/>
          <a:p>
            <a:fld id="{022636EB-ADE8-A646-A11D-FED0A955D1AA}" type="slidenum">
              <a:rPr lang="en-US" smtClean="0"/>
              <a:pPr/>
              <a:t>18</a:t>
            </a:fld>
            <a:endParaRPr lang="en-US"/>
          </a:p>
        </p:txBody>
      </p:sp>
      <p:sp>
        <p:nvSpPr>
          <p:cNvPr id="5" name="Text Placeholder 1">
            <a:extLst>
              <a:ext uri="{FF2B5EF4-FFF2-40B4-BE49-F238E27FC236}">
                <a16:creationId xmlns:a16="http://schemas.microsoft.com/office/drawing/2014/main" id="{50D1E116-7D6D-40CB-9D63-87C4E3738CBC}"/>
              </a:ext>
            </a:extLst>
          </p:cNvPr>
          <p:cNvSpPr>
            <a:spLocks noGrp="1"/>
          </p:cNvSpPr>
          <p:nvPr>
            <p:ph type="body" idx="1"/>
          </p:nvPr>
        </p:nvSpPr>
        <p:spPr>
          <a:xfrm>
            <a:off x="553641" y="1019919"/>
            <a:ext cx="4902382" cy="3417892"/>
          </a:xfrm>
        </p:spPr>
        <p:txBody>
          <a:bodyPr>
            <a:normAutofit fontScale="85000" lnSpcReduction="20000"/>
          </a:bodyPr>
          <a:lstStyle/>
          <a:p>
            <a:pPr marL="0" indent="0">
              <a:lnSpc>
                <a:spcPct val="150000"/>
              </a:lnSpc>
              <a:buNone/>
            </a:pPr>
            <a:r>
              <a:rPr lang="en-US" sz="1900" dirty="0"/>
              <a:t>Purpose:</a:t>
            </a:r>
          </a:p>
          <a:p>
            <a:pPr>
              <a:lnSpc>
                <a:spcPct val="150000"/>
              </a:lnSpc>
            </a:pPr>
            <a:r>
              <a:rPr lang="en-US" sz="1900" dirty="0"/>
              <a:t>The guide helps frontline staff and volunteers working with </a:t>
            </a:r>
            <a:r>
              <a:rPr lang="en-US" sz="1900" b="1" dirty="0"/>
              <a:t>individuals with criminal </a:t>
            </a:r>
            <a:br>
              <a:rPr lang="en-US" sz="1900" b="1" dirty="0"/>
            </a:br>
            <a:r>
              <a:rPr lang="en-US" sz="1900" b="1" dirty="0"/>
              <a:t>records </a:t>
            </a:r>
            <a:r>
              <a:rPr lang="en-US" sz="1900" dirty="0"/>
              <a:t>address some of the specific financial challenges they may face.</a:t>
            </a:r>
          </a:p>
          <a:p>
            <a:pPr>
              <a:lnSpc>
                <a:spcPct val="150000"/>
              </a:lnSpc>
            </a:pPr>
            <a:r>
              <a:rPr lang="en-US" sz="1900" dirty="0"/>
              <a:t>Available at: </a:t>
            </a:r>
            <a:r>
              <a:rPr lang="en-US" sz="1900" dirty="0">
                <a:hlinkClick r:id="rId3"/>
              </a:rPr>
              <a:t>https://www.consumerfinance.gov/consumer-tools/educator-tools/your-money-your-goals/companion-guides/</a:t>
            </a:r>
            <a:endParaRPr lang="en-US" sz="1900" dirty="0"/>
          </a:p>
          <a:p>
            <a:pPr>
              <a:lnSpc>
                <a:spcPct val="150000"/>
              </a:lnSpc>
            </a:pPr>
            <a:endParaRPr lang="en-US" dirty="0"/>
          </a:p>
        </p:txBody>
      </p:sp>
      <p:pic>
        <p:nvPicPr>
          <p:cNvPr id="6" name="Picture 5" descr="Screenshot of the cover of Focus on Reentry: Criminal Justice, A companion guide to assist those working with people with criminal records. ">
            <a:extLst>
              <a:ext uri="{FF2B5EF4-FFF2-40B4-BE49-F238E27FC236}">
                <a16:creationId xmlns:a16="http://schemas.microsoft.com/office/drawing/2014/main" id="{DF9FBC9B-D322-4859-97B7-E7EF567E0CDB}"/>
              </a:ext>
            </a:extLst>
          </p:cNvPr>
          <p:cNvPicPr>
            <a:picLocks noChangeAspect="1"/>
          </p:cNvPicPr>
          <p:nvPr/>
        </p:nvPicPr>
        <p:blipFill>
          <a:blip r:embed="rId4"/>
          <a:stretch>
            <a:fillRect/>
          </a:stretch>
        </p:blipFill>
        <p:spPr>
          <a:xfrm>
            <a:off x="5519242" y="1019919"/>
            <a:ext cx="3071117" cy="4052305"/>
          </a:xfrm>
          <a:prstGeom prst="rect">
            <a:avLst/>
          </a:prstGeom>
        </p:spPr>
      </p:pic>
    </p:spTree>
    <p:extLst>
      <p:ext uri="{BB962C8B-B14F-4D97-AF65-F5344CB8AC3E}">
        <p14:creationId xmlns:p14="http://schemas.microsoft.com/office/powerpoint/2010/main" val="228879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lvl="0"/>
            <a:r>
              <a:rPr lang="en-US" sz="1600" dirty="0"/>
              <a:t>Module 1: Setting Goals</a:t>
            </a:r>
          </a:p>
          <a:p>
            <a:pPr lvl="0"/>
            <a:r>
              <a:rPr lang="en-US" sz="1600" dirty="0"/>
              <a:t>Module 2: Saving</a:t>
            </a:r>
          </a:p>
          <a:p>
            <a:pPr lvl="0"/>
            <a:r>
              <a:rPr lang="en-US" sz="1600" dirty="0"/>
              <a:t>Module 3: Tracking Income and Benefits</a:t>
            </a:r>
          </a:p>
          <a:p>
            <a:pPr lvl="0"/>
            <a:r>
              <a:rPr lang="en-US" sz="1600" dirty="0"/>
              <a:t>Module 4: Paying Bills</a:t>
            </a:r>
          </a:p>
          <a:p>
            <a:pPr lvl="0"/>
            <a:r>
              <a:rPr lang="en-US" sz="1600" dirty="0"/>
              <a:t>Module 5: Getting through the Month</a:t>
            </a:r>
          </a:p>
        </p:txBody>
      </p:sp>
      <p:sp>
        <p:nvSpPr>
          <p:cNvPr id="7" name="Text Placeholder 6"/>
          <p:cNvSpPr>
            <a:spLocks noGrp="1"/>
          </p:cNvSpPr>
          <p:nvPr>
            <p:ph type="body" idx="2"/>
          </p:nvPr>
        </p:nvSpPr>
        <p:spPr/>
        <p:txBody>
          <a:bodyPr/>
          <a:lstStyle/>
          <a:p>
            <a:pPr lvl="0"/>
            <a:r>
              <a:rPr lang="en-US" sz="1600" dirty="0"/>
              <a:t>Module 6: Dealing with Debt</a:t>
            </a:r>
          </a:p>
          <a:p>
            <a:pPr lvl="0"/>
            <a:r>
              <a:rPr lang="en-US" sz="1600" dirty="0"/>
              <a:t>Module 7: Understanding Credit Reports and Scores</a:t>
            </a:r>
          </a:p>
          <a:p>
            <a:pPr lvl="0"/>
            <a:r>
              <a:rPr lang="en-US" sz="1600" dirty="0"/>
              <a:t>Module 8: Choosing Financial Products and Services</a:t>
            </a:r>
          </a:p>
          <a:p>
            <a:pPr lvl="0"/>
            <a:r>
              <a:rPr lang="en-US" sz="1600" dirty="0"/>
              <a:t>Module 9: Protecting your Money</a:t>
            </a:r>
          </a:p>
          <a:p>
            <a:pPr lvl="0"/>
            <a:r>
              <a:rPr lang="en-US" sz="1600" dirty="0"/>
              <a:t>Module 10: Understanding Background Screening Reports</a:t>
            </a:r>
          </a:p>
          <a:p>
            <a:endParaRPr lang="en-US" sz="1600" dirty="0"/>
          </a:p>
        </p:txBody>
      </p:sp>
      <p:sp>
        <p:nvSpPr>
          <p:cNvPr id="6" name="Title 5"/>
          <p:cNvSpPr>
            <a:spLocks noGrp="1"/>
          </p:cNvSpPr>
          <p:nvPr>
            <p:ph type="title"/>
          </p:nvPr>
        </p:nvSpPr>
        <p:spPr/>
        <p:txBody>
          <a:bodyPr/>
          <a:lstStyle/>
          <a:p>
            <a:r>
              <a:rPr lang="en-US" dirty="0"/>
              <a:t>What’s inside Focus on Reentry</a:t>
            </a:r>
          </a:p>
        </p:txBody>
      </p:sp>
    </p:spTree>
    <p:extLst>
      <p:ext uri="{BB962C8B-B14F-4D97-AF65-F5344CB8AC3E}">
        <p14:creationId xmlns:p14="http://schemas.microsoft.com/office/powerpoint/2010/main" val="227245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dirty="0"/>
              <a:t>Disclaimer</a:t>
            </a:r>
          </a:p>
        </p:txBody>
      </p:sp>
      <p:sp>
        <p:nvSpPr>
          <p:cNvPr id="4" name="Text"/>
          <p:cNvSpPr>
            <a:spLocks noGrp="1"/>
          </p:cNvSpPr>
          <p:nvPr>
            <p:ph type="body" idx="1"/>
          </p:nvPr>
        </p:nvSpPr>
        <p:spPr>
          <a:xfrm>
            <a:off x="553643" y="1031846"/>
            <a:ext cx="8148568" cy="3180558"/>
          </a:xfrm>
        </p:spPr>
        <p:txBody>
          <a:bodyPr/>
          <a:lstStyle/>
          <a:p>
            <a:pPr marL="0" indent="0">
              <a:lnSpc>
                <a:spcPct val="150000"/>
              </a:lnSpc>
              <a:buNone/>
            </a:pPr>
            <a:r>
              <a:rPr lang="en-US" sz="1400" dirty="0"/>
              <a:t>This presentation is being made by a Consumer Financial Protection Bureau representative on behalf of the Bureau. It does not constitute legal interpretation, guidance, or advice of the Consumer Financial Protection Bureau. Any opinions or views stated by the presenter are the presenter’s own and may not represent the Bureau’s views.</a:t>
            </a:r>
          </a:p>
          <a:p>
            <a:pPr marL="0" indent="0">
              <a:lnSpc>
                <a:spcPct val="150000"/>
              </a:lnSpc>
              <a:buNone/>
            </a:pPr>
            <a:r>
              <a:rPr lang="en-US" sz="1400" dirty="0"/>
              <a:t>This presentation includes references to third-party resources or content that consumers may find helpful. The Bureau does not control or guarantee the accuracy of the third-party information. By listing this reference, the Bureau is not endorsing and has not vetted this third party, the views they express, or the products or services they offer. Other entities and resources also may meet your needs.</a:t>
            </a:r>
          </a:p>
          <a:p>
            <a:pPr marL="0" indent="0">
              <a:lnSpc>
                <a:spcPct val="150000"/>
              </a:lnSpc>
              <a:buNone/>
            </a:pPr>
            <a:endParaRPr lang="en-US" dirty="0"/>
          </a:p>
          <a:p>
            <a:pPr marL="0" indent="0">
              <a:lnSpc>
                <a:spcPct val="150000"/>
              </a:lnSpc>
              <a:buNone/>
            </a:pPr>
            <a:endParaRPr lang="en-US" dirty="0">
              <a:solidFill>
                <a:schemeClr val="tx1"/>
              </a:solidFill>
            </a:endParaRPr>
          </a:p>
        </p:txBody>
      </p:sp>
      <p:sp>
        <p:nvSpPr>
          <p:cNvPr id="2" name="Page number"/>
          <p:cNvSpPr>
            <a:spLocks noGrp="1"/>
          </p:cNvSpPr>
          <p:nvPr>
            <p:ph type="ftr" idx="11"/>
          </p:nvPr>
        </p:nvSpPr>
        <p:spPr>
          <a:xfrm>
            <a:off x="7593013" y="6081190"/>
            <a:ext cx="38608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r" defTabSz="914400" rtl="0" eaLnBrk="1" latinLnBrk="0" hangingPunct="1">
              <a:spcBef>
                <a:spcPts val="0"/>
              </a:spcBef>
              <a:spcAft>
                <a:spcPts val="0"/>
              </a:spcAft>
              <a:buSzPts val="1400"/>
              <a:buNone/>
              <a:defRPr sz="1200" b="0" i="0" u="none" strike="noStrike" kern="1200" cap="none">
                <a:solidFill>
                  <a:srgbClr val="88898A"/>
                </a:solidFill>
                <a:latin typeface="Arial"/>
                <a:ea typeface="Arial"/>
                <a:cs typeface="Arial"/>
                <a:sym typeface="Arial"/>
              </a:defRPr>
            </a:lvl1pPr>
            <a:lvl2pPr marL="457200" marR="0" lvl="1"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2pPr>
            <a:lvl3pPr marL="914400" marR="0" lvl="2"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3pPr>
            <a:lvl4pPr marL="1371600" marR="0" lvl="3"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4pPr>
            <a:lvl5pPr marL="1828800" marR="0" lvl="4"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5pPr>
            <a:lvl6pPr marL="2286000" marR="0" lvl="5"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6pPr>
            <a:lvl7pPr marL="2743200" marR="0" lvl="6"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7pPr>
            <a:lvl8pPr marL="3200400" marR="0" lvl="7"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8pPr>
            <a:lvl9pPr marL="3657600" marR="0" lvl="8"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9pPr>
          </a:lstStyle>
          <a:p>
            <a:fld id="{022636EB-ADE8-A646-A11D-FED0A955D1AA}" type="slidenum">
              <a:rPr lang="en-US" smtClean="0"/>
              <a:pPr/>
              <a:t>2</a:t>
            </a:fld>
            <a:endParaRPr lang="en-US" dirty="0"/>
          </a:p>
        </p:txBody>
      </p:sp>
    </p:spTree>
    <p:extLst>
      <p:ext uri="{BB962C8B-B14F-4D97-AF65-F5344CB8AC3E}">
        <p14:creationId xmlns:p14="http://schemas.microsoft.com/office/powerpoint/2010/main" val="347996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A467-FEA4-4550-B0BF-F9A20563809C}"/>
              </a:ext>
            </a:extLst>
          </p:cNvPr>
          <p:cNvSpPr>
            <a:spLocks noGrp="1"/>
          </p:cNvSpPr>
          <p:nvPr>
            <p:ph type="title"/>
          </p:nvPr>
        </p:nvSpPr>
        <p:spPr/>
        <p:txBody>
          <a:bodyPr/>
          <a:lstStyle/>
          <a:p>
            <a:r>
              <a:rPr lang="en-US" dirty="0"/>
              <a:t>Why Reentry?</a:t>
            </a:r>
          </a:p>
        </p:txBody>
      </p:sp>
      <p:sp>
        <p:nvSpPr>
          <p:cNvPr id="3" name="Text Placeholder 2">
            <a:extLst>
              <a:ext uri="{FF2B5EF4-FFF2-40B4-BE49-F238E27FC236}">
                <a16:creationId xmlns:a16="http://schemas.microsoft.com/office/drawing/2014/main" id="{61E8B342-CBFE-4444-AE47-E96DC1610F45}"/>
              </a:ext>
            </a:extLst>
          </p:cNvPr>
          <p:cNvSpPr>
            <a:spLocks noGrp="1"/>
          </p:cNvSpPr>
          <p:nvPr>
            <p:ph type="body" idx="1"/>
          </p:nvPr>
        </p:nvSpPr>
        <p:spPr/>
        <p:txBody>
          <a:bodyPr/>
          <a:lstStyle/>
          <a:p>
            <a:r>
              <a:rPr lang="en-US" sz="2000" dirty="0"/>
              <a:t>More than 70 million individuals with criminal records</a:t>
            </a:r>
            <a:endParaRPr lang="en-US" sz="2000" baseline="30000" dirty="0"/>
          </a:p>
          <a:p>
            <a:pPr lvl="1"/>
            <a:r>
              <a:rPr lang="en-US" sz="2000" dirty="0"/>
              <a:t>Impact on access to employment and housing</a:t>
            </a:r>
          </a:p>
          <a:p>
            <a:endParaRPr lang="en-US" sz="2000" dirty="0"/>
          </a:p>
          <a:p>
            <a:r>
              <a:rPr lang="en-US" sz="2000" dirty="0"/>
              <a:t>Financial challenges</a:t>
            </a:r>
          </a:p>
          <a:p>
            <a:pPr lvl="1"/>
            <a:r>
              <a:rPr lang="en-US" sz="2000" dirty="0"/>
              <a:t>Background screening reports and employment</a:t>
            </a:r>
          </a:p>
          <a:p>
            <a:pPr lvl="1"/>
            <a:r>
              <a:rPr lang="en-US" sz="2000" dirty="0"/>
              <a:t>Consumer and criminal justice debt</a:t>
            </a:r>
          </a:p>
          <a:p>
            <a:endParaRPr lang="en-US" dirty="0"/>
          </a:p>
        </p:txBody>
      </p:sp>
      <p:sp>
        <p:nvSpPr>
          <p:cNvPr id="4" name="Footer Placeholder 3">
            <a:extLst>
              <a:ext uri="{FF2B5EF4-FFF2-40B4-BE49-F238E27FC236}">
                <a16:creationId xmlns:a16="http://schemas.microsoft.com/office/drawing/2014/main" id="{1925B5D6-0B37-4A8A-BCA5-97DB87C08A81}"/>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22636EB-ADE8-A646-A11D-FED0A955D1AA}" type="slidenum">
              <a:rPr kumimoji="0" lang="en-US" sz="900" b="0" i="0" u="none" strike="noStrike" kern="0" cap="none" spc="0" normalizeH="0" baseline="0" noProof="0" smtClean="0">
                <a:ln>
                  <a:noFill/>
                </a:ln>
                <a:solidFill>
                  <a:srgbClr val="88898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lang="en-US" sz="900" b="0" i="0" u="none" strike="noStrike" kern="0" cap="none" spc="0" normalizeH="0" baseline="0" noProof="0">
              <a:ln>
                <a:noFill/>
              </a:ln>
              <a:solidFill>
                <a:srgbClr val="88898A"/>
              </a:solidFill>
              <a:effectLst/>
              <a:uLnTx/>
              <a:uFillTx/>
              <a:latin typeface="Arial"/>
              <a:cs typeface="Arial"/>
              <a:sym typeface="Arial"/>
            </a:endParaRPr>
          </a:p>
        </p:txBody>
      </p:sp>
    </p:spTree>
    <p:extLst>
      <p:ext uri="{BB962C8B-B14F-4D97-AF65-F5344CB8AC3E}">
        <p14:creationId xmlns:p14="http://schemas.microsoft.com/office/powerpoint/2010/main" val="4285863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DBC9-9844-40E1-B9C9-CADC50AA2BCE}"/>
              </a:ext>
            </a:extLst>
          </p:cNvPr>
          <p:cNvSpPr>
            <a:spLocks noGrp="1"/>
          </p:cNvSpPr>
          <p:nvPr>
            <p:ph type="title"/>
          </p:nvPr>
        </p:nvSpPr>
        <p:spPr/>
        <p:txBody>
          <a:bodyPr/>
          <a:lstStyle/>
          <a:p>
            <a:r>
              <a:rPr lang="en-US" dirty="0"/>
              <a:t>Your Money, Your Goals for people with criminal records </a:t>
            </a:r>
          </a:p>
        </p:txBody>
      </p:sp>
      <p:sp>
        <p:nvSpPr>
          <p:cNvPr id="3" name="Text Placeholder 2">
            <a:extLst>
              <a:ext uri="{FF2B5EF4-FFF2-40B4-BE49-F238E27FC236}">
                <a16:creationId xmlns:a16="http://schemas.microsoft.com/office/drawing/2014/main" id="{8C13C6B5-84EE-4ACD-9AB4-434CE954B08C}"/>
              </a:ext>
            </a:extLst>
          </p:cNvPr>
          <p:cNvSpPr>
            <a:spLocks noGrp="1"/>
          </p:cNvSpPr>
          <p:nvPr>
            <p:ph type="body" idx="1"/>
          </p:nvPr>
        </p:nvSpPr>
        <p:spPr>
          <a:xfrm>
            <a:off x="553640" y="1222329"/>
            <a:ext cx="8182146" cy="3921171"/>
          </a:xfrm>
        </p:spPr>
        <p:txBody>
          <a:bodyPr/>
          <a:lstStyle/>
          <a:p>
            <a:r>
              <a:rPr lang="en-US" sz="2000" dirty="0"/>
              <a:t>In 2019, jails reported more than 10 million admissions </a:t>
            </a:r>
          </a:p>
          <a:p>
            <a:r>
              <a:rPr lang="en-US" sz="2000" dirty="0"/>
              <a:t>Every year, more than 600,000 individuals are released from prison </a:t>
            </a:r>
          </a:p>
          <a:p>
            <a:r>
              <a:rPr lang="en-US" sz="2000" dirty="0"/>
              <a:t>Black and Hispanic individuals are disproportionately represented in prison and jail populations</a:t>
            </a:r>
          </a:p>
          <a:p>
            <a:pPr lvl="1"/>
            <a:r>
              <a:rPr lang="en-US" sz="1800" dirty="0"/>
              <a:t>As of 2019, for every 100,000 residents in the United States in each group, there were 1,096 Black residents in prison, 525 Hispanic residents, and 214 White residents. </a:t>
            </a:r>
          </a:p>
        </p:txBody>
      </p:sp>
      <p:sp>
        <p:nvSpPr>
          <p:cNvPr id="4" name="Footer Placeholder 3">
            <a:extLst>
              <a:ext uri="{FF2B5EF4-FFF2-40B4-BE49-F238E27FC236}">
                <a16:creationId xmlns:a16="http://schemas.microsoft.com/office/drawing/2014/main" id="{FB78394A-A04F-4B94-BCAC-9D89C8F071F2}"/>
              </a:ext>
            </a:extLst>
          </p:cNvPr>
          <p:cNvSpPr>
            <a:spLocks noGrp="1"/>
          </p:cNvSpPr>
          <p:nvPr>
            <p:ph type="ftr" idx="11"/>
          </p:nvPr>
        </p:nvSpPr>
        <p:spPr/>
        <p:txBody>
          <a:bodyPr/>
          <a:lstStyle/>
          <a:p>
            <a:fld id="{022636EB-ADE8-A646-A11D-FED0A955D1AA}" type="slidenum">
              <a:rPr lang="en-US" smtClean="0"/>
              <a:pPr/>
              <a:t>21</a:t>
            </a:fld>
            <a:endParaRPr lang="en-US"/>
          </a:p>
        </p:txBody>
      </p:sp>
    </p:spTree>
    <p:extLst>
      <p:ext uri="{BB962C8B-B14F-4D97-AF65-F5344CB8AC3E}">
        <p14:creationId xmlns:p14="http://schemas.microsoft.com/office/powerpoint/2010/main" val="403465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7A5D-F663-445F-B2E3-741AF34CEC68}"/>
              </a:ext>
            </a:extLst>
          </p:cNvPr>
          <p:cNvSpPr>
            <a:spLocks noGrp="1"/>
          </p:cNvSpPr>
          <p:nvPr>
            <p:ph type="title"/>
          </p:nvPr>
        </p:nvSpPr>
        <p:spPr/>
        <p:txBody>
          <a:bodyPr/>
          <a:lstStyle/>
          <a:p>
            <a:r>
              <a:rPr lang="en-US" dirty="0"/>
              <a:t>Using the information and tools </a:t>
            </a:r>
          </a:p>
        </p:txBody>
      </p:sp>
      <p:sp>
        <p:nvSpPr>
          <p:cNvPr id="3" name="Text Placeholder 2">
            <a:extLst>
              <a:ext uri="{FF2B5EF4-FFF2-40B4-BE49-F238E27FC236}">
                <a16:creationId xmlns:a16="http://schemas.microsoft.com/office/drawing/2014/main" id="{59CD5358-9391-4583-B8C7-BE826127B292}"/>
              </a:ext>
            </a:extLst>
          </p:cNvPr>
          <p:cNvSpPr>
            <a:spLocks noGrp="1"/>
          </p:cNvSpPr>
          <p:nvPr>
            <p:ph type="body" idx="1"/>
          </p:nvPr>
        </p:nvSpPr>
        <p:spPr>
          <a:xfrm>
            <a:off x="553641" y="1143000"/>
            <a:ext cx="8305546" cy="3417892"/>
          </a:xfrm>
        </p:spPr>
        <p:txBody>
          <a:bodyPr/>
          <a:lstStyle/>
          <a:p>
            <a:r>
              <a:rPr lang="en-US" sz="1800" dirty="0"/>
              <a:t>You can use the information and tools to help people with criminal records: </a:t>
            </a:r>
          </a:p>
          <a:p>
            <a:pPr lvl="1"/>
            <a:r>
              <a:rPr lang="en-US" sz="1600" dirty="0"/>
              <a:t>Identify financial challenges to successful transition </a:t>
            </a:r>
          </a:p>
          <a:p>
            <a:pPr lvl="1"/>
            <a:r>
              <a:rPr lang="en-US" sz="1600" dirty="0"/>
              <a:t>Obtain documents related to identification to help ease the transition process</a:t>
            </a:r>
          </a:p>
          <a:p>
            <a:pPr lvl="1"/>
            <a:r>
              <a:rPr lang="en-US" sz="1600" dirty="0"/>
              <a:t>Develop a cash flow budget by tracking income and spending</a:t>
            </a:r>
          </a:p>
          <a:p>
            <a:pPr lvl="1"/>
            <a:r>
              <a:rPr lang="en-US" sz="1600" dirty="0"/>
              <a:t>Identify and prioritize debt—both debt arising from involvement in the criminal justice system (criminal justice debt) and consumer debt</a:t>
            </a:r>
          </a:p>
          <a:p>
            <a:pPr lvl="1"/>
            <a:r>
              <a:rPr lang="en-US" sz="1600" dirty="0"/>
              <a:t>Access and review credit reports</a:t>
            </a:r>
          </a:p>
          <a:p>
            <a:pPr lvl="1"/>
            <a:r>
              <a:rPr lang="en-US" sz="1600" dirty="0"/>
              <a:t>Understand the background screening process and individual rights when applying for jobs</a:t>
            </a:r>
          </a:p>
        </p:txBody>
      </p:sp>
      <p:sp>
        <p:nvSpPr>
          <p:cNvPr id="4" name="Footer Placeholder 3">
            <a:extLst>
              <a:ext uri="{FF2B5EF4-FFF2-40B4-BE49-F238E27FC236}">
                <a16:creationId xmlns:a16="http://schemas.microsoft.com/office/drawing/2014/main" id="{6C292AD2-C431-41C1-8F53-895B7FA7FCFF}"/>
              </a:ext>
            </a:extLst>
          </p:cNvPr>
          <p:cNvSpPr>
            <a:spLocks noGrp="1"/>
          </p:cNvSpPr>
          <p:nvPr>
            <p:ph type="ftr" idx="11"/>
          </p:nvPr>
        </p:nvSpPr>
        <p:spPr/>
        <p:txBody>
          <a:bodyPr/>
          <a:lstStyle/>
          <a:p>
            <a:fld id="{022636EB-ADE8-A646-A11D-FED0A955D1AA}" type="slidenum">
              <a:rPr lang="en-US" smtClean="0"/>
              <a:pPr/>
              <a:t>22</a:t>
            </a:fld>
            <a:endParaRPr lang="en-US"/>
          </a:p>
        </p:txBody>
      </p:sp>
    </p:spTree>
    <p:extLst>
      <p:ext uri="{BB962C8B-B14F-4D97-AF65-F5344CB8AC3E}">
        <p14:creationId xmlns:p14="http://schemas.microsoft.com/office/powerpoint/2010/main" val="4126452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Green and white table describing financial well-being. "/>
          <p:cNvGrpSpPr/>
          <p:nvPr/>
        </p:nvGrpSpPr>
        <p:grpSpPr>
          <a:xfrm>
            <a:off x="1485899" y="2099536"/>
            <a:ext cx="6033533" cy="2455500"/>
            <a:chOff x="0" y="1649242"/>
            <a:chExt cx="9143999" cy="373731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9242"/>
              <a:ext cx="9143999" cy="3737316"/>
            </a:xfrm>
            <a:prstGeom prst="rect">
              <a:avLst/>
            </a:prstGeom>
          </p:spPr>
        </p:pic>
        <p:sp>
          <p:nvSpPr>
            <p:cNvPr id="7" name="TextBox 6"/>
            <p:cNvSpPr txBox="1"/>
            <p:nvPr/>
          </p:nvSpPr>
          <p:spPr>
            <a:xfrm>
              <a:off x="786577" y="3214209"/>
              <a:ext cx="1958258" cy="386465"/>
            </a:xfrm>
            <a:prstGeom prst="rect">
              <a:avLst/>
            </a:prstGeom>
            <a:noFill/>
          </p:spPr>
          <p:txBody>
            <a:bodyPr wrap="square" rtlCol="0">
              <a:spAutoFit/>
            </a:bodyPr>
            <a:lstStyle/>
            <a:p>
              <a:pPr defTabSz="342791"/>
              <a:r>
                <a:rPr lang="en-US" sz="1050">
                  <a:solidFill>
                    <a:srgbClr val="101820"/>
                  </a:solidFill>
                </a:rPr>
                <a:t>Security</a:t>
              </a:r>
            </a:p>
          </p:txBody>
        </p:sp>
        <p:sp>
          <p:nvSpPr>
            <p:cNvPr id="8" name="TextBox 7"/>
            <p:cNvSpPr txBox="1"/>
            <p:nvPr/>
          </p:nvSpPr>
          <p:spPr>
            <a:xfrm>
              <a:off x="786574" y="4224346"/>
              <a:ext cx="2154903" cy="386465"/>
            </a:xfrm>
            <a:prstGeom prst="rect">
              <a:avLst/>
            </a:prstGeom>
            <a:noFill/>
          </p:spPr>
          <p:txBody>
            <a:bodyPr wrap="square" rtlCol="0">
              <a:spAutoFit/>
            </a:bodyPr>
            <a:lstStyle/>
            <a:p>
              <a:pPr defTabSz="342791"/>
              <a:r>
                <a:rPr lang="en-US" sz="1050">
                  <a:solidFill>
                    <a:srgbClr val="101820"/>
                  </a:solidFill>
                </a:rPr>
                <a:t>Freedom of choice</a:t>
              </a:r>
            </a:p>
          </p:txBody>
        </p:sp>
        <p:sp>
          <p:nvSpPr>
            <p:cNvPr id="9" name="TextBox 8"/>
            <p:cNvSpPr txBox="1"/>
            <p:nvPr/>
          </p:nvSpPr>
          <p:spPr>
            <a:xfrm>
              <a:off x="3392125" y="2042528"/>
              <a:ext cx="1958258" cy="386465"/>
            </a:xfrm>
            <a:prstGeom prst="rect">
              <a:avLst/>
            </a:prstGeom>
            <a:noFill/>
          </p:spPr>
          <p:txBody>
            <a:bodyPr wrap="square" rtlCol="0">
              <a:spAutoFit/>
            </a:bodyPr>
            <a:lstStyle/>
            <a:p>
              <a:pPr defTabSz="342791"/>
              <a:r>
                <a:rPr lang="en-US" sz="1050">
                  <a:solidFill>
                    <a:srgbClr val="101820"/>
                  </a:solidFill>
                </a:rPr>
                <a:t>Present</a:t>
              </a:r>
            </a:p>
          </p:txBody>
        </p:sp>
        <p:sp>
          <p:nvSpPr>
            <p:cNvPr id="10" name="TextBox 9"/>
            <p:cNvSpPr txBox="1"/>
            <p:nvPr/>
          </p:nvSpPr>
          <p:spPr>
            <a:xfrm>
              <a:off x="5989480" y="2042528"/>
              <a:ext cx="1958258" cy="386465"/>
            </a:xfrm>
            <a:prstGeom prst="rect">
              <a:avLst/>
            </a:prstGeom>
            <a:noFill/>
          </p:spPr>
          <p:txBody>
            <a:bodyPr wrap="square" rtlCol="0">
              <a:spAutoFit/>
            </a:bodyPr>
            <a:lstStyle/>
            <a:p>
              <a:pPr defTabSz="342791"/>
              <a:r>
                <a:rPr lang="en-US" sz="1050">
                  <a:solidFill>
                    <a:srgbClr val="101820"/>
                  </a:solidFill>
                </a:rPr>
                <a:t>Future</a:t>
              </a:r>
            </a:p>
          </p:txBody>
        </p:sp>
        <p:sp>
          <p:nvSpPr>
            <p:cNvPr id="11" name="TextBox 10"/>
            <p:cNvSpPr txBox="1"/>
            <p:nvPr/>
          </p:nvSpPr>
          <p:spPr>
            <a:xfrm>
              <a:off x="3392124" y="2979583"/>
              <a:ext cx="2081165" cy="878328"/>
            </a:xfrm>
            <a:prstGeom prst="rect">
              <a:avLst/>
            </a:prstGeom>
            <a:noFill/>
          </p:spPr>
          <p:txBody>
            <a:bodyPr wrap="square" rtlCol="0">
              <a:spAutoFit/>
            </a:bodyPr>
            <a:lstStyle/>
            <a:p>
              <a:pPr defTabSz="342791"/>
              <a:r>
                <a:rPr lang="en-US" sz="1050">
                  <a:solidFill>
                    <a:srgbClr val="101820"/>
                  </a:solidFill>
                </a:rPr>
                <a:t>Control over your</a:t>
              </a:r>
            </a:p>
            <a:p>
              <a:pPr defTabSz="342791"/>
              <a:r>
                <a:rPr lang="en-US" sz="1050">
                  <a:solidFill>
                    <a:srgbClr val="101820"/>
                  </a:solidFill>
                </a:rPr>
                <a:t>day-to-day, month-to-month finances</a:t>
              </a:r>
            </a:p>
          </p:txBody>
        </p:sp>
        <p:sp>
          <p:nvSpPr>
            <p:cNvPr id="12" name="TextBox 11"/>
            <p:cNvSpPr txBox="1"/>
            <p:nvPr/>
          </p:nvSpPr>
          <p:spPr>
            <a:xfrm>
              <a:off x="5989480" y="2979583"/>
              <a:ext cx="2246915" cy="632396"/>
            </a:xfrm>
            <a:prstGeom prst="rect">
              <a:avLst/>
            </a:prstGeom>
            <a:noFill/>
          </p:spPr>
          <p:txBody>
            <a:bodyPr wrap="square" rtlCol="0">
              <a:spAutoFit/>
            </a:bodyPr>
            <a:lstStyle/>
            <a:p>
              <a:pPr defTabSz="342791"/>
              <a:r>
                <a:rPr lang="en-US" sz="1050" dirty="0">
                  <a:solidFill>
                    <a:srgbClr val="101820"/>
                  </a:solidFill>
                </a:rPr>
                <a:t>Capacity to absorb a</a:t>
              </a:r>
            </a:p>
            <a:p>
              <a:pPr defTabSz="342791"/>
              <a:r>
                <a:rPr lang="en-US" sz="1050" dirty="0">
                  <a:solidFill>
                    <a:srgbClr val="101820"/>
                  </a:solidFill>
                </a:rPr>
                <a:t>financial shock</a:t>
              </a:r>
            </a:p>
          </p:txBody>
        </p:sp>
        <p:sp>
          <p:nvSpPr>
            <p:cNvPr id="13" name="TextBox 12"/>
            <p:cNvSpPr txBox="1"/>
            <p:nvPr/>
          </p:nvSpPr>
          <p:spPr>
            <a:xfrm>
              <a:off x="5989480" y="4230151"/>
              <a:ext cx="2081165" cy="632396"/>
            </a:xfrm>
            <a:prstGeom prst="rect">
              <a:avLst/>
            </a:prstGeom>
            <a:noFill/>
          </p:spPr>
          <p:txBody>
            <a:bodyPr wrap="square" rtlCol="0">
              <a:spAutoFit/>
            </a:bodyPr>
            <a:lstStyle/>
            <a:p>
              <a:pPr defTabSz="342791"/>
              <a:r>
                <a:rPr lang="en-US" sz="1050">
                  <a:solidFill>
                    <a:srgbClr val="101820"/>
                  </a:solidFill>
                </a:rPr>
                <a:t>On track to meet your financial goals</a:t>
              </a:r>
            </a:p>
          </p:txBody>
        </p:sp>
        <p:sp>
          <p:nvSpPr>
            <p:cNvPr id="14" name="TextBox 13"/>
            <p:cNvSpPr txBox="1"/>
            <p:nvPr/>
          </p:nvSpPr>
          <p:spPr>
            <a:xfrm>
              <a:off x="3392125" y="4224346"/>
              <a:ext cx="2081163" cy="878328"/>
            </a:xfrm>
            <a:prstGeom prst="rect">
              <a:avLst/>
            </a:prstGeom>
            <a:noFill/>
          </p:spPr>
          <p:txBody>
            <a:bodyPr wrap="square" rtlCol="0">
              <a:spAutoFit/>
            </a:bodyPr>
            <a:lstStyle/>
            <a:p>
              <a:pPr defTabSz="342791"/>
              <a:r>
                <a:rPr lang="en-US" sz="1050">
                  <a:solidFill>
                    <a:srgbClr val="101820"/>
                  </a:solidFill>
                </a:rPr>
                <a:t>Financial freedom to make choices to enjoy life</a:t>
              </a:r>
            </a:p>
          </p:txBody>
        </p:sp>
      </p:grpSp>
      <p:sp>
        <p:nvSpPr>
          <p:cNvPr id="2" name="Title 1"/>
          <p:cNvSpPr>
            <a:spLocks noGrp="1"/>
          </p:cNvSpPr>
          <p:nvPr>
            <p:ph type="title"/>
          </p:nvPr>
        </p:nvSpPr>
        <p:spPr/>
        <p:txBody>
          <a:bodyPr/>
          <a:lstStyle/>
          <a:p>
            <a:r>
              <a:rPr lang="en-US" dirty="0"/>
              <a:t>What is financial well-being?</a:t>
            </a:r>
          </a:p>
        </p:txBody>
      </p:sp>
      <p:sp>
        <p:nvSpPr>
          <p:cNvPr id="3" name="Content Placeholder 2"/>
          <p:cNvSpPr>
            <a:spLocks noGrp="1"/>
          </p:cNvSpPr>
          <p:nvPr>
            <p:ph sz="half" idx="1"/>
          </p:nvPr>
        </p:nvSpPr>
        <p:spPr>
          <a:xfrm>
            <a:off x="1485899" y="1028700"/>
            <a:ext cx="6279005" cy="3775471"/>
          </a:xfrm>
        </p:spPr>
        <p:txBody>
          <a:bodyPr>
            <a:normAutofit/>
          </a:bodyPr>
          <a:lstStyle/>
          <a:p>
            <a:pPr marL="0" indent="0">
              <a:buNone/>
            </a:pPr>
            <a:r>
              <a:rPr lang="en-US" sz="1600" dirty="0"/>
              <a:t>A state of being reflecting a person’s ability to meet current and ongoing financial obligations, feel secure in their financial future, and make choices that allow enjoyment of life.</a:t>
            </a:r>
          </a:p>
          <a:p>
            <a:pPr marL="0" indent="0">
              <a:buNone/>
            </a:pPr>
            <a:endParaRPr lang="en-US" sz="1600" dirty="0"/>
          </a:p>
          <a:p>
            <a:pPr marL="0" indent="0">
              <a:buNone/>
            </a:pPr>
            <a:endParaRPr lang="en-US" sz="1600" dirty="0"/>
          </a:p>
          <a:p>
            <a:pPr marL="0" indent="0">
              <a:buNone/>
            </a:pPr>
            <a:endParaRPr lang="en-US" dirty="0"/>
          </a:p>
        </p:txBody>
      </p:sp>
      <p:sp>
        <p:nvSpPr>
          <p:cNvPr id="4" name="Rectangle 3" descr="white rectangle">
            <a:extLst>
              <a:ext uri="{FF2B5EF4-FFF2-40B4-BE49-F238E27FC236}">
                <a16:creationId xmlns:a16="http://schemas.microsoft.com/office/drawing/2014/main" id="{89CAE57B-95AD-4ED2-BD3C-F0908174C1D5}"/>
              </a:ext>
            </a:extLst>
          </p:cNvPr>
          <p:cNvSpPr/>
          <p:nvPr/>
        </p:nvSpPr>
        <p:spPr>
          <a:xfrm>
            <a:off x="7350101" y="1793899"/>
            <a:ext cx="235669" cy="2761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823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Online questionnaire</a:t>
            </a:r>
          </a:p>
        </p:txBody>
      </p:sp>
      <p:pic>
        <p:nvPicPr>
          <p:cNvPr id="14338" name="Picture 2" descr="Image of the Find our your financial well-being webpage of the CFPB website. "/>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71250" y="986621"/>
            <a:ext cx="3678678" cy="3329160"/>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4339"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65504" y="2015301"/>
            <a:ext cx="3302734" cy="277477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340"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0" y="2401520"/>
            <a:ext cx="2675266" cy="245629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0178" y="2651201"/>
            <a:ext cx="2740183" cy="2029028"/>
          </a:xfrm>
          <a:prstGeom prst="rect">
            <a:avLst/>
          </a:prstGeom>
          <a:ln>
            <a:solidFill>
              <a:schemeClr val="bg1">
                <a:lumMod val="65000"/>
              </a:schemeClr>
            </a:solidFill>
          </a:ln>
        </p:spPr>
      </p:pic>
      <p:sp>
        <p:nvSpPr>
          <p:cNvPr id="6" name="Rectangle 5"/>
          <p:cNvSpPr/>
          <p:nvPr/>
        </p:nvSpPr>
        <p:spPr>
          <a:xfrm>
            <a:off x="4149928" y="1173855"/>
            <a:ext cx="5354169" cy="600164"/>
          </a:xfrm>
          <a:prstGeom prst="rect">
            <a:avLst/>
          </a:prstGeom>
        </p:spPr>
        <p:txBody>
          <a:bodyPr wrap="square">
            <a:spAutoFit/>
          </a:bodyPr>
          <a:lstStyle/>
          <a:p>
            <a:r>
              <a:rPr lang="en-US" sz="1650" dirty="0">
                <a:hlinkClick r:id="rId7"/>
              </a:rPr>
              <a:t>consumerfinance.gov/consumer-tools/financial-well-being/</a:t>
            </a:r>
          </a:p>
        </p:txBody>
      </p:sp>
    </p:spTree>
    <p:extLst>
      <p:ext uri="{BB962C8B-B14F-4D97-AF65-F5344CB8AC3E}">
        <p14:creationId xmlns:p14="http://schemas.microsoft.com/office/powerpoint/2010/main" val="397921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gtEl>
                                        <p:attrNameLst>
                                          <p:attrName>style.visibility</p:attrName>
                                        </p:attrNameLst>
                                      </p:cBhvr>
                                      <p:to>
                                        <p:strVal val="visible"/>
                                      </p:to>
                                    </p:set>
                                    <p:animEffect transition="in" filter="fade">
                                      <p:cBhvr>
                                        <p:cTn id="14" dur="1000"/>
                                        <p:tgtEl>
                                          <p:spTgt spid="14339"/>
                                        </p:tgtEl>
                                      </p:cBhvr>
                                    </p:animEffect>
                                    <p:anim calcmode="lin" valueType="num">
                                      <p:cBhvr>
                                        <p:cTn id="15" dur="1000" fill="hold"/>
                                        <p:tgtEl>
                                          <p:spTgt spid="14339"/>
                                        </p:tgtEl>
                                        <p:attrNameLst>
                                          <p:attrName>ppt_x</p:attrName>
                                        </p:attrNameLst>
                                      </p:cBhvr>
                                      <p:tavLst>
                                        <p:tav tm="0">
                                          <p:val>
                                            <p:strVal val="#ppt_x"/>
                                          </p:val>
                                        </p:tav>
                                        <p:tav tm="100000">
                                          <p:val>
                                            <p:strVal val="#ppt_x"/>
                                          </p:val>
                                        </p:tav>
                                      </p:tavLst>
                                    </p:anim>
                                    <p:anim calcmode="lin" valueType="num">
                                      <p:cBhvr>
                                        <p:cTn id="16"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fade">
                                      <p:cBhvr>
                                        <p:cTn id="21" dur="1000"/>
                                        <p:tgtEl>
                                          <p:spTgt spid="14340"/>
                                        </p:tgtEl>
                                      </p:cBhvr>
                                    </p:animEffect>
                                    <p:anim calcmode="lin" valueType="num">
                                      <p:cBhvr>
                                        <p:cTn id="22" dur="1000" fill="hold"/>
                                        <p:tgtEl>
                                          <p:spTgt spid="14340"/>
                                        </p:tgtEl>
                                        <p:attrNameLst>
                                          <p:attrName>ppt_x</p:attrName>
                                        </p:attrNameLst>
                                      </p:cBhvr>
                                      <p:tavLst>
                                        <p:tav tm="0">
                                          <p:val>
                                            <p:strVal val="#ppt_x"/>
                                          </p:val>
                                        </p:tav>
                                        <p:tav tm="100000">
                                          <p:val>
                                            <p:strVal val="#ppt_x"/>
                                          </p:val>
                                        </p:tav>
                                      </p:tavLst>
                                    </p:anim>
                                    <p:anim calcmode="lin" valueType="num">
                                      <p:cBhvr>
                                        <p:cTn id="23"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20000"/>
              </a:lnSpc>
            </a:pPr>
            <a:r>
              <a:rPr lang="en-US" dirty="0"/>
              <a:t>Paper version of the questionnaire</a:t>
            </a:r>
          </a:p>
        </p:txBody>
      </p:sp>
      <p:sp>
        <p:nvSpPr>
          <p:cNvPr id="6" name="Text Placeholder 5">
            <a:extLst>
              <a:ext uri="{FF2B5EF4-FFF2-40B4-BE49-F238E27FC236}">
                <a16:creationId xmlns:a16="http://schemas.microsoft.com/office/drawing/2014/main" id="{A069B61B-D362-42E3-BC79-B25B7523ECA8}"/>
              </a:ext>
            </a:extLst>
          </p:cNvPr>
          <p:cNvSpPr>
            <a:spLocks noGrp="1"/>
          </p:cNvSpPr>
          <p:nvPr>
            <p:ph type="body" idx="1"/>
          </p:nvPr>
        </p:nvSpPr>
        <p:spPr>
          <a:xfrm>
            <a:off x="553640" y="1143000"/>
            <a:ext cx="5127741" cy="3079809"/>
          </a:xfrm>
        </p:spPr>
        <p:txBody>
          <a:bodyPr/>
          <a:lstStyle/>
          <a:p>
            <a:pPr marL="66675" indent="0">
              <a:buNone/>
            </a:pPr>
            <a:r>
              <a:rPr lang="en-US" sz="1650" dirty="0">
                <a:solidFill>
                  <a:schemeClr val="tx1"/>
                </a:solidFill>
              </a:rPr>
              <a:t>Download it here:</a:t>
            </a:r>
            <a:endParaRPr lang="en-US" sz="1650" dirty="0">
              <a:solidFill>
                <a:schemeClr val="tx1"/>
              </a:solidFill>
              <a:hlinkClick r:id="rId3"/>
            </a:endParaRPr>
          </a:p>
          <a:p>
            <a:pPr marL="66675" indent="0">
              <a:buNone/>
            </a:pPr>
            <a:r>
              <a:rPr lang="en-US" sz="1650" dirty="0">
                <a:hlinkClick r:id="rId3"/>
              </a:rPr>
              <a:t>www.consumerfinance.gov/practitioner-resources/financial-well-being-resources/measure-and-score/</a:t>
            </a:r>
            <a:r>
              <a:rPr lang="en-US" sz="1650" dirty="0"/>
              <a:t> </a:t>
            </a:r>
          </a:p>
          <a:p>
            <a:endParaRPr lang="en-US" dirty="0"/>
          </a:p>
        </p:txBody>
      </p:sp>
      <p:pic>
        <p:nvPicPr>
          <p:cNvPr id="5" name="Picture 4" descr="Image of the paper version of the Financial well-being questionnaire. "/>
          <p:cNvPicPr/>
          <p:nvPr/>
        </p:nvPicPr>
        <p:blipFill rotWithShape="1">
          <a:blip r:embed="rId4"/>
          <a:srcRect l="24102" t="16410" r="42052" b="13846"/>
          <a:stretch/>
        </p:blipFill>
        <p:spPr bwMode="auto">
          <a:xfrm>
            <a:off x="5782286" y="1084915"/>
            <a:ext cx="2808073" cy="36066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843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financial well-being scale</a:t>
            </a:r>
          </a:p>
        </p:txBody>
      </p:sp>
      <p:sp>
        <p:nvSpPr>
          <p:cNvPr id="4" name="Content Placeholder 3"/>
          <p:cNvSpPr>
            <a:spLocks noGrp="1"/>
          </p:cNvSpPr>
          <p:nvPr>
            <p:ph type="body" idx="1"/>
          </p:nvPr>
        </p:nvSpPr>
        <p:spPr/>
        <p:txBody>
          <a:bodyPr>
            <a:normAutofit/>
          </a:bodyPr>
          <a:lstStyle/>
          <a:p>
            <a:pPr marL="0" indent="0">
              <a:buNone/>
            </a:pPr>
            <a:r>
              <a:rPr lang="en-US" sz="1500"/>
              <a:t>The scale has two parts:</a:t>
            </a:r>
          </a:p>
          <a:p>
            <a:pPr indent="-257175"/>
            <a:r>
              <a:rPr lang="en-US" sz="1350" b="1"/>
              <a:t>The questionnaire: </a:t>
            </a:r>
            <a:r>
              <a:rPr lang="en-US" sz="1350"/>
              <a:t>The questionnaire contains 10 questions that capture how individuals feel about their financial security and freedom of choice; plus:</a:t>
            </a:r>
          </a:p>
          <a:p>
            <a:pPr lvl="1" indent="-257175"/>
            <a:r>
              <a:rPr lang="en-US" sz="1350"/>
              <a:t>Question about age (18-61 or 62+) </a:t>
            </a:r>
          </a:p>
          <a:p>
            <a:pPr lvl="1" indent="-257175"/>
            <a:r>
              <a:rPr lang="en-US" sz="1350"/>
              <a:t>Question about mode of administration (self-administered or administered by someone else)</a:t>
            </a:r>
          </a:p>
          <a:p>
            <a:pPr indent="-257175"/>
            <a:r>
              <a:rPr lang="en-US" sz="1350" b="1"/>
              <a:t>Scoring worksheet: </a:t>
            </a:r>
            <a:r>
              <a:rPr lang="en-US" sz="1350"/>
              <a:t>Responses to the questions can be converted into an overall financial well-being score between 0 and 100. </a:t>
            </a:r>
          </a:p>
          <a:p>
            <a:pPr marL="0" indent="0">
              <a:buNone/>
            </a:pPr>
            <a:r>
              <a:rPr lang="en-US" sz="1500"/>
              <a:t>Using the questionnaire and scoring sheet, you can measure financial well-being in </a:t>
            </a:r>
            <a:r>
              <a:rPr lang="en-US" sz="1500" b="1"/>
              <a:t>three steps.</a:t>
            </a:r>
          </a:p>
          <a:p>
            <a:endParaRPr lang="en-US"/>
          </a:p>
        </p:txBody>
      </p:sp>
    </p:spTree>
    <p:extLst>
      <p:ext uri="{BB962C8B-B14F-4D97-AF65-F5344CB8AC3E}">
        <p14:creationId xmlns:p14="http://schemas.microsoft.com/office/powerpoint/2010/main" val="556846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20000"/>
              </a:lnSpc>
            </a:pPr>
            <a:r>
              <a:rPr lang="en-US" dirty="0"/>
              <a:t>Step 1: Collect responses to the questionnaire</a:t>
            </a:r>
          </a:p>
        </p:txBody>
      </p:sp>
      <p:sp>
        <p:nvSpPr>
          <p:cNvPr id="4" name="Content Placeholder 3"/>
          <p:cNvSpPr>
            <a:spLocks noGrp="1"/>
          </p:cNvSpPr>
          <p:nvPr>
            <p:ph type="body" idx="1"/>
          </p:nvPr>
        </p:nvSpPr>
        <p:spPr/>
        <p:txBody>
          <a:bodyPr>
            <a:normAutofit/>
          </a:bodyPr>
          <a:lstStyle/>
          <a:p>
            <a:pPr marL="0" indent="0">
              <a:buNone/>
            </a:pPr>
            <a:r>
              <a:rPr lang="en-US" sz="1200" b="1" dirty="0"/>
              <a:t>Be sure to:</a:t>
            </a:r>
            <a:endParaRPr lang="en-US" sz="1200" dirty="0"/>
          </a:p>
          <a:p>
            <a:r>
              <a:rPr lang="en-US" sz="1200" b="1" dirty="0"/>
              <a:t>Test out the scale.  </a:t>
            </a:r>
            <a:r>
              <a:rPr lang="en-US" sz="1200" dirty="0"/>
              <a:t>If you are concerned about how the people you serve might react, test it out on one or two of your clients before adopting it more widely in your practice.</a:t>
            </a:r>
          </a:p>
          <a:p>
            <a:r>
              <a:rPr lang="en-US" sz="1200" b="1" dirty="0"/>
              <a:t>Allow people to interpret the questions for themselves. </a:t>
            </a:r>
            <a:r>
              <a:rPr lang="en-US" sz="1200" dirty="0"/>
              <a:t>Don’t reword or tell people what questions mean. The design and validation of the scale is based on allowing people to determine what the questions mean for themselves.</a:t>
            </a:r>
          </a:p>
          <a:p>
            <a:r>
              <a:rPr lang="en-US" sz="1200" b="1" dirty="0"/>
              <a:t>Give people the choice to complete the questionnaire and assure them their responses will be kept confidential. </a:t>
            </a:r>
            <a:r>
              <a:rPr lang="en-US" sz="1200" dirty="0"/>
              <a:t>This will help people feel more comfortable responding honestly to the statements on the scale. </a:t>
            </a:r>
          </a:p>
          <a:p>
            <a:r>
              <a:rPr lang="en-US" sz="1200" b="1" dirty="0"/>
              <a:t>Try the online version. </a:t>
            </a:r>
            <a:r>
              <a:rPr lang="en-US" sz="1200" dirty="0"/>
              <a:t>You can complete the online questionnaire with people you serve or ask them to complete it independently and receive a score instantly. </a:t>
            </a:r>
          </a:p>
        </p:txBody>
      </p:sp>
    </p:spTree>
    <p:extLst>
      <p:ext uri="{BB962C8B-B14F-4D97-AF65-F5344CB8AC3E}">
        <p14:creationId xmlns:p14="http://schemas.microsoft.com/office/powerpoint/2010/main" val="2269724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Step 2. Calculate the total response value</a:t>
            </a:r>
          </a:p>
        </p:txBody>
      </p:sp>
      <p:sp>
        <p:nvSpPr>
          <p:cNvPr id="4" name="Content Placeholder 3"/>
          <p:cNvSpPr>
            <a:spLocks noGrp="1"/>
          </p:cNvSpPr>
          <p:nvPr>
            <p:ph type="body" idx="1"/>
          </p:nvPr>
        </p:nvSpPr>
        <p:spPr>
          <a:xfrm>
            <a:off x="553641" y="1143000"/>
            <a:ext cx="4536071" cy="3079809"/>
          </a:xfrm>
        </p:spPr>
        <p:txBody>
          <a:bodyPr>
            <a:normAutofit fontScale="92500" lnSpcReduction="10000"/>
          </a:bodyPr>
          <a:lstStyle/>
          <a:p>
            <a:r>
              <a:rPr lang="en-US"/>
              <a:t>Using the first page of the scoring worksheet, for each question, enter the response value (the number from 0-4 that corresponds to the client’s response) into the right-hand column.</a:t>
            </a:r>
          </a:p>
          <a:p>
            <a:r>
              <a:rPr lang="en-US"/>
              <a:t>Add up these response numbers to get a total response value.</a:t>
            </a:r>
          </a:p>
          <a:p>
            <a:r>
              <a:rPr lang="en-US"/>
              <a:t>This is only the total response value. It is not the financial well-being score. </a:t>
            </a:r>
          </a:p>
          <a:p>
            <a:r>
              <a:rPr lang="en-US"/>
              <a:t>Individuals must answer all of the questions to get a score.</a:t>
            </a:r>
          </a:p>
        </p:txBody>
      </p:sp>
      <p:pic>
        <p:nvPicPr>
          <p:cNvPr id="7" name="Picture 6" descr="Image of the Financial well-being questionnaire Scoring worksheet. "/>
          <p:cNvPicPr/>
          <p:nvPr/>
        </p:nvPicPr>
        <p:blipFill rotWithShape="1">
          <a:blip r:embed="rId3"/>
          <a:srcRect l="17303" t="19950" r="43485" b="4613"/>
          <a:stretch/>
        </p:blipFill>
        <p:spPr bwMode="auto">
          <a:xfrm>
            <a:off x="5790009" y="1100138"/>
            <a:ext cx="2800350" cy="370403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0453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Step 3. Convert the total response value to a financial well-being scale score</a:t>
            </a:r>
          </a:p>
        </p:txBody>
      </p:sp>
      <p:sp>
        <p:nvSpPr>
          <p:cNvPr id="4" name="Content Placeholder 3"/>
          <p:cNvSpPr>
            <a:spLocks noGrp="1"/>
          </p:cNvSpPr>
          <p:nvPr>
            <p:ph idx="1"/>
          </p:nvPr>
        </p:nvSpPr>
        <p:spPr>
          <a:xfrm>
            <a:off x="553641" y="1143000"/>
            <a:ext cx="5813541" cy="3079809"/>
          </a:xfrm>
        </p:spPr>
        <p:txBody>
          <a:bodyPr/>
          <a:lstStyle/>
          <a:p>
            <a:r>
              <a:rPr lang="en-US" dirty="0"/>
              <a:t>Using the second page of the scoring worksheet, locate your client’s total response value in the first column.</a:t>
            </a:r>
          </a:p>
          <a:p>
            <a:r>
              <a:rPr lang="en-US" dirty="0"/>
              <a:t>Follow that row across to the appropriate column based on your client’s age group, and whether was self-administered or administered by someone else. </a:t>
            </a:r>
          </a:p>
          <a:p>
            <a:r>
              <a:rPr lang="en-US" dirty="0"/>
              <a:t>This will give you the respondent’s financial well-being score.</a:t>
            </a:r>
          </a:p>
        </p:txBody>
      </p:sp>
      <p:pic>
        <p:nvPicPr>
          <p:cNvPr id="5" name="Picture 4" descr="Image of the second page of the scoring worksheet where you locate your client's score. "/>
          <p:cNvPicPr>
            <a:picLocks noChangeAspect="1"/>
          </p:cNvPicPr>
          <p:nvPr/>
        </p:nvPicPr>
        <p:blipFill rotWithShape="1">
          <a:blip r:embed="rId3"/>
          <a:srcRect r="1785" b="4896"/>
          <a:stretch/>
        </p:blipFill>
        <p:spPr>
          <a:xfrm>
            <a:off x="6545362" y="1107254"/>
            <a:ext cx="2044999" cy="3827818"/>
          </a:xfrm>
          <a:prstGeom prst="rect">
            <a:avLst/>
          </a:prstGeom>
          <a:ln>
            <a:solidFill>
              <a:schemeClr val="tx1"/>
            </a:solidFill>
          </a:ln>
        </p:spPr>
      </p:pic>
    </p:spTree>
    <p:extLst>
      <p:ext uri="{BB962C8B-B14F-4D97-AF65-F5344CB8AC3E}">
        <p14:creationId xmlns:p14="http://schemas.microsoft.com/office/powerpoint/2010/main" val="43345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dirty="0"/>
              <a:t>Disclaimer</a:t>
            </a:r>
          </a:p>
        </p:txBody>
      </p:sp>
      <p:sp>
        <p:nvSpPr>
          <p:cNvPr id="4" name="Text"/>
          <p:cNvSpPr>
            <a:spLocks noGrp="1"/>
          </p:cNvSpPr>
          <p:nvPr>
            <p:ph type="body" idx="1"/>
          </p:nvPr>
        </p:nvSpPr>
        <p:spPr>
          <a:xfrm>
            <a:off x="553643" y="1031846"/>
            <a:ext cx="8148568" cy="3180558"/>
          </a:xfrm>
        </p:spPr>
        <p:txBody>
          <a:bodyPr/>
          <a:lstStyle/>
          <a:p>
            <a:pPr marL="0" indent="0">
              <a:lnSpc>
                <a:spcPct val="150000"/>
              </a:lnSpc>
              <a:buNone/>
            </a:pPr>
            <a:r>
              <a:rPr lang="en-US" sz="1400" dirty="0"/>
              <a:t>The Consumer Financial Protection Bureau (Bureau) (consumerfinance.gov) created the Your Money, Your Goals toolkit and resources, including the training materials presented today.  These materials are being presented to you by an organization.  The organizations or individuals presenting these materials are not agents or employees of the Bureau, and their views do not represent the views of the Bureau.  The Bureau is not responsible for the advice or actions of these individuals or entities.</a:t>
            </a:r>
          </a:p>
          <a:p>
            <a:pPr marL="0" indent="0">
              <a:lnSpc>
                <a:spcPct val="150000"/>
              </a:lnSpc>
              <a:buNone/>
            </a:pPr>
            <a:r>
              <a:rPr lang="en-US" sz="1400" dirty="0"/>
              <a:t>This presentation includes references to third-party resources or content that consumers may find helpful. The Bureau does not control or guarantee the accuracy of the third-party information. By listing this reference, the Bureau is not endorsing and has not vetted this third party, the views they express, or the products or services they offer. Other entities and resources also may meet your needs.</a:t>
            </a:r>
          </a:p>
          <a:p>
            <a:pPr marL="0" indent="0">
              <a:lnSpc>
                <a:spcPct val="150000"/>
              </a:lnSpc>
              <a:buNone/>
            </a:pPr>
            <a:endParaRPr lang="en-US" dirty="0"/>
          </a:p>
          <a:p>
            <a:pPr marL="0" indent="0">
              <a:lnSpc>
                <a:spcPct val="150000"/>
              </a:lnSpc>
              <a:buNone/>
            </a:pPr>
            <a:endParaRPr lang="en-US" dirty="0">
              <a:solidFill>
                <a:schemeClr val="tx1"/>
              </a:solidFill>
            </a:endParaRPr>
          </a:p>
        </p:txBody>
      </p:sp>
      <p:sp>
        <p:nvSpPr>
          <p:cNvPr id="2" name="Page number"/>
          <p:cNvSpPr>
            <a:spLocks noGrp="1"/>
          </p:cNvSpPr>
          <p:nvPr>
            <p:ph type="ftr" idx="11"/>
          </p:nvPr>
        </p:nvSpPr>
        <p:spPr>
          <a:xfrm>
            <a:off x="7593013" y="6081190"/>
            <a:ext cx="38608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r" defTabSz="914400" rtl="0" eaLnBrk="1" latinLnBrk="0" hangingPunct="1">
              <a:spcBef>
                <a:spcPts val="0"/>
              </a:spcBef>
              <a:spcAft>
                <a:spcPts val="0"/>
              </a:spcAft>
              <a:buSzPts val="1400"/>
              <a:buNone/>
              <a:defRPr sz="1200" b="0" i="0" u="none" strike="noStrike" kern="1200" cap="none">
                <a:solidFill>
                  <a:srgbClr val="88898A"/>
                </a:solidFill>
                <a:latin typeface="Arial"/>
                <a:ea typeface="Arial"/>
                <a:cs typeface="Arial"/>
                <a:sym typeface="Arial"/>
              </a:defRPr>
            </a:lvl1pPr>
            <a:lvl2pPr marL="457200" marR="0" lvl="1"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2pPr>
            <a:lvl3pPr marL="914400" marR="0" lvl="2"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3pPr>
            <a:lvl4pPr marL="1371600" marR="0" lvl="3"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4pPr>
            <a:lvl5pPr marL="1828800" marR="0" lvl="4"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5pPr>
            <a:lvl6pPr marL="2286000" marR="0" lvl="5"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6pPr>
            <a:lvl7pPr marL="2743200" marR="0" lvl="6"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7pPr>
            <a:lvl8pPr marL="3200400" marR="0" lvl="7"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8pPr>
            <a:lvl9pPr marL="3657600" marR="0" lvl="8" algn="l" defTabSz="914400" rtl="0" eaLnBrk="1" latinLnBrk="0" hangingPunct="1">
              <a:spcBef>
                <a:spcPts val="0"/>
              </a:spcBef>
              <a:spcAft>
                <a:spcPts val="0"/>
              </a:spcAft>
              <a:buSzPts val="1400"/>
              <a:buNone/>
              <a:defRPr sz="1800" b="0" i="0" u="none" strike="noStrike" kern="1200" cap="none">
                <a:solidFill>
                  <a:schemeClr val="dk1"/>
                </a:solidFill>
                <a:latin typeface="Georgia"/>
                <a:ea typeface="Georgia"/>
                <a:cs typeface="Georgia"/>
                <a:sym typeface="Georgia"/>
              </a:defRPr>
            </a:lvl9pPr>
          </a:lstStyle>
          <a:p>
            <a:fld id="{022636EB-ADE8-A646-A11D-FED0A955D1AA}" type="slidenum">
              <a:rPr lang="en-US" smtClean="0"/>
              <a:pPr/>
              <a:t>3</a:t>
            </a:fld>
            <a:endParaRPr lang="en-US" dirty="0"/>
          </a:p>
        </p:txBody>
      </p:sp>
    </p:spTree>
    <p:extLst>
      <p:ext uri="{BB962C8B-B14F-4D97-AF65-F5344CB8AC3E}">
        <p14:creationId xmlns:p14="http://schemas.microsoft.com/office/powerpoint/2010/main" val="2001241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p:txBody>
          <a:bodyPr>
            <a:normAutofit fontScale="90000"/>
          </a:bodyPr>
          <a:lstStyle/>
          <a:p>
            <a:r>
              <a:rPr lang="en-US" altLang="en-US">
                <a:solidFill>
                  <a:srgbClr val="3B8636"/>
                </a:solidFill>
              </a:rPr>
              <a:t>Your Money, Your Goals</a:t>
            </a:r>
          </a:p>
        </p:txBody>
      </p:sp>
      <p:sp>
        <p:nvSpPr>
          <p:cNvPr id="3" name="Text Placeholder 2"/>
          <p:cNvSpPr>
            <a:spLocks noGrp="1"/>
          </p:cNvSpPr>
          <p:nvPr>
            <p:ph type="subTitle" idx="1"/>
          </p:nvPr>
        </p:nvSpPr>
        <p:spPr/>
        <p:txBody>
          <a:bodyPr/>
          <a:lstStyle/>
          <a:p>
            <a:r>
              <a:rPr lang="en-US"/>
              <a:t>Opening activity</a:t>
            </a:r>
          </a:p>
        </p:txBody>
      </p:sp>
    </p:spTree>
    <p:extLst>
      <p:ext uri="{BB962C8B-B14F-4D97-AF65-F5344CB8AC3E}">
        <p14:creationId xmlns:p14="http://schemas.microsoft.com/office/powerpoint/2010/main" val="3436436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Money and me: Opening activity</a:t>
            </a:r>
          </a:p>
        </p:txBody>
      </p:sp>
      <p:sp>
        <p:nvSpPr>
          <p:cNvPr id="3" name="Text Placeholder 2"/>
          <p:cNvSpPr>
            <a:spLocks noGrp="1"/>
          </p:cNvSpPr>
          <p:nvPr>
            <p:ph type="body" idx="1"/>
          </p:nvPr>
        </p:nvSpPr>
        <p:spPr/>
        <p:txBody>
          <a:bodyPr/>
          <a:lstStyle/>
          <a:p>
            <a:pPr marL="66675" indent="0">
              <a:buNone/>
            </a:pPr>
            <a:endParaRPr lang="en-US"/>
          </a:p>
          <a:p>
            <a:pPr marL="66675" indent="0">
              <a:buNone/>
            </a:pPr>
            <a:endParaRPr lang="en-US"/>
          </a:p>
          <a:p>
            <a:pPr marL="66675" indent="0" algn="ctr">
              <a:buNone/>
            </a:pPr>
            <a:r>
              <a:rPr lang="en-US" sz="2400"/>
              <a:t>List all of the words, phrases, sayings, songs, or other associations you have with the word </a:t>
            </a:r>
            <a:r>
              <a:rPr lang="en-US" sz="2400" b="1">
                <a:solidFill>
                  <a:schemeClr val="bg2"/>
                </a:solidFill>
              </a:rPr>
              <a:t>money</a:t>
            </a:r>
            <a:r>
              <a:rPr lang="en-US" sz="2400"/>
              <a:t>.</a:t>
            </a:r>
          </a:p>
          <a:p>
            <a:endParaRPr lang="en-US"/>
          </a:p>
        </p:txBody>
      </p:sp>
    </p:spTree>
    <p:extLst>
      <p:ext uri="{BB962C8B-B14F-4D97-AF65-F5344CB8AC3E}">
        <p14:creationId xmlns:p14="http://schemas.microsoft.com/office/powerpoint/2010/main" val="272378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Money and me: Opening activity</a:t>
            </a:r>
          </a:p>
        </p:txBody>
      </p:sp>
      <p:sp>
        <p:nvSpPr>
          <p:cNvPr id="3" name="Text Placeholder 2"/>
          <p:cNvSpPr>
            <a:spLocks noGrp="1"/>
          </p:cNvSpPr>
          <p:nvPr>
            <p:ph type="body" idx="1"/>
          </p:nvPr>
        </p:nvSpPr>
        <p:spPr/>
        <p:txBody>
          <a:bodyPr/>
          <a:lstStyle/>
          <a:p>
            <a:pPr marL="85725" indent="0">
              <a:lnSpc>
                <a:spcPct val="100000"/>
              </a:lnSpc>
              <a:buNone/>
            </a:pPr>
            <a:endParaRPr lang="en-US" altLang="en-US" sz="2700">
              <a:solidFill>
                <a:srgbClr val="3B8636"/>
              </a:solidFill>
            </a:endParaRPr>
          </a:p>
          <a:p>
            <a:pPr marL="85725" indent="0">
              <a:lnSpc>
                <a:spcPct val="100000"/>
              </a:lnSpc>
              <a:buNone/>
            </a:pPr>
            <a:r>
              <a:rPr lang="en-US" altLang="en-US" sz="2700">
                <a:solidFill>
                  <a:srgbClr val="3B8636"/>
                </a:solidFill>
              </a:rPr>
              <a:t>money </a:t>
            </a:r>
          </a:p>
          <a:p>
            <a:pPr marL="85725" indent="0">
              <a:lnSpc>
                <a:spcPct val="100000"/>
              </a:lnSpc>
              <a:buNone/>
            </a:pPr>
            <a:r>
              <a:rPr lang="en-US" altLang="en-US" sz="2700">
                <a:solidFill>
                  <a:srgbClr val="3B3C3E"/>
                </a:solidFill>
              </a:rPr>
              <a:t>any generally accepted medium </a:t>
            </a:r>
            <a:br>
              <a:rPr lang="en-US" altLang="en-US" sz="2700">
                <a:solidFill>
                  <a:srgbClr val="3B3C3E"/>
                </a:solidFill>
              </a:rPr>
            </a:br>
            <a:r>
              <a:rPr lang="en-US" altLang="en-US" sz="2700">
                <a:solidFill>
                  <a:srgbClr val="3B3C3E"/>
                </a:solidFill>
              </a:rPr>
              <a:t>of exchange</a:t>
            </a:r>
          </a:p>
        </p:txBody>
      </p:sp>
    </p:spTree>
    <p:extLst>
      <p:ext uri="{BB962C8B-B14F-4D97-AF65-F5344CB8AC3E}">
        <p14:creationId xmlns:p14="http://schemas.microsoft.com/office/powerpoint/2010/main" val="1506067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Money – what does it mean?</a:t>
            </a:r>
          </a:p>
        </p:txBody>
      </p:sp>
      <p:sp>
        <p:nvSpPr>
          <p:cNvPr id="3" name="Text Placeholder 2"/>
          <p:cNvSpPr>
            <a:spLocks noGrp="1"/>
          </p:cNvSpPr>
          <p:nvPr>
            <p:ph type="body" idx="1"/>
          </p:nvPr>
        </p:nvSpPr>
        <p:spPr/>
        <p:txBody>
          <a:bodyPr/>
          <a:lstStyle/>
          <a:p>
            <a:pPr lvl="0"/>
            <a:r>
              <a:rPr lang="en-US"/>
              <a:t>Where do associations about money come from?</a:t>
            </a:r>
          </a:p>
          <a:p>
            <a:pPr lvl="0"/>
            <a:r>
              <a:rPr lang="en-US"/>
              <a:t>How do these associations reflect attitudes and feelings about money?</a:t>
            </a:r>
          </a:p>
          <a:p>
            <a:pPr lvl="0"/>
            <a:r>
              <a:rPr lang="en-US"/>
              <a:t>How are attitudes and feelings related to behaviors and actions?</a:t>
            </a:r>
          </a:p>
          <a:p>
            <a:pPr lvl="0"/>
            <a:r>
              <a:rPr lang="en-US"/>
              <a:t>What does this mean when we are working with the people we serve?</a:t>
            </a:r>
          </a:p>
          <a:p>
            <a:endParaRPr lang="en-US"/>
          </a:p>
        </p:txBody>
      </p:sp>
    </p:spTree>
    <p:extLst>
      <p:ext uri="{BB962C8B-B14F-4D97-AF65-F5344CB8AC3E}">
        <p14:creationId xmlns:p14="http://schemas.microsoft.com/office/powerpoint/2010/main" val="1174974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0B64-808F-418A-917F-55C430C67667}"/>
              </a:ext>
            </a:extLst>
          </p:cNvPr>
          <p:cNvSpPr>
            <a:spLocks noGrp="1"/>
          </p:cNvSpPr>
          <p:nvPr>
            <p:ph type="ctrTitle"/>
          </p:nvPr>
        </p:nvSpPr>
        <p:spPr/>
        <p:txBody>
          <a:bodyPr/>
          <a:lstStyle/>
          <a:p>
            <a:r>
              <a:rPr lang="en-US" dirty="0"/>
              <a:t>Having the Money Conversation</a:t>
            </a:r>
          </a:p>
        </p:txBody>
      </p:sp>
      <p:sp>
        <p:nvSpPr>
          <p:cNvPr id="4" name="Footer Placeholder 3">
            <a:extLst>
              <a:ext uri="{FF2B5EF4-FFF2-40B4-BE49-F238E27FC236}">
                <a16:creationId xmlns:a16="http://schemas.microsoft.com/office/drawing/2014/main" id="{DCFD5B21-121A-4BE0-ABA3-AA3AFA07CFD8}"/>
              </a:ext>
            </a:extLst>
          </p:cNvPr>
          <p:cNvSpPr>
            <a:spLocks noGrp="1"/>
          </p:cNvSpPr>
          <p:nvPr>
            <p:ph type="ftr" idx="11"/>
          </p:nvPr>
        </p:nvSpPr>
        <p:spPr/>
        <p:txBody>
          <a:bodyPr/>
          <a:lstStyle/>
          <a:p>
            <a:fld id="{022636EB-ADE8-A646-A11D-FED0A955D1AA}" type="slidenum">
              <a:rPr lang="en-US" smtClean="0"/>
              <a:pPr/>
              <a:t>34</a:t>
            </a:fld>
            <a:endParaRPr lang="en-US"/>
          </a:p>
        </p:txBody>
      </p:sp>
    </p:spTree>
    <p:extLst>
      <p:ext uri="{BB962C8B-B14F-4D97-AF65-F5344CB8AC3E}">
        <p14:creationId xmlns:p14="http://schemas.microsoft.com/office/powerpoint/2010/main" val="2017843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7A6C-A7DD-4DE1-AC28-2C5A2C376EAA}"/>
              </a:ext>
            </a:extLst>
          </p:cNvPr>
          <p:cNvSpPr>
            <a:spLocks noGrp="1"/>
          </p:cNvSpPr>
          <p:nvPr>
            <p:ph type="title"/>
          </p:nvPr>
        </p:nvSpPr>
        <p:spPr/>
        <p:txBody>
          <a:bodyPr/>
          <a:lstStyle/>
          <a:p>
            <a:r>
              <a:rPr lang="en-US" dirty="0"/>
              <a:t>Having the money conversation: At a glance</a:t>
            </a:r>
          </a:p>
        </p:txBody>
      </p:sp>
      <p:sp>
        <p:nvSpPr>
          <p:cNvPr id="3" name="Text Placeholder 2">
            <a:extLst>
              <a:ext uri="{FF2B5EF4-FFF2-40B4-BE49-F238E27FC236}">
                <a16:creationId xmlns:a16="http://schemas.microsoft.com/office/drawing/2014/main" id="{05EB943A-A9DD-49C6-A9FA-B840997ED74B}"/>
              </a:ext>
            </a:extLst>
          </p:cNvPr>
          <p:cNvSpPr>
            <a:spLocks noGrp="1"/>
          </p:cNvSpPr>
          <p:nvPr>
            <p:ph type="body" idx="1"/>
          </p:nvPr>
        </p:nvSpPr>
        <p:spPr>
          <a:xfrm>
            <a:off x="553640" y="1057678"/>
            <a:ext cx="8036719" cy="3342373"/>
          </a:xfrm>
        </p:spPr>
        <p:txBody>
          <a:bodyPr/>
          <a:lstStyle/>
          <a:p>
            <a:r>
              <a:rPr lang="en-US" dirty="0"/>
              <a:t>These tools can help you start the money conversation with people facing difficult choices. </a:t>
            </a:r>
          </a:p>
          <a:p>
            <a:pPr lvl="1"/>
            <a:r>
              <a:rPr lang="en-US" dirty="0"/>
              <a:t>My money picture </a:t>
            </a:r>
          </a:p>
          <a:p>
            <a:pPr lvl="1"/>
            <a:r>
              <a:rPr lang="en-US" dirty="0"/>
              <a:t>Preparing your money situation before or during incarceration </a:t>
            </a:r>
          </a:p>
          <a:p>
            <a:pPr lvl="1"/>
            <a:r>
              <a:rPr lang="en-US" dirty="0"/>
              <a:t>Getting documents and identification </a:t>
            </a:r>
          </a:p>
          <a:p>
            <a:r>
              <a:rPr lang="en-US" dirty="0"/>
              <a:t>The tools in this Module can help you: </a:t>
            </a:r>
          </a:p>
          <a:p>
            <a:pPr lvl="1"/>
            <a:r>
              <a:rPr lang="en-US" dirty="0"/>
              <a:t>Protect money before or during incarceration </a:t>
            </a:r>
          </a:p>
          <a:p>
            <a:pPr lvl="1"/>
            <a:r>
              <a:rPr lang="en-US" dirty="0"/>
              <a:t>Discuss values around money </a:t>
            </a:r>
          </a:p>
          <a:p>
            <a:pPr lvl="1"/>
            <a:r>
              <a:rPr lang="en-US" dirty="0"/>
              <a:t>Learn what documents are needed while transitioning from incarceration </a:t>
            </a:r>
          </a:p>
          <a:p>
            <a:pPr marL="466725" lvl="1" indent="0">
              <a:buNone/>
            </a:pPr>
            <a:endParaRPr lang="en-US" dirty="0"/>
          </a:p>
        </p:txBody>
      </p:sp>
      <p:sp>
        <p:nvSpPr>
          <p:cNvPr id="4" name="Footer Placeholder 3">
            <a:extLst>
              <a:ext uri="{FF2B5EF4-FFF2-40B4-BE49-F238E27FC236}">
                <a16:creationId xmlns:a16="http://schemas.microsoft.com/office/drawing/2014/main" id="{957A67F1-860E-4E70-BBF4-8D0EF45FBA7F}"/>
              </a:ext>
            </a:extLst>
          </p:cNvPr>
          <p:cNvSpPr>
            <a:spLocks noGrp="1"/>
          </p:cNvSpPr>
          <p:nvPr>
            <p:ph type="ftr" idx="11"/>
          </p:nvPr>
        </p:nvSpPr>
        <p:spPr/>
        <p:txBody>
          <a:bodyPr/>
          <a:lstStyle/>
          <a:p>
            <a:fld id="{022636EB-ADE8-A646-A11D-FED0A955D1AA}" type="slidenum">
              <a:rPr lang="en-US" smtClean="0"/>
              <a:pPr/>
              <a:t>35</a:t>
            </a:fld>
            <a:endParaRPr lang="en-US"/>
          </a:p>
        </p:txBody>
      </p:sp>
    </p:spTree>
    <p:extLst>
      <p:ext uri="{BB962C8B-B14F-4D97-AF65-F5344CB8AC3E}">
        <p14:creationId xmlns:p14="http://schemas.microsoft.com/office/powerpoint/2010/main" val="1802194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F3D6-46B7-498C-957C-30777DDBC1C9}"/>
              </a:ext>
            </a:extLst>
          </p:cNvPr>
          <p:cNvSpPr>
            <a:spLocks noGrp="1"/>
          </p:cNvSpPr>
          <p:nvPr>
            <p:ph type="title"/>
          </p:nvPr>
        </p:nvSpPr>
        <p:spPr/>
        <p:txBody>
          <a:bodyPr/>
          <a:lstStyle/>
          <a:p>
            <a:r>
              <a:rPr lang="en-US" dirty="0"/>
              <a:t>Tool: My money picture worksheet</a:t>
            </a:r>
          </a:p>
        </p:txBody>
      </p:sp>
      <p:sp>
        <p:nvSpPr>
          <p:cNvPr id="3" name="Text Placeholder 2">
            <a:extLst>
              <a:ext uri="{FF2B5EF4-FFF2-40B4-BE49-F238E27FC236}">
                <a16:creationId xmlns:a16="http://schemas.microsoft.com/office/drawing/2014/main" id="{18BFB7E0-EE2D-4D0B-A32E-ABFDAAB5CFFA}"/>
              </a:ext>
            </a:extLst>
          </p:cNvPr>
          <p:cNvSpPr>
            <a:spLocks noGrp="1"/>
          </p:cNvSpPr>
          <p:nvPr>
            <p:ph type="body" idx="1"/>
          </p:nvPr>
        </p:nvSpPr>
        <p:spPr>
          <a:xfrm>
            <a:off x="553641" y="1143000"/>
            <a:ext cx="7945673" cy="3079809"/>
          </a:xfrm>
        </p:spPr>
        <p:txBody>
          <a:bodyPr/>
          <a:lstStyle/>
          <a:p>
            <a:r>
              <a:rPr lang="en-US" dirty="0"/>
              <a:t>Help the individual reflect on their own values around money </a:t>
            </a:r>
          </a:p>
          <a:p>
            <a:r>
              <a:rPr lang="en-US" dirty="0"/>
              <a:t>The tool is designed to help the individual with the reentry process </a:t>
            </a:r>
          </a:p>
          <a:p>
            <a:r>
              <a:rPr lang="en-US" dirty="0"/>
              <a:t>Depending on the situation, you may want to ask the person to include members of their family</a:t>
            </a:r>
          </a:p>
          <a:p>
            <a:endParaRPr lang="en-US" dirty="0"/>
          </a:p>
        </p:txBody>
      </p:sp>
      <p:sp>
        <p:nvSpPr>
          <p:cNvPr id="4" name="Footer Placeholder 3">
            <a:extLst>
              <a:ext uri="{FF2B5EF4-FFF2-40B4-BE49-F238E27FC236}">
                <a16:creationId xmlns:a16="http://schemas.microsoft.com/office/drawing/2014/main" id="{CC632C0F-0285-42C7-8C4E-4144659EFDF0}"/>
              </a:ext>
            </a:extLst>
          </p:cNvPr>
          <p:cNvSpPr>
            <a:spLocks noGrp="1"/>
          </p:cNvSpPr>
          <p:nvPr>
            <p:ph type="ftr" idx="11"/>
          </p:nvPr>
        </p:nvSpPr>
        <p:spPr/>
        <p:txBody>
          <a:bodyPr/>
          <a:lstStyle/>
          <a:p>
            <a:fld id="{022636EB-ADE8-A646-A11D-FED0A955D1AA}" type="slidenum">
              <a:rPr lang="en-US" smtClean="0"/>
              <a:pPr/>
              <a:t>36</a:t>
            </a:fld>
            <a:endParaRPr lang="en-US"/>
          </a:p>
        </p:txBody>
      </p:sp>
    </p:spTree>
    <p:extLst>
      <p:ext uri="{BB962C8B-B14F-4D97-AF65-F5344CB8AC3E}">
        <p14:creationId xmlns:p14="http://schemas.microsoft.com/office/powerpoint/2010/main" val="2101165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5054-4EC3-42D3-83AD-458D7A977820}"/>
              </a:ext>
            </a:extLst>
          </p:cNvPr>
          <p:cNvSpPr>
            <a:spLocks noGrp="1"/>
          </p:cNvSpPr>
          <p:nvPr>
            <p:ph type="title"/>
          </p:nvPr>
        </p:nvSpPr>
        <p:spPr/>
        <p:txBody>
          <a:bodyPr/>
          <a:lstStyle/>
          <a:p>
            <a:r>
              <a:rPr lang="en-US" dirty="0"/>
              <a:t>My money picture worksheet: Questions </a:t>
            </a:r>
          </a:p>
        </p:txBody>
      </p:sp>
      <p:sp>
        <p:nvSpPr>
          <p:cNvPr id="4" name="Footer Placeholder 3">
            <a:extLst>
              <a:ext uri="{FF2B5EF4-FFF2-40B4-BE49-F238E27FC236}">
                <a16:creationId xmlns:a16="http://schemas.microsoft.com/office/drawing/2014/main" id="{07667A82-C0B2-4DEF-82F7-8403DE444375}"/>
              </a:ext>
            </a:extLst>
          </p:cNvPr>
          <p:cNvSpPr>
            <a:spLocks noGrp="1"/>
          </p:cNvSpPr>
          <p:nvPr>
            <p:ph type="ftr" idx="11"/>
          </p:nvPr>
        </p:nvSpPr>
        <p:spPr/>
        <p:txBody>
          <a:bodyPr/>
          <a:lstStyle/>
          <a:p>
            <a:fld id="{022636EB-ADE8-A646-A11D-FED0A955D1AA}" type="slidenum">
              <a:rPr lang="en-US" smtClean="0"/>
              <a:pPr/>
              <a:t>37</a:t>
            </a:fld>
            <a:endParaRPr lang="en-US"/>
          </a:p>
        </p:txBody>
      </p:sp>
      <p:pic>
        <p:nvPicPr>
          <p:cNvPr id="8" name="Picture 7" descr="Screenshot of My money picture worksheet questions. Table with a list of questions and the options yes, no, I don't know. ">
            <a:extLst>
              <a:ext uri="{FF2B5EF4-FFF2-40B4-BE49-F238E27FC236}">
                <a16:creationId xmlns:a16="http://schemas.microsoft.com/office/drawing/2014/main" id="{F638C413-7C08-425A-BD7D-EEF6DC19FBEE}"/>
              </a:ext>
            </a:extLst>
          </p:cNvPr>
          <p:cNvPicPr>
            <a:picLocks noChangeAspect="1"/>
          </p:cNvPicPr>
          <p:nvPr/>
        </p:nvPicPr>
        <p:blipFill>
          <a:blip r:embed="rId3"/>
          <a:stretch>
            <a:fillRect/>
          </a:stretch>
        </p:blipFill>
        <p:spPr>
          <a:xfrm>
            <a:off x="1434069" y="1111003"/>
            <a:ext cx="6275862" cy="2968993"/>
          </a:xfrm>
          <a:prstGeom prst="rect">
            <a:avLst/>
          </a:prstGeom>
        </p:spPr>
      </p:pic>
    </p:spTree>
    <p:extLst>
      <p:ext uri="{BB962C8B-B14F-4D97-AF65-F5344CB8AC3E}">
        <p14:creationId xmlns:p14="http://schemas.microsoft.com/office/powerpoint/2010/main" val="3073100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FD9E-048F-4476-9964-D081474CC468}"/>
              </a:ext>
            </a:extLst>
          </p:cNvPr>
          <p:cNvSpPr>
            <a:spLocks noGrp="1"/>
          </p:cNvSpPr>
          <p:nvPr>
            <p:ph type="title"/>
          </p:nvPr>
        </p:nvSpPr>
        <p:spPr/>
        <p:txBody>
          <a:bodyPr/>
          <a:lstStyle/>
          <a:p>
            <a:r>
              <a:rPr lang="en-US" dirty="0"/>
              <a:t>Tool: Preparing your money situation before time of incarceration</a:t>
            </a:r>
          </a:p>
        </p:txBody>
      </p:sp>
      <p:sp>
        <p:nvSpPr>
          <p:cNvPr id="3" name="Text Placeholder 2">
            <a:extLst>
              <a:ext uri="{FF2B5EF4-FFF2-40B4-BE49-F238E27FC236}">
                <a16:creationId xmlns:a16="http://schemas.microsoft.com/office/drawing/2014/main" id="{AD6DAE41-B004-41B2-8473-69E482788EB5}"/>
              </a:ext>
            </a:extLst>
          </p:cNvPr>
          <p:cNvSpPr>
            <a:spLocks noGrp="1"/>
          </p:cNvSpPr>
          <p:nvPr>
            <p:ph type="body" idx="1"/>
          </p:nvPr>
        </p:nvSpPr>
        <p:spPr>
          <a:xfrm>
            <a:off x="553641" y="1143000"/>
            <a:ext cx="4018359" cy="3079809"/>
          </a:xfrm>
        </p:spPr>
        <p:txBody>
          <a:bodyPr/>
          <a:lstStyle/>
          <a:p>
            <a:r>
              <a:rPr lang="en-US" sz="1800" dirty="0"/>
              <a:t>Use this checklist prior to or soon after incarceration to: </a:t>
            </a:r>
          </a:p>
          <a:p>
            <a:pPr lvl="1"/>
            <a:r>
              <a:rPr lang="en-US" sz="1800" dirty="0"/>
              <a:t>Identify any of the issues that apply and take action to address them</a:t>
            </a:r>
          </a:p>
          <a:p>
            <a:pPr lvl="1"/>
            <a:r>
              <a:rPr lang="en-US" sz="1800" dirty="0"/>
              <a:t>Use the websites and the “Additional resources” </a:t>
            </a:r>
          </a:p>
          <a:p>
            <a:pPr marL="466725" lvl="1" indent="0">
              <a:buNone/>
            </a:pPr>
            <a:endParaRPr lang="en-US" dirty="0"/>
          </a:p>
        </p:txBody>
      </p:sp>
      <p:sp>
        <p:nvSpPr>
          <p:cNvPr id="4" name="Footer Placeholder 3">
            <a:extLst>
              <a:ext uri="{FF2B5EF4-FFF2-40B4-BE49-F238E27FC236}">
                <a16:creationId xmlns:a16="http://schemas.microsoft.com/office/drawing/2014/main" id="{92BDD4C0-A49E-4880-A46B-7F85CCFE9F82}"/>
              </a:ext>
            </a:extLst>
          </p:cNvPr>
          <p:cNvSpPr>
            <a:spLocks noGrp="1"/>
          </p:cNvSpPr>
          <p:nvPr>
            <p:ph type="ftr" idx="11"/>
          </p:nvPr>
        </p:nvSpPr>
        <p:spPr/>
        <p:txBody>
          <a:bodyPr/>
          <a:lstStyle/>
          <a:p>
            <a:fld id="{022636EB-ADE8-A646-A11D-FED0A955D1AA}" type="slidenum">
              <a:rPr lang="en-US" smtClean="0"/>
              <a:pPr/>
              <a:t>38</a:t>
            </a:fld>
            <a:endParaRPr lang="en-US"/>
          </a:p>
        </p:txBody>
      </p:sp>
      <p:pic>
        <p:nvPicPr>
          <p:cNvPr id="6" name="Picture 5" descr="Screenshot of Get ready by Preparing your money situation before time of incarceration. List of topics to see out information about before incarceration. ">
            <a:extLst>
              <a:ext uri="{FF2B5EF4-FFF2-40B4-BE49-F238E27FC236}">
                <a16:creationId xmlns:a16="http://schemas.microsoft.com/office/drawing/2014/main" id="{37B137A0-89D3-49C4-8A23-5B0A76D5EA08}"/>
              </a:ext>
            </a:extLst>
          </p:cNvPr>
          <p:cNvPicPr>
            <a:picLocks noChangeAspect="1"/>
          </p:cNvPicPr>
          <p:nvPr/>
        </p:nvPicPr>
        <p:blipFill>
          <a:blip r:embed="rId3"/>
          <a:stretch>
            <a:fillRect/>
          </a:stretch>
        </p:blipFill>
        <p:spPr>
          <a:xfrm>
            <a:off x="4572000" y="1016761"/>
            <a:ext cx="3162925" cy="4102956"/>
          </a:xfrm>
          <a:prstGeom prst="rect">
            <a:avLst/>
          </a:prstGeom>
        </p:spPr>
      </p:pic>
    </p:spTree>
    <p:extLst>
      <p:ext uri="{BB962C8B-B14F-4D97-AF65-F5344CB8AC3E}">
        <p14:creationId xmlns:p14="http://schemas.microsoft.com/office/powerpoint/2010/main" val="3723550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36FA-2792-4B9C-9A07-7DF7B3CE728C}"/>
              </a:ext>
            </a:extLst>
          </p:cNvPr>
          <p:cNvSpPr>
            <a:spLocks noGrp="1"/>
          </p:cNvSpPr>
          <p:nvPr>
            <p:ph type="title"/>
          </p:nvPr>
        </p:nvSpPr>
        <p:spPr/>
        <p:txBody>
          <a:bodyPr/>
          <a:lstStyle/>
          <a:p>
            <a:r>
              <a:rPr lang="en-US" dirty="0"/>
              <a:t>Tool: Getting documents and identification</a:t>
            </a:r>
          </a:p>
        </p:txBody>
      </p:sp>
      <p:sp>
        <p:nvSpPr>
          <p:cNvPr id="3" name="Text Placeholder 2">
            <a:extLst>
              <a:ext uri="{FF2B5EF4-FFF2-40B4-BE49-F238E27FC236}">
                <a16:creationId xmlns:a16="http://schemas.microsoft.com/office/drawing/2014/main" id="{54D6C0C3-9308-4C85-B44D-3C1ED72F4D46}"/>
              </a:ext>
            </a:extLst>
          </p:cNvPr>
          <p:cNvSpPr>
            <a:spLocks noGrp="1"/>
          </p:cNvSpPr>
          <p:nvPr>
            <p:ph type="body" idx="1"/>
          </p:nvPr>
        </p:nvSpPr>
        <p:spPr>
          <a:xfrm>
            <a:off x="553640" y="1143000"/>
            <a:ext cx="4624287" cy="3079809"/>
          </a:xfrm>
        </p:spPr>
        <p:txBody>
          <a:bodyPr/>
          <a:lstStyle/>
          <a:p>
            <a:r>
              <a:rPr lang="en-US" dirty="0"/>
              <a:t>Applying for a job or benefits, opening a bank account, and many other activities require identification documents</a:t>
            </a:r>
          </a:p>
          <a:p>
            <a:pPr marL="0" indent="0">
              <a:buNone/>
            </a:pPr>
            <a:endParaRPr lang="en-US" dirty="0"/>
          </a:p>
          <a:p>
            <a:r>
              <a:rPr lang="en-US" dirty="0"/>
              <a:t>Help the individual identify sources for identification documents and possible barriers to getting them</a:t>
            </a:r>
          </a:p>
          <a:p>
            <a:pPr marL="66675" indent="0">
              <a:buNone/>
            </a:pPr>
            <a:endParaRPr lang="en-US" dirty="0"/>
          </a:p>
        </p:txBody>
      </p:sp>
      <p:sp>
        <p:nvSpPr>
          <p:cNvPr id="4" name="Footer Placeholder 3">
            <a:extLst>
              <a:ext uri="{FF2B5EF4-FFF2-40B4-BE49-F238E27FC236}">
                <a16:creationId xmlns:a16="http://schemas.microsoft.com/office/drawing/2014/main" id="{3AB8283F-1F8B-43C2-877A-FCAE78FF29A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22636EB-ADE8-A646-A11D-FED0A955D1AA}" type="slidenum">
              <a:rPr kumimoji="0" lang="en-US" sz="900" b="0" i="0" u="none" strike="noStrike" kern="0" cap="none" spc="0" normalizeH="0" baseline="0" noProof="0" smtClean="0">
                <a:ln>
                  <a:noFill/>
                </a:ln>
                <a:solidFill>
                  <a:srgbClr val="88898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39</a:t>
            </a:fld>
            <a:endParaRPr kumimoji="0" lang="en-US" sz="900" b="0" i="0" u="none" strike="noStrike" kern="0" cap="none" spc="0" normalizeH="0" baseline="0" noProof="0">
              <a:ln>
                <a:noFill/>
              </a:ln>
              <a:solidFill>
                <a:srgbClr val="88898A"/>
              </a:solidFill>
              <a:effectLst/>
              <a:uLnTx/>
              <a:uFillTx/>
              <a:latin typeface="Arial"/>
              <a:cs typeface="Arial"/>
              <a:sym typeface="Arial"/>
            </a:endParaRPr>
          </a:p>
        </p:txBody>
      </p:sp>
      <p:pic>
        <p:nvPicPr>
          <p:cNvPr id="7" name="Picture 6" descr="Screenshot of Getting documents and identification. List of documents, status, and information on where to get documents. ">
            <a:extLst>
              <a:ext uri="{FF2B5EF4-FFF2-40B4-BE49-F238E27FC236}">
                <a16:creationId xmlns:a16="http://schemas.microsoft.com/office/drawing/2014/main" id="{5D2F2FF7-5164-4C06-93FC-5FB68B6D134A}"/>
              </a:ext>
            </a:extLst>
          </p:cNvPr>
          <p:cNvPicPr>
            <a:picLocks noChangeAspect="1"/>
          </p:cNvPicPr>
          <p:nvPr/>
        </p:nvPicPr>
        <p:blipFill>
          <a:blip r:embed="rId3"/>
          <a:stretch>
            <a:fillRect/>
          </a:stretch>
        </p:blipFill>
        <p:spPr>
          <a:xfrm>
            <a:off x="4856813" y="1141513"/>
            <a:ext cx="3081803" cy="4001987"/>
          </a:xfrm>
          <a:prstGeom prst="rect">
            <a:avLst/>
          </a:prstGeom>
        </p:spPr>
      </p:pic>
    </p:spTree>
    <p:extLst>
      <p:ext uri="{BB962C8B-B14F-4D97-AF65-F5344CB8AC3E}">
        <p14:creationId xmlns:p14="http://schemas.microsoft.com/office/powerpoint/2010/main" val="129112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Overview of the training and introductions</a:t>
            </a:r>
          </a:p>
        </p:txBody>
      </p:sp>
    </p:spTree>
    <p:extLst>
      <p:ext uri="{BB962C8B-B14F-4D97-AF65-F5344CB8AC3E}">
        <p14:creationId xmlns:p14="http://schemas.microsoft.com/office/powerpoint/2010/main" val="4101182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989F-60B2-4E20-8C31-0EB9A6496473}"/>
              </a:ext>
            </a:extLst>
          </p:cNvPr>
          <p:cNvSpPr>
            <a:spLocks noGrp="1"/>
          </p:cNvSpPr>
          <p:nvPr>
            <p:ph type="title"/>
          </p:nvPr>
        </p:nvSpPr>
        <p:spPr/>
        <p:txBody>
          <a:bodyPr/>
          <a:lstStyle/>
          <a:p>
            <a:r>
              <a:rPr lang="en-US" dirty="0"/>
              <a:t>Getting documents and identification: Review the list</a:t>
            </a:r>
          </a:p>
        </p:txBody>
      </p:sp>
      <p:sp>
        <p:nvSpPr>
          <p:cNvPr id="4" name="Footer Placeholder 3">
            <a:extLst>
              <a:ext uri="{FF2B5EF4-FFF2-40B4-BE49-F238E27FC236}">
                <a16:creationId xmlns:a16="http://schemas.microsoft.com/office/drawing/2014/main" id="{1190EAAC-233D-4297-A0C9-D79DD2C590B8}"/>
              </a:ext>
            </a:extLst>
          </p:cNvPr>
          <p:cNvSpPr>
            <a:spLocks noGrp="1"/>
          </p:cNvSpPr>
          <p:nvPr>
            <p:ph type="ftr" idx="11"/>
          </p:nvPr>
        </p:nvSpPr>
        <p:spPr/>
        <p:txBody>
          <a:bodyPr/>
          <a:lstStyle/>
          <a:p>
            <a:fld id="{022636EB-ADE8-A646-A11D-FED0A955D1AA}" type="slidenum">
              <a:rPr lang="en-US" smtClean="0"/>
              <a:pPr/>
              <a:t>40</a:t>
            </a:fld>
            <a:endParaRPr lang="en-US"/>
          </a:p>
        </p:txBody>
      </p:sp>
      <p:pic>
        <p:nvPicPr>
          <p:cNvPr id="6" name="Picture 5" descr="Screenshot of an example from Getting documents and identification. Table with certified copy of birth certificate and state picture identification card or driver's license as examples. Followed by status and information on where to get the document or identification. ">
            <a:extLst>
              <a:ext uri="{FF2B5EF4-FFF2-40B4-BE49-F238E27FC236}">
                <a16:creationId xmlns:a16="http://schemas.microsoft.com/office/drawing/2014/main" id="{EB450744-6578-4D43-9783-20FBF45950AC}"/>
              </a:ext>
            </a:extLst>
          </p:cNvPr>
          <p:cNvPicPr>
            <a:picLocks noChangeAspect="1"/>
          </p:cNvPicPr>
          <p:nvPr/>
        </p:nvPicPr>
        <p:blipFill>
          <a:blip r:embed="rId3"/>
          <a:stretch>
            <a:fillRect/>
          </a:stretch>
        </p:blipFill>
        <p:spPr>
          <a:xfrm>
            <a:off x="1642171" y="1224928"/>
            <a:ext cx="5859657" cy="3472886"/>
          </a:xfrm>
          <a:prstGeom prst="rect">
            <a:avLst/>
          </a:prstGeom>
        </p:spPr>
      </p:pic>
      <p:sp>
        <p:nvSpPr>
          <p:cNvPr id="7" name="TextBox 6">
            <a:extLst>
              <a:ext uri="{FF2B5EF4-FFF2-40B4-BE49-F238E27FC236}">
                <a16:creationId xmlns:a16="http://schemas.microsoft.com/office/drawing/2014/main" id="{F7D373E5-C09D-4C90-8776-131803E744E3}"/>
              </a:ext>
            </a:extLst>
          </p:cNvPr>
          <p:cNvSpPr txBox="1"/>
          <p:nvPr/>
        </p:nvSpPr>
        <p:spPr>
          <a:xfrm>
            <a:off x="421019" y="4236501"/>
            <a:ext cx="2519534" cy="68415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64637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Module 1: Setting Goals</a:t>
            </a:r>
          </a:p>
        </p:txBody>
      </p:sp>
    </p:spTree>
    <p:extLst>
      <p:ext uri="{BB962C8B-B14F-4D97-AF65-F5344CB8AC3E}">
        <p14:creationId xmlns:p14="http://schemas.microsoft.com/office/powerpoint/2010/main" val="166140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SMART goals</a:t>
            </a:r>
          </a:p>
        </p:txBody>
      </p:sp>
      <p:sp>
        <p:nvSpPr>
          <p:cNvPr id="5" name="Text Placeholder 4"/>
          <p:cNvSpPr>
            <a:spLocks noGrp="1"/>
          </p:cNvSpPr>
          <p:nvPr>
            <p:ph type="body" idx="1"/>
          </p:nvPr>
        </p:nvSpPr>
        <p:spPr/>
        <p:txBody>
          <a:bodyPr/>
          <a:lstStyle/>
          <a:p>
            <a:pPr lvl="0"/>
            <a:r>
              <a:rPr lang="en-US" b="1" u="sng"/>
              <a:t>S</a:t>
            </a:r>
            <a:r>
              <a:rPr lang="en-US"/>
              <a:t>pecific</a:t>
            </a:r>
          </a:p>
          <a:p>
            <a:pPr lvl="0"/>
            <a:r>
              <a:rPr lang="en-US" b="1" u="sng"/>
              <a:t>M</a:t>
            </a:r>
            <a:r>
              <a:rPr lang="en-US"/>
              <a:t>easurable</a:t>
            </a:r>
          </a:p>
          <a:p>
            <a:pPr lvl="0"/>
            <a:r>
              <a:rPr lang="en-US" b="1" u="sng"/>
              <a:t>A</a:t>
            </a:r>
            <a:r>
              <a:rPr lang="en-US"/>
              <a:t>chievable</a:t>
            </a:r>
          </a:p>
          <a:p>
            <a:pPr lvl="0"/>
            <a:r>
              <a:rPr lang="en-US" b="1" u="sng"/>
              <a:t>R</a:t>
            </a:r>
            <a:r>
              <a:rPr lang="en-US"/>
              <a:t>elevant </a:t>
            </a:r>
          </a:p>
          <a:p>
            <a:pPr lvl="0"/>
            <a:r>
              <a:rPr lang="en-US" b="1" u="sng"/>
              <a:t>T</a:t>
            </a:r>
            <a:r>
              <a:rPr lang="en-US"/>
              <a:t>ime bound</a:t>
            </a:r>
          </a:p>
          <a:p>
            <a:endParaRPr lang="en-US"/>
          </a:p>
        </p:txBody>
      </p:sp>
    </p:spTree>
    <p:extLst>
      <p:ext uri="{BB962C8B-B14F-4D97-AF65-F5344CB8AC3E}">
        <p14:creationId xmlns:p14="http://schemas.microsoft.com/office/powerpoint/2010/main" val="664175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75DF-C566-4B3A-8148-779EA24870E7}"/>
              </a:ext>
            </a:extLst>
          </p:cNvPr>
          <p:cNvSpPr>
            <a:spLocks noGrp="1"/>
          </p:cNvSpPr>
          <p:nvPr>
            <p:ph type="title"/>
          </p:nvPr>
        </p:nvSpPr>
        <p:spPr/>
        <p:txBody>
          <a:bodyPr/>
          <a:lstStyle/>
          <a:p>
            <a:r>
              <a:rPr lang="en-US" dirty="0"/>
              <a:t>Tool: Setting SMART goals</a:t>
            </a:r>
          </a:p>
        </p:txBody>
      </p:sp>
      <p:sp>
        <p:nvSpPr>
          <p:cNvPr id="3" name="Text Placeholder 2">
            <a:extLst>
              <a:ext uri="{FF2B5EF4-FFF2-40B4-BE49-F238E27FC236}">
                <a16:creationId xmlns:a16="http://schemas.microsoft.com/office/drawing/2014/main" id="{42E8E64D-E6B9-4DC7-95F1-85909F4D2F2F}"/>
              </a:ext>
            </a:extLst>
          </p:cNvPr>
          <p:cNvSpPr>
            <a:spLocks noGrp="1"/>
          </p:cNvSpPr>
          <p:nvPr>
            <p:ph type="body" idx="1"/>
          </p:nvPr>
        </p:nvSpPr>
        <p:spPr>
          <a:xfrm>
            <a:off x="553641" y="1143000"/>
            <a:ext cx="4018359" cy="3079809"/>
          </a:xfrm>
        </p:spPr>
        <p:txBody>
          <a:bodyPr/>
          <a:lstStyle/>
          <a:p>
            <a:r>
              <a:rPr lang="en-US" dirty="0"/>
              <a:t>Help people set SMART goals</a:t>
            </a:r>
          </a:p>
          <a:p>
            <a:pPr marL="0" indent="0">
              <a:buNone/>
            </a:pPr>
            <a:endParaRPr lang="en-US" dirty="0"/>
          </a:p>
          <a:p>
            <a:r>
              <a:rPr lang="en-US" dirty="0"/>
              <a:t>Define the steps to achieve them</a:t>
            </a:r>
          </a:p>
          <a:p>
            <a:pPr marL="0" indent="0">
              <a:buNone/>
            </a:pPr>
            <a:endParaRPr lang="en-US" dirty="0"/>
          </a:p>
          <a:p>
            <a:r>
              <a:rPr lang="en-US" dirty="0"/>
              <a:t>These goals may be short </a:t>
            </a:r>
            <a:br>
              <a:rPr lang="en-US" dirty="0"/>
            </a:br>
            <a:r>
              <a:rPr lang="en-US" dirty="0"/>
              <a:t>term or longer term</a:t>
            </a:r>
          </a:p>
          <a:p>
            <a:pPr marL="66675" indent="0">
              <a:buNone/>
            </a:pPr>
            <a:endParaRPr lang="en-US" dirty="0"/>
          </a:p>
        </p:txBody>
      </p:sp>
      <p:sp>
        <p:nvSpPr>
          <p:cNvPr id="4" name="Footer Placeholder 3">
            <a:extLst>
              <a:ext uri="{FF2B5EF4-FFF2-40B4-BE49-F238E27FC236}">
                <a16:creationId xmlns:a16="http://schemas.microsoft.com/office/drawing/2014/main" id="{73B5FD36-96CF-43D8-A8FF-1E4FB89A2CD8}"/>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22636EB-ADE8-A646-A11D-FED0A955D1AA}" type="slidenum">
              <a:rPr kumimoji="0" lang="en-US" sz="900" b="0" i="0" u="none" strike="noStrike" kern="0" cap="none" spc="0" normalizeH="0" baseline="0" noProof="0" smtClean="0">
                <a:ln>
                  <a:noFill/>
                </a:ln>
                <a:solidFill>
                  <a:srgbClr val="88898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43</a:t>
            </a:fld>
            <a:endParaRPr kumimoji="0" lang="en-US" sz="900" b="0" i="0" u="none" strike="noStrike" kern="0" cap="none" spc="0" normalizeH="0" baseline="0" noProof="0">
              <a:ln>
                <a:noFill/>
              </a:ln>
              <a:solidFill>
                <a:srgbClr val="88898A"/>
              </a:solidFill>
              <a:effectLst/>
              <a:uLnTx/>
              <a:uFillTx/>
              <a:latin typeface="Arial"/>
              <a:cs typeface="Arial"/>
              <a:sym typeface="Arial"/>
            </a:endParaRPr>
          </a:p>
        </p:txBody>
      </p:sp>
      <p:pic>
        <p:nvPicPr>
          <p:cNvPr id="7" name="Picture 6" descr="Screenshot of Setting SMART goals. Includes a list of which values are most important to you for and space to reflect on hopes, wants, and dreams. ">
            <a:extLst>
              <a:ext uri="{FF2B5EF4-FFF2-40B4-BE49-F238E27FC236}">
                <a16:creationId xmlns:a16="http://schemas.microsoft.com/office/drawing/2014/main" id="{77A37347-407C-43EF-9150-F1EB3A3FE78C}"/>
              </a:ext>
            </a:extLst>
          </p:cNvPr>
          <p:cNvPicPr>
            <a:picLocks noChangeAspect="1"/>
          </p:cNvPicPr>
          <p:nvPr/>
        </p:nvPicPr>
        <p:blipFill>
          <a:blip r:embed="rId3"/>
          <a:stretch>
            <a:fillRect/>
          </a:stretch>
        </p:blipFill>
        <p:spPr>
          <a:xfrm>
            <a:off x="4850633" y="1093142"/>
            <a:ext cx="3075583" cy="4050358"/>
          </a:xfrm>
          <a:prstGeom prst="rect">
            <a:avLst/>
          </a:prstGeom>
        </p:spPr>
      </p:pic>
    </p:spTree>
    <p:extLst>
      <p:ext uri="{BB962C8B-B14F-4D97-AF65-F5344CB8AC3E}">
        <p14:creationId xmlns:p14="http://schemas.microsoft.com/office/powerpoint/2010/main" val="4272045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 Putting goals into action</a:t>
            </a:r>
          </a:p>
        </p:txBody>
      </p:sp>
      <p:sp>
        <p:nvSpPr>
          <p:cNvPr id="7" name="Text Placeholder 6"/>
          <p:cNvSpPr>
            <a:spLocks noGrp="1"/>
          </p:cNvSpPr>
          <p:nvPr>
            <p:ph type="body" idx="1"/>
          </p:nvPr>
        </p:nvSpPr>
        <p:spPr>
          <a:xfrm>
            <a:off x="553641" y="896838"/>
            <a:ext cx="4771394" cy="3325971"/>
          </a:xfrm>
        </p:spPr>
        <p:txBody>
          <a:bodyPr/>
          <a:lstStyle/>
          <a:p>
            <a:pPr marL="66675" indent="0">
              <a:buNone/>
            </a:pPr>
            <a:r>
              <a:rPr lang="en-US" sz="1600" b="1" dirty="0"/>
              <a:t>What to do:</a:t>
            </a:r>
          </a:p>
          <a:p>
            <a:pPr marL="409575" indent="-342900">
              <a:buClrTx/>
              <a:buSzPct val="100000"/>
              <a:buFont typeface="+mj-lt"/>
              <a:buAutoNum type="arabicPeriod"/>
            </a:pPr>
            <a:r>
              <a:rPr lang="en-US" sz="1600" dirty="0"/>
              <a:t>Break up your goal into small, actionable steps. Write each step in a separate box. </a:t>
            </a:r>
          </a:p>
          <a:p>
            <a:pPr marL="409575" indent="-342900">
              <a:buClrTx/>
              <a:buSzPct val="100000"/>
              <a:buFont typeface="+mj-lt"/>
              <a:buAutoNum type="arabicPeriod"/>
            </a:pPr>
            <a:r>
              <a:rPr lang="en-US" sz="1600" dirty="0"/>
              <a:t>Consider what resources you will need to take each step and write them next to that step. </a:t>
            </a:r>
          </a:p>
          <a:p>
            <a:pPr marL="409575" indent="-342900">
              <a:buClrTx/>
              <a:buSzPct val="100000"/>
              <a:buFont typeface="+mj-lt"/>
              <a:buAutoNum type="arabicPeriod"/>
            </a:pPr>
            <a:r>
              <a:rPr lang="en-US" sz="1600" dirty="0"/>
              <a:t>Set a deadline for each step’s completion.</a:t>
            </a:r>
          </a:p>
          <a:p>
            <a:pPr marL="409575" indent="-342900">
              <a:buClrTx/>
              <a:buSzPct val="100000"/>
              <a:buFont typeface="+mj-lt"/>
              <a:buAutoNum type="arabicPeriod"/>
            </a:pPr>
            <a:r>
              <a:rPr lang="en-US" sz="1600" dirty="0"/>
              <a:t>Think about sharing your progress with a friend or family member. Add their name next to the step and how often you will check in with them. This can help keep you motivated. </a:t>
            </a:r>
          </a:p>
        </p:txBody>
      </p:sp>
      <p:pic>
        <p:nvPicPr>
          <p:cNvPr id="4" name="Picture 3" descr="Screenshot of Putting goals into action. Image contains space for a SMART goal and an action plan for that goal. ">
            <a:extLst>
              <a:ext uri="{FF2B5EF4-FFF2-40B4-BE49-F238E27FC236}">
                <a16:creationId xmlns:a16="http://schemas.microsoft.com/office/drawing/2014/main" id="{E70BC60A-C2FE-4158-B046-A2E586E60FDE}"/>
              </a:ext>
            </a:extLst>
          </p:cNvPr>
          <p:cNvPicPr>
            <a:picLocks noChangeAspect="1"/>
          </p:cNvPicPr>
          <p:nvPr/>
        </p:nvPicPr>
        <p:blipFill>
          <a:blip r:embed="rId3"/>
          <a:stretch>
            <a:fillRect/>
          </a:stretch>
        </p:blipFill>
        <p:spPr>
          <a:xfrm>
            <a:off x="5190124" y="1003104"/>
            <a:ext cx="2798688" cy="3777215"/>
          </a:xfrm>
          <a:prstGeom prst="rect">
            <a:avLst/>
          </a:prstGeom>
        </p:spPr>
      </p:pic>
    </p:spTree>
    <p:extLst>
      <p:ext uri="{BB962C8B-B14F-4D97-AF65-F5344CB8AC3E}">
        <p14:creationId xmlns:p14="http://schemas.microsoft.com/office/powerpoint/2010/main" val="990435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A3F9-35B2-42B2-AD8A-2D2B034E3BC8}"/>
              </a:ext>
            </a:extLst>
          </p:cNvPr>
          <p:cNvSpPr>
            <a:spLocks noGrp="1"/>
          </p:cNvSpPr>
          <p:nvPr>
            <p:ph type="title"/>
          </p:nvPr>
        </p:nvSpPr>
        <p:spPr/>
        <p:txBody>
          <a:bodyPr/>
          <a:lstStyle/>
          <a:p>
            <a:r>
              <a:rPr lang="en-US" dirty="0"/>
              <a:t>Putting goals into action: Make an action plan</a:t>
            </a:r>
          </a:p>
        </p:txBody>
      </p:sp>
      <p:sp>
        <p:nvSpPr>
          <p:cNvPr id="4" name="Footer Placeholder 3">
            <a:extLst>
              <a:ext uri="{FF2B5EF4-FFF2-40B4-BE49-F238E27FC236}">
                <a16:creationId xmlns:a16="http://schemas.microsoft.com/office/drawing/2014/main" id="{B5784AB9-77B1-4B39-AD6A-586F499D5857}"/>
              </a:ext>
            </a:extLst>
          </p:cNvPr>
          <p:cNvSpPr>
            <a:spLocks noGrp="1"/>
          </p:cNvSpPr>
          <p:nvPr>
            <p:ph type="ftr" idx="11"/>
          </p:nvPr>
        </p:nvSpPr>
        <p:spPr/>
        <p:txBody>
          <a:bodyPr/>
          <a:lstStyle/>
          <a:p>
            <a:fld id="{022636EB-ADE8-A646-A11D-FED0A955D1AA}" type="slidenum">
              <a:rPr lang="en-US" smtClean="0"/>
              <a:pPr/>
              <a:t>45</a:t>
            </a:fld>
            <a:endParaRPr lang="en-US"/>
          </a:p>
        </p:txBody>
      </p:sp>
      <p:pic>
        <p:nvPicPr>
          <p:cNvPr id="6" name="Picture 5" descr="Screenshot of Putting goals into action. Image contains Make an action plan for your SMART goal with space for steps, resources I need, date to complete step, and who will I check in with?&#10;">
            <a:extLst>
              <a:ext uri="{FF2B5EF4-FFF2-40B4-BE49-F238E27FC236}">
                <a16:creationId xmlns:a16="http://schemas.microsoft.com/office/drawing/2014/main" id="{552BEC60-EA71-4E7E-A08D-255BEF3AFA50}"/>
              </a:ext>
            </a:extLst>
          </p:cNvPr>
          <p:cNvPicPr>
            <a:picLocks noChangeAspect="1"/>
          </p:cNvPicPr>
          <p:nvPr/>
        </p:nvPicPr>
        <p:blipFill>
          <a:blip r:embed="rId3"/>
          <a:stretch>
            <a:fillRect/>
          </a:stretch>
        </p:blipFill>
        <p:spPr>
          <a:xfrm>
            <a:off x="1031799" y="1258465"/>
            <a:ext cx="7080401" cy="2418870"/>
          </a:xfrm>
          <a:prstGeom prst="rect">
            <a:avLst/>
          </a:prstGeom>
        </p:spPr>
      </p:pic>
    </p:spTree>
    <p:extLst>
      <p:ext uri="{BB962C8B-B14F-4D97-AF65-F5344CB8AC3E}">
        <p14:creationId xmlns:p14="http://schemas.microsoft.com/office/powerpoint/2010/main" val="1370149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Module 2: Saving</a:t>
            </a:r>
          </a:p>
        </p:txBody>
      </p:sp>
    </p:spTree>
    <p:extLst>
      <p:ext uri="{BB962C8B-B14F-4D97-AF65-F5344CB8AC3E}">
        <p14:creationId xmlns:p14="http://schemas.microsoft.com/office/powerpoint/2010/main" val="2659250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D4DE-F50E-4F03-9E1A-EBBA424F50F5}"/>
              </a:ext>
            </a:extLst>
          </p:cNvPr>
          <p:cNvSpPr>
            <a:spLocks noGrp="1"/>
          </p:cNvSpPr>
          <p:nvPr>
            <p:ph type="title"/>
          </p:nvPr>
        </p:nvSpPr>
        <p:spPr/>
        <p:txBody>
          <a:bodyPr/>
          <a:lstStyle/>
          <a:p>
            <a:r>
              <a:rPr lang="en-US" dirty="0"/>
              <a:t>Saving and reentry</a:t>
            </a:r>
          </a:p>
        </p:txBody>
      </p:sp>
      <p:sp>
        <p:nvSpPr>
          <p:cNvPr id="3" name="Text Placeholder 2">
            <a:extLst>
              <a:ext uri="{FF2B5EF4-FFF2-40B4-BE49-F238E27FC236}">
                <a16:creationId xmlns:a16="http://schemas.microsoft.com/office/drawing/2014/main" id="{337E82C5-C98C-4350-9D0C-CFD246CC3D03}"/>
              </a:ext>
            </a:extLst>
          </p:cNvPr>
          <p:cNvSpPr>
            <a:spLocks noGrp="1"/>
          </p:cNvSpPr>
          <p:nvPr>
            <p:ph type="body" idx="1"/>
          </p:nvPr>
        </p:nvSpPr>
        <p:spPr/>
        <p:txBody>
          <a:bodyPr/>
          <a:lstStyle/>
          <a:p>
            <a:r>
              <a:rPr lang="en-US" sz="2000" dirty="0"/>
              <a:t>Savings is money you set aside today to use in the future</a:t>
            </a:r>
          </a:p>
          <a:p>
            <a:r>
              <a:rPr lang="en-US" sz="2000" dirty="0"/>
              <a:t>Saving may not be a person’s first priority if they are transitioning from incarceration and without a job </a:t>
            </a:r>
          </a:p>
          <a:p>
            <a:r>
              <a:rPr lang="en-US" sz="2000" dirty="0"/>
              <a:t>If someone can include savings among their goals, identifying easy ways to save even very small amounts is worth it </a:t>
            </a:r>
          </a:p>
        </p:txBody>
      </p:sp>
      <p:sp>
        <p:nvSpPr>
          <p:cNvPr id="4" name="Footer Placeholder 3">
            <a:extLst>
              <a:ext uri="{FF2B5EF4-FFF2-40B4-BE49-F238E27FC236}">
                <a16:creationId xmlns:a16="http://schemas.microsoft.com/office/drawing/2014/main" id="{7FBD25AE-BBA2-4768-80EE-F0300B71C50C}"/>
              </a:ext>
            </a:extLst>
          </p:cNvPr>
          <p:cNvSpPr>
            <a:spLocks noGrp="1"/>
          </p:cNvSpPr>
          <p:nvPr>
            <p:ph type="ftr" idx="11"/>
          </p:nvPr>
        </p:nvSpPr>
        <p:spPr/>
        <p:txBody>
          <a:bodyPr/>
          <a:lstStyle/>
          <a:p>
            <a:fld id="{022636EB-ADE8-A646-A11D-FED0A955D1AA}" type="slidenum">
              <a:rPr lang="en-US" smtClean="0"/>
              <a:pPr/>
              <a:t>47</a:t>
            </a:fld>
            <a:endParaRPr lang="en-US"/>
          </a:p>
        </p:txBody>
      </p:sp>
    </p:spTree>
    <p:extLst>
      <p:ext uri="{BB962C8B-B14F-4D97-AF65-F5344CB8AC3E}">
        <p14:creationId xmlns:p14="http://schemas.microsoft.com/office/powerpoint/2010/main" val="2094145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81F7-0CD0-4055-B86E-1028796C508B}"/>
              </a:ext>
            </a:extLst>
          </p:cNvPr>
          <p:cNvSpPr>
            <a:spLocks noGrp="1"/>
          </p:cNvSpPr>
          <p:nvPr>
            <p:ph type="title"/>
          </p:nvPr>
        </p:nvSpPr>
        <p:spPr/>
        <p:txBody>
          <a:bodyPr/>
          <a:lstStyle/>
          <a:p>
            <a:r>
              <a:rPr lang="en-US" dirty="0"/>
              <a:t>Savings goals to consider </a:t>
            </a:r>
          </a:p>
        </p:txBody>
      </p:sp>
      <p:sp>
        <p:nvSpPr>
          <p:cNvPr id="3" name="Text Placeholder 2">
            <a:extLst>
              <a:ext uri="{FF2B5EF4-FFF2-40B4-BE49-F238E27FC236}">
                <a16:creationId xmlns:a16="http://schemas.microsoft.com/office/drawing/2014/main" id="{5184DE6F-7A5A-440A-97AE-F5A2B0119BC1}"/>
              </a:ext>
            </a:extLst>
          </p:cNvPr>
          <p:cNvSpPr>
            <a:spLocks noGrp="1"/>
          </p:cNvSpPr>
          <p:nvPr>
            <p:ph type="body" idx="1"/>
          </p:nvPr>
        </p:nvSpPr>
        <p:spPr/>
        <p:txBody>
          <a:bodyPr/>
          <a:lstStyle/>
          <a:p>
            <a:r>
              <a:rPr lang="en-US" sz="1800" dirty="0"/>
              <a:t>Some things an individual can think about saving for include:</a:t>
            </a:r>
          </a:p>
          <a:p>
            <a:pPr lvl="1"/>
            <a:r>
              <a:rPr lang="en-US" sz="1800" dirty="0"/>
              <a:t>Security deposit for an apartment </a:t>
            </a:r>
          </a:p>
          <a:p>
            <a:pPr lvl="1"/>
            <a:r>
              <a:rPr lang="en-US" sz="1800" dirty="0"/>
              <a:t>Transportation</a:t>
            </a:r>
          </a:p>
          <a:p>
            <a:pPr lvl="1"/>
            <a:r>
              <a:rPr lang="en-US" sz="1800" dirty="0"/>
              <a:t>Food</a:t>
            </a:r>
          </a:p>
          <a:p>
            <a:pPr lvl="1"/>
            <a:r>
              <a:rPr lang="en-US" sz="1800" dirty="0"/>
              <a:t>Housing </a:t>
            </a:r>
          </a:p>
          <a:p>
            <a:pPr lvl="1"/>
            <a:r>
              <a:rPr lang="en-US" sz="1800" dirty="0"/>
              <a:t>Criminal debt</a:t>
            </a:r>
          </a:p>
        </p:txBody>
      </p:sp>
      <p:sp>
        <p:nvSpPr>
          <p:cNvPr id="4" name="Footer Placeholder 3">
            <a:extLst>
              <a:ext uri="{FF2B5EF4-FFF2-40B4-BE49-F238E27FC236}">
                <a16:creationId xmlns:a16="http://schemas.microsoft.com/office/drawing/2014/main" id="{156E3F1D-1B1D-4F9F-BCB4-960F561BD328}"/>
              </a:ext>
            </a:extLst>
          </p:cNvPr>
          <p:cNvSpPr>
            <a:spLocks noGrp="1"/>
          </p:cNvSpPr>
          <p:nvPr>
            <p:ph type="ftr" idx="11"/>
          </p:nvPr>
        </p:nvSpPr>
        <p:spPr/>
        <p:txBody>
          <a:bodyPr/>
          <a:lstStyle/>
          <a:p>
            <a:fld id="{022636EB-ADE8-A646-A11D-FED0A955D1AA}" type="slidenum">
              <a:rPr lang="en-US" smtClean="0"/>
              <a:pPr/>
              <a:t>48</a:t>
            </a:fld>
            <a:endParaRPr lang="en-US"/>
          </a:p>
        </p:txBody>
      </p:sp>
    </p:spTree>
    <p:extLst>
      <p:ext uri="{BB962C8B-B14F-4D97-AF65-F5344CB8AC3E}">
        <p14:creationId xmlns:p14="http://schemas.microsoft.com/office/powerpoint/2010/main" val="1565046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Handout: Saving at tax time</a:t>
            </a:r>
          </a:p>
        </p:txBody>
      </p:sp>
      <p:sp>
        <p:nvSpPr>
          <p:cNvPr id="2" name="Text Placeholder 1"/>
          <p:cNvSpPr>
            <a:spLocks noGrp="1"/>
          </p:cNvSpPr>
          <p:nvPr>
            <p:ph type="body" idx="1"/>
          </p:nvPr>
        </p:nvSpPr>
        <p:spPr>
          <a:xfrm>
            <a:off x="553641" y="1143000"/>
            <a:ext cx="5000549" cy="3079809"/>
          </a:xfrm>
        </p:spPr>
        <p:txBody>
          <a:bodyPr/>
          <a:lstStyle/>
          <a:p>
            <a:r>
              <a:rPr lang="en-US" sz="1600" dirty="0"/>
              <a:t>The IRS is required to do additional verification of information on tax returns claiming the Earned Income Tax Credit and the Child Tax Credit. This may cause some delay in the receipt of refunds that include these tax credits. </a:t>
            </a:r>
          </a:p>
          <a:p>
            <a:r>
              <a:rPr lang="en-US" sz="1600" dirty="0"/>
              <a:t>For more information go to </a:t>
            </a:r>
            <a:r>
              <a:rPr lang="en-US" sz="1600" u="sng" dirty="0">
                <a:hlinkClick r:id="rId3"/>
              </a:rPr>
              <a:t>https://www.irs.gov/individuals/refund-timing</a:t>
            </a:r>
            <a:r>
              <a:rPr lang="en-US" sz="1600" u="sng" dirty="0"/>
              <a:t> </a:t>
            </a:r>
            <a:endParaRPr lang="en-US" sz="1600" dirty="0"/>
          </a:p>
        </p:txBody>
      </p:sp>
      <p:pic>
        <p:nvPicPr>
          <p:cNvPr id="5" name="Picture 4" descr="Screenshot of Saving at tax time tool. Provides ways to save throughout the tax process.">
            <a:extLst>
              <a:ext uri="{FF2B5EF4-FFF2-40B4-BE49-F238E27FC236}">
                <a16:creationId xmlns:a16="http://schemas.microsoft.com/office/drawing/2014/main" id="{7C8AC684-4493-4910-9D33-F020E5231604}"/>
              </a:ext>
            </a:extLst>
          </p:cNvPr>
          <p:cNvPicPr>
            <a:picLocks noChangeAspect="1"/>
          </p:cNvPicPr>
          <p:nvPr/>
        </p:nvPicPr>
        <p:blipFill>
          <a:blip r:embed="rId4"/>
          <a:stretch>
            <a:fillRect/>
          </a:stretch>
        </p:blipFill>
        <p:spPr>
          <a:xfrm>
            <a:off x="5342434" y="1056373"/>
            <a:ext cx="2942590" cy="3818668"/>
          </a:xfrm>
          <a:prstGeom prst="rect">
            <a:avLst/>
          </a:prstGeom>
        </p:spPr>
      </p:pic>
    </p:spTree>
    <p:extLst>
      <p:ext uri="{BB962C8B-B14F-4D97-AF65-F5344CB8AC3E}">
        <p14:creationId xmlns:p14="http://schemas.microsoft.com/office/powerpoint/2010/main" val="54373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Training objectives</a:t>
            </a:r>
          </a:p>
        </p:txBody>
      </p:sp>
      <p:sp>
        <p:nvSpPr>
          <p:cNvPr id="5" name="Text Placeholder 4"/>
          <p:cNvSpPr>
            <a:spLocks noGrp="1"/>
          </p:cNvSpPr>
          <p:nvPr>
            <p:ph type="body" idx="1"/>
          </p:nvPr>
        </p:nvSpPr>
        <p:spPr>
          <a:xfrm>
            <a:off x="553641" y="1143000"/>
            <a:ext cx="8320536" cy="3079809"/>
          </a:xfrm>
        </p:spPr>
        <p:txBody>
          <a:bodyPr/>
          <a:lstStyle/>
          <a:p>
            <a:pPr lvl="0"/>
            <a:r>
              <a:rPr lang="en-US" sz="1600" dirty="0"/>
              <a:t>Understand the content of Focus on Reentry</a:t>
            </a:r>
          </a:p>
          <a:p>
            <a:pPr lvl="1"/>
            <a:r>
              <a:rPr lang="en-US" sz="1600" dirty="0"/>
              <a:t>Be able to identify moments when you could introduce the tools to the people you serve</a:t>
            </a:r>
          </a:p>
          <a:p>
            <a:pPr lvl="1"/>
            <a:r>
              <a:rPr lang="en-US" sz="1600" dirty="0"/>
              <a:t>Be able to use its tools to help people take steps to reach their financial goals</a:t>
            </a:r>
          </a:p>
          <a:p>
            <a:pPr lvl="0"/>
            <a:r>
              <a:rPr lang="en-US" sz="1600" dirty="0"/>
              <a:t>Understand how this resource complements the information and tools in the full Your Money, Your Goals toolkit and on the CFPB website</a:t>
            </a:r>
          </a:p>
          <a:p>
            <a:pPr lvl="0"/>
            <a:r>
              <a:rPr lang="en-US" sz="1600" dirty="0"/>
              <a:t>Have an increased understanding of the Consumer Financial Protection Bureau and be able to access and refer people to its resources</a:t>
            </a:r>
          </a:p>
          <a:p>
            <a:endParaRPr lang="en-US" dirty="0"/>
          </a:p>
        </p:txBody>
      </p:sp>
    </p:spTree>
    <p:extLst>
      <p:ext uri="{BB962C8B-B14F-4D97-AF65-F5344CB8AC3E}">
        <p14:creationId xmlns:p14="http://schemas.microsoft.com/office/powerpoint/2010/main" val="1249893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Tool: Saving and asset limits</a:t>
            </a:r>
          </a:p>
        </p:txBody>
      </p:sp>
      <p:sp>
        <p:nvSpPr>
          <p:cNvPr id="2" name="Text Placeholder 1"/>
          <p:cNvSpPr>
            <a:spLocks noGrp="1"/>
          </p:cNvSpPr>
          <p:nvPr>
            <p:ph type="body" idx="1"/>
          </p:nvPr>
        </p:nvSpPr>
        <p:spPr>
          <a:xfrm>
            <a:off x="553641" y="1143000"/>
            <a:ext cx="4565667" cy="3079809"/>
          </a:xfrm>
        </p:spPr>
        <p:txBody>
          <a:bodyPr/>
          <a:lstStyle/>
          <a:p>
            <a:pPr marL="66675" indent="0">
              <a:buNone/>
            </a:pPr>
            <a:r>
              <a:rPr lang="en-US" dirty="0"/>
              <a:t>What are the reasons this tool is included?</a:t>
            </a:r>
          </a:p>
        </p:txBody>
      </p:sp>
      <p:pic>
        <p:nvPicPr>
          <p:cNvPr id="6" name="Picture 5" descr="Screenshot of Saving and asset limits. Provides a table of program types, programs, and a space for your state's asset limits. ">
            <a:extLst>
              <a:ext uri="{FF2B5EF4-FFF2-40B4-BE49-F238E27FC236}">
                <a16:creationId xmlns:a16="http://schemas.microsoft.com/office/drawing/2014/main" id="{6E2DBC4D-7762-4F77-846C-1BAACF880F4C}"/>
              </a:ext>
            </a:extLst>
          </p:cNvPr>
          <p:cNvPicPr>
            <a:picLocks noChangeAspect="1"/>
          </p:cNvPicPr>
          <p:nvPr/>
        </p:nvPicPr>
        <p:blipFill>
          <a:blip r:embed="rId3"/>
          <a:stretch>
            <a:fillRect/>
          </a:stretch>
        </p:blipFill>
        <p:spPr>
          <a:xfrm>
            <a:off x="5560812" y="1143000"/>
            <a:ext cx="2950606" cy="3920737"/>
          </a:xfrm>
          <a:prstGeom prst="rect">
            <a:avLst/>
          </a:prstGeom>
        </p:spPr>
      </p:pic>
    </p:spTree>
    <p:extLst>
      <p:ext uri="{BB962C8B-B14F-4D97-AF65-F5344CB8AC3E}">
        <p14:creationId xmlns:p14="http://schemas.microsoft.com/office/powerpoint/2010/main" val="3807455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Module 3: Tracking Income and Benefits</a:t>
            </a:r>
          </a:p>
        </p:txBody>
      </p:sp>
    </p:spTree>
    <p:extLst>
      <p:ext uri="{BB962C8B-B14F-4D97-AF65-F5344CB8AC3E}">
        <p14:creationId xmlns:p14="http://schemas.microsoft.com/office/powerpoint/2010/main" val="3552445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Income and benefits</a:t>
            </a:r>
          </a:p>
        </p:txBody>
      </p:sp>
      <p:sp>
        <p:nvSpPr>
          <p:cNvPr id="5" name="Text Placeholder 4"/>
          <p:cNvSpPr>
            <a:spLocks noGrp="1"/>
          </p:cNvSpPr>
          <p:nvPr>
            <p:ph type="body" idx="1"/>
          </p:nvPr>
        </p:nvSpPr>
        <p:spPr/>
        <p:txBody>
          <a:bodyPr/>
          <a:lstStyle/>
          <a:p>
            <a:pPr marL="66675" indent="0">
              <a:buNone/>
            </a:pPr>
            <a:r>
              <a:rPr lang="en-US" b="1" dirty="0"/>
              <a:t>Income</a:t>
            </a:r>
            <a:endParaRPr lang="en-US" dirty="0"/>
          </a:p>
          <a:p>
            <a:pPr lvl="0"/>
            <a:r>
              <a:rPr lang="en-US" dirty="0"/>
              <a:t>Money an individual receives from part-time or full-time work, including in prison or jail, self-employment and investments.  </a:t>
            </a:r>
          </a:p>
          <a:p>
            <a:pPr marL="66675" indent="0">
              <a:buNone/>
            </a:pPr>
            <a:r>
              <a:rPr lang="en-US" b="1" dirty="0"/>
              <a:t>Benefits</a:t>
            </a:r>
          </a:p>
          <a:p>
            <a:pPr>
              <a:buFont typeface="Wingdings" panose="05000000000000000000" pitchFamily="2" charset="2"/>
              <a:buChar char="§"/>
            </a:pPr>
            <a:r>
              <a:rPr lang="en-US" dirty="0"/>
              <a:t>Payments an individual may receive from the government to help them pay for necessities. </a:t>
            </a:r>
          </a:p>
        </p:txBody>
      </p:sp>
    </p:spTree>
    <p:extLst>
      <p:ext uri="{BB962C8B-B14F-4D97-AF65-F5344CB8AC3E}">
        <p14:creationId xmlns:p14="http://schemas.microsoft.com/office/powerpoint/2010/main" val="3499273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 Income and benefits tracker</a:t>
            </a:r>
          </a:p>
        </p:txBody>
      </p:sp>
      <p:sp>
        <p:nvSpPr>
          <p:cNvPr id="4" name="Text Placeholder 3"/>
          <p:cNvSpPr>
            <a:spLocks noGrp="1"/>
          </p:cNvSpPr>
          <p:nvPr>
            <p:ph type="body" idx="1"/>
          </p:nvPr>
        </p:nvSpPr>
        <p:spPr>
          <a:xfrm>
            <a:off x="553641" y="1143000"/>
            <a:ext cx="4912588" cy="3079809"/>
          </a:xfrm>
        </p:spPr>
        <p:txBody>
          <a:bodyPr/>
          <a:lstStyle/>
          <a:p>
            <a:pPr marL="66675" indent="0">
              <a:buNone/>
            </a:pPr>
            <a:r>
              <a:rPr lang="en-US" b="1" dirty="0"/>
              <a:t>What to do:</a:t>
            </a:r>
          </a:p>
          <a:p>
            <a:pPr marL="409575" indent="-342900">
              <a:buClrTx/>
              <a:buSzPct val="100000"/>
              <a:buFont typeface="+mj-lt"/>
              <a:buAutoNum type="arabicPeriod"/>
            </a:pPr>
            <a:r>
              <a:rPr lang="en-US" dirty="0"/>
              <a:t>Gather all of your pay stubs, benefits statements, and records of electronic payments. </a:t>
            </a:r>
          </a:p>
          <a:p>
            <a:pPr marL="409575" indent="-342900">
              <a:buClrTx/>
              <a:buSzPct val="100000"/>
              <a:buFont typeface="+mj-lt"/>
              <a:buAutoNum type="arabicPeriod"/>
            </a:pPr>
            <a:r>
              <a:rPr lang="en-US" dirty="0"/>
              <a:t>Enter the amount of income or benefits you receive next to the correct category in the appropriate week of the month.</a:t>
            </a:r>
          </a:p>
          <a:p>
            <a:endParaRPr lang="en-US" dirty="0"/>
          </a:p>
        </p:txBody>
      </p:sp>
      <p:pic>
        <p:nvPicPr>
          <p:cNvPr id="5" name="Picture 4" descr="Screenshot of Income and benefits tracker. Table with categories of income and weeks 1-5 to record income and benefits.  ">
            <a:extLst>
              <a:ext uri="{FF2B5EF4-FFF2-40B4-BE49-F238E27FC236}">
                <a16:creationId xmlns:a16="http://schemas.microsoft.com/office/drawing/2014/main" id="{505A3F1C-6BE5-435B-88CF-FA730772E94D}"/>
              </a:ext>
            </a:extLst>
          </p:cNvPr>
          <p:cNvPicPr>
            <a:picLocks noChangeAspect="1"/>
          </p:cNvPicPr>
          <p:nvPr/>
        </p:nvPicPr>
        <p:blipFill>
          <a:blip r:embed="rId3"/>
          <a:stretch>
            <a:fillRect/>
          </a:stretch>
        </p:blipFill>
        <p:spPr>
          <a:xfrm>
            <a:off x="5086426" y="1076133"/>
            <a:ext cx="3124130" cy="4067367"/>
          </a:xfrm>
          <a:prstGeom prst="rect">
            <a:avLst/>
          </a:prstGeom>
        </p:spPr>
      </p:pic>
    </p:spTree>
    <p:extLst>
      <p:ext uri="{BB962C8B-B14F-4D97-AF65-F5344CB8AC3E}">
        <p14:creationId xmlns:p14="http://schemas.microsoft.com/office/powerpoint/2010/main" val="1988651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D9D7-03E0-4377-B7F5-B187E439B23E}"/>
              </a:ext>
            </a:extLst>
          </p:cNvPr>
          <p:cNvSpPr>
            <a:spLocks noGrp="1"/>
          </p:cNvSpPr>
          <p:nvPr>
            <p:ph type="title"/>
          </p:nvPr>
        </p:nvSpPr>
        <p:spPr/>
        <p:txBody>
          <a:bodyPr/>
          <a:lstStyle/>
          <a:p>
            <a:r>
              <a:rPr lang="en-US" dirty="0"/>
              <a:t>Tool: Understanding your pay stub</a:t>
            </a:r>
          </a:p>
        </p:txBody>
      </p:sp>
      <p:sp>
        <p:nvSpPr>
          <p:cNvPr id="4" name="Footer Placeholder 3">
            <a:extLst>
              <a:ext uri="{FF2B5EF4-FFF2-40B4-BE49-F238E27FC236}">
                <a16:creationId xmlns:a16="http://schemas.microsoft.com/office/drawing/2014/main" id="{9B56EDA0-7228-45FD-8F93-E83DDFFC0DF0}"/>
              </a:ext>
            </a:extLst>
          </p:cNvPr>
          <p:cNvSpPr>
            <a:spLocks noGrp="1"/>
          </p:cNvSpPr>
          <p:nvPr>
            <p:ph type="ftr" idx="11"/>
          </p:nvPr>
        </p:nvSpPr>
        <p:spPr/>
        <p:txBody>
          <a:bodyPr/>
          <a:lstStyle/>
          <a:p>
            <a:fld id="{022636EB-ADE8-A646-A11D-FED0A955D1AA}" type="slidenum">
              <a:rPr lang="en-US" smtClean="0"/>
              <a:pPr/>
              <a:t>54</a:t>
            </a:fld>
            <a:endParaRPr lang="en-US"/>
          </a:p>
        </p:txBody>
      </p:sp>
      <p:pic>
        <p:nvPicPr>
          <p:cNvPr id="11" name="Picture 10" descr="Screenshot of How to read a pay stub. Sample paystub for Big Box Store with example gross wages, deductions, and net pay.">
            <a:extLst>
              <a:ext uri="{FF2B5EF4-FFF2-40B4-BE49-F238E27FC236}">
                <a16:creationId xmlns:a16="http://schemas.microsoft.com/office/drawing/2014/main" id="{44121C68-C2C6-4FFB-A473-17D4AFE17584}"/>
              </a:ext>
            </a:extLst>
          </p:cNvPr>
          <p:cNvPicPr>
            <a:picLocks noChangeAspect="1"/>
          </p:cNvPicPr>
          <p:nvPr/>
        </p:nvPicPr>
        <p:blipFill>
          <a:blip r:embed="rId3"/>
          <a:stretch>
            <a:fillRect/>
          </a:stretch>
        </p:blipFill>
        <p:spPr>
          <a:xfrm>
            <a:off x="1300705" y="1178309"/>
            <a:ext cx="6542590" cy="3101112"/>
          </a:xfrm>
          <a:prstGeom prst="rect">
            <a:avLst/>
          </a:prstGeom>
        </p:spPr>
      </p:pic>
    </p:spTree>
    <p:extLst>
      <p:ext uri="{BB962C8B-B14F-4D97-AF65-F5344CB8AC3E}">
        <p14:creationId xmlns:p14="http://schemas.microsoft.com/office/powerpoint/2010/main" val="3221451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a:t>Module 4: Paying Bills</a:t>
            </a:r>
          </a:p>
        </p:txBody>
      </p:sp>
    </p:spTree>
    <p:extLst>
      <p:ext uri="{BB962C8B-B14F-4D97-AF65-F5344CB8AC3E}">
        <p14:creationId xmlns:p14="http://schemas.microsoft.com/office/powerpoint/2010/main" val="1117983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 Spending tracker</a:t>
            </a:r>
          </a:p>
        </p:txBody>
      </p:sp>
      <p:pic>
        <p:nvPicPr>
          <p:cNvPr id="7" name="Picture 6" descr="Screenshot of Spending tracker. Table with different expenses and space to record expenses for five weeks and then total the expenses for that category. ">
            <a:extLst>
              <a:ext uri="{FF2B5EF4-FFF2-40B4-BE49-F238E27FC236}">
                <a16:creationId xmlns:a16="http://schemas.microsoft.com/office/drawing/2014/main" id="{809BAE7E-F777-41D7-B6B9-4F623684C8D1}"/>
              </a:ext>
            </a:extLst>
          </p:cNvPr>
          <p:cNvPicPr>
            <a:picLocks noChangeAspect="1"/>
          </p:cNvPicPr>
          <p:nvPr/>
        </p:nvPicPr>
        <p:blipFill>
          <a:blip r:embed="rId3"/>
          <a:stretch>
            <a:fillRect/>
          </a:stretch>
        </p:blipFill>
        <p:spPr>
          <a:xfrm>
            <a:off x="2341182" y="1020017"/>
            <a:ext cx="4461635" cy="3458181"/>
          </a:xfrm>
          <a:prstGeom prst="rect">
            <a:avLst/>
          </a:prstGeom>
        </p:spPr>
      </p:pic>
    </p:spTree>
    <p:extLst>
      <p:ext uri="{BB962C8B-B14F-4D97-AF65-F5344CB8AC3E}">
        <p14:creationId xmlns:p14="http://schemas.microsoft.com/office/powerpoint/2010/main" val="1489021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Module 5: Getting through the Month</a:t>
            </a:r>
          </a:p>
        </p:txBody>
      </p:sp>
    </p:spTree>
    <p:extLst>
      <p:ext uri="{BB962C8B-B14F-4D97-AF65-F5344CB8AC3E}">
        <p14:creationId xmlns:p14="http://schemas.microsoft.com/office/powerpoint/2010/main" val="497579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Cash flow</a:t>
            </a:r>
          </a:p>
        </p:txBody>
      </p:sp>
      <p:sp>
        <p:nvSpPr>
          <p:cNvPr id="3" name="Text Placeholder 2"/>
          <p:cNvSpPr>
            <a:spLocks noGrp="1"/>
          </p:cNvSpPr>
          <p:nvPr>
            <p:ph type="body" idx="1"/>
          </p:nvPr>
        </p:nvSpPr>
        <p:spPr/>
        <p:txBody>
          <a:bodyPr/>
          <a:lstStyle/>
          <a:p>
            <a:pPr lvl="0"/>
            <a:r>
              <a:rPr lang="en-US"/>
              <a:t>What is a cash flow budget?</a:t>
            </a:r>
          </a:p>
          <a:p>
            <a:pPr lvl="0"/>
            <a:r>
              <a:rPr lang="en-US"/>
              <a:t>How is it different from a regular budget?</a:t>
            </a:r>
          </a:p>
          <a:p>
            <a:pPr lvl="0"/>
            <a:r>
              <a:rPr lang="en-US"/>
              <a:t>What do you think may be the benefit of this approach?</a:t>
            </a:r>
          </a:p>
        </p:txBody>
      </p:sp>
    </p:spTree>
    <p:extLst>
      <p:ext uri="{BB962C8B-B14F-4D97-AF65-F5344CB8AC3E}">
        <p14:creationId xmlns:p14="http://schemas.microsoft.com/office/powerpoint/2010/main" val="2520832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 Creating a cash flow budget</a:t>
            </a:r>
          </a:p>
        </p:txBody>
      </p:sp>
      <p:pic>
        <p:nvPicPr>
          <p:cNvPr id="4" name="Picture 3" descr="Screenshot of the &quot;How a cash flow budget works&quot; example on page 99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231" y="1096335"/>
            <a:ext cx="5755254" cy="3391811"/>
          </a:xfrm>
          <a:prstGeom prst="rect">
            <a:avLst/>
          </a:prstGeom>
        </p:spPr>
      </p:pic>
    </p:spTree>
    <p:extLst>
      <p:ext uri="{BB962C8B-B14F-4D97-AF65-F5344CB8AC3E}">
        <p14:creationId xmlns:p14="http://schemas.microsoft.com/office/powerpoint/2010/main" val="172063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 activity</a:t>
            </a:r>
          </a:p>
        </p:txBody>
      </p:sp>
      <p:sp>
        <p:nvSpPr>
          <p:cNvPr id="3" name="Text Placeholder 2"/>
          <p:cNvSpPr>
            <a:spLocks noGrp="1"/>
          </p:cNvSpPr>
          <p:nvPr>
            <p:ph type="body" idx="1"/>
          </p:nvPr>
        </p:nvSpPr>
        <p:spPr/>
        <p:txBody>
          <a:bodyPr/>
          <a:lstStyle/>
          <a:p>
            <a:pPr lvl="0"/>
            <a:r>
              <a:rPr lang="en-US"/>
              <a:t>Share name</a:t>
            </a:r>
          </a:p>
          <a:p>
            <a:pPr lvl="0"/>
            <a:r>
              <a:rPr lang="en-US"/>
              <a:t>Organization</a:t>
            </a:r>
          </a:p>
          <a:p>
            <a:pPr lvl="0"/>
            <a:r>
              <a:rPr lang="en-US"/>
              <a:t>“What do you expect or hope to get from this training?”</a:t>
            </a:r>
          </a:p>
          <a:p>
            <a:endParaRPr lang="en-US" sz="1800"/>
          </a:p>
        </p:txBody>
      </p:sp>
    </p:spTree>
    <p:extLst>
      <p:ext uri="{BB962C8B-B14F-4D97-AF65-F5344CB8AC3E}">
        <p14:creationId xmlns:p14="http://schemas.microsoft.com/office/powerpoint/2010/main" val="1181546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Managing cash flow: Scenario overview</a:t>
            </a:r>
          </a:p>
        </p:txBody>
      </p:sp>
      <p:sp>
        <p:nvSpPr>
          <p:cNvPr id="3" name="Text Placeholder 2"/>
          <p:cNvSpPr>
            <a:spLocks noGrp="1"/>
          </p:cNvSpPr>
          <p:nvPr>
            <p:ph type="body" idx="1"/>
          </p:nvPr>
        </p:nvSpPr>
        <p:spPr/>
        <p:txBody>
          <a:bodyPr/>
          <a:lstStyle/>
          <a:p>
            <a:pPr lvl="0"/>
            <a:r>
              <a:rPr lang="en-US" dirty="0"/>
              <a:t>Rafael is a single parent with two children. </a:t>
            </a:r>
          </a:p>
          <a:p>
            <a:pPr lvl="0"/>
            <a:r>
              <a:rPr lang="en-US" dirty="0"/>
              <a:t>He is often late with his rent and other bills, because he does not have the money when he needs it. </a:t>
            </a:r>
          </a:p>
          <a:p>
            <a:pPr lvl="0"/>
            <a:r>
              <a:rPr lang="en-US" dirty="0"/>
              <a:t>After tracking his spending, he developed a cash flow budget with an educator at a parenting class he takes through Cooperative Extension in his community.</a:t>
            </a:r>
          </a:p>
          <a:p>
            <a:pPr lvl="0"/>
            <a:r>
              <a:rPr lang="en-US" dirty="0"/>
              <a:t>Using the cash flow budget tool, make some recommendations to Rafael so he can make ends meet.</a:t>
            </a:r>
          </a:p>
          <a:p>
            <a:endParaRPr lang="en-US" dirty="0"/>
          </a:p>
        </p:txBody>
      </p:sp>
    </p:spTree>
    <p:extLst>
      <p:ext uri="{BB962C8B-B14F-4D97-AF65-F5344CB8AC3E}">
        <p14:creationId xmlns:p14="http://schemas.microsoft.com/office/powerpoint/2010/main" val="1470113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white rectangle">
            <a:extLst>
              <a:ext uri="{FF2B5EF4-FFF2-40B4-BE49-F238E27FC236}">
                <a16:creationId xmlns:a16="http://schemas.microsoft.com/office/drawing/2014/main" id="{FE575070-F917-436A-A087-53AEA962605F}"/>
              </a:ext>
            </a:extLst>
          </p:cNvPr>
          <p:cNvSpPr/>
          <p:nvPr/>
        </p:nvSpPr>
        <p:spPr>
          <a:xfrm>
            <a:off x="404949" y="3766076"/>
            <a:ext cx="2730137" cy="1198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a:t>
            </a:r>
          </a:p>
        </p:txBody>
      </p:sp>
      <p:sp>
        <p:nvSpPr>
          <p:cNvPr id="5" name="Title 4"/>
          <p:cNvSpPr>
            <a:spLocks noGrp="1"/>
          </p:cNvSpPr>
          <p:nvPr>
            <p:ph type="title"/>
          </p:nvPr>
        </p:nvSpPr>
        <p:spPr/>
        <p:txBody>
          <a:bodyPr/>
          <a:lstStyle/>
          <a:p>
            <a:r>
              <a:rPr lang="en-US" dirty="0"/>
              <a:t>Managing cash flow scenario</a:t>
            </a:r>
          </a:p>
        </p:txBody>
      </p:sp>
      <p:pic>
        <p:nvPicPr>
          <p:cNvPr id="6" name="Picture 5" descr="Screenshot of Beginning weekly balance with example numbers. ">
            <a:extLst>
              <a:ext uri="{FF2B5EF4-FFF2-40B4-BE49-F238E27FC236}">
                <a16:creationId xmlns:a16="http://schemas.microsoft.com/office/drawing/2014/main" id="{E01B2149-7B32-458A-84AF-BB1AEF4DB3F2}"/>
              </a:ext>
            </a:extLst>
          </p:cNvPr>
          <p:cNvPicPr>
            <a:picLocks noChangeAspect="1"/>
          </p:cNvPicPr>
          <p:nvPr/>
        </p:nvPicPr>
        <p:blipFill>
          <a:blip r:embed="rId3"/>
          <a:stretch>
            <a:fillRect/>
          </a:stretch>
        </p:blipFill>
        <p:spPr>
          <a:xfrm>
            <a:off x="553641" y="1108151"/>
            <a:ext cx="7317271" cy="3634299"/>
          </a:xfrm>
          <a:prstGeom prst="rect">
            <a:avLst/>
          </a:prstGeom>
        </p:spPr>
      </p:pic>
    </p:spTree>
    <p:extLst>
      <p:ext uri="{BB962C8B-B14F-4D97-AF65-F5344CB8AC3E}">
        <p14:creationId xmlns:p14="http://schemas.microsoft.com/office/powerpoint/2010/main" val="1696318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35D1-97DF-4269-96CE-47DBAA690550}"/>
              </a:ext>
            </a:extLst>
          </p:cNvPr>
          <p:cNvSpPr>
            <a:spLocks noGrp="1"/>
          </p:cNvSpPr>
          <p:nvPr>
            <p:ph type="title"/>
          </p:nvPr>
        </p:nvSpPr>
        <p:spPr/>
        <p:txBody>
          <a:bodyPr/>
          <a:lstStyle/>
          <a:p>
            <a:r>
              <a:rPr lang="en-US" dirty="0"/>
              <a:t>Managing cash flow scenario</a:t>
            </a:r>
          </a:p>
        </p:txBody>
      </p:sp>
      <p:sp>
        <p:nvSpPr>
          <p:cNvPr id="4" name="Footer Placeholder 3">
            <a:extLst>
              <a:ext uri="{FF2B5EF4-FFF2-40B4-BE49-F238E27FC236}">
                <a16:creationId xmlns:a16="http://schemas.microsoft.com/office/drawing/2014/main" id="{22104292-DC31-4A1D-940A-FB37BDA72B2F}"/>
              </a:ext>
            </a:extLst>
          </p:cNvPr>
          <p:cNvSpPr>
            <a:spLocks noGrp="1"/>
          </p:cNvSpPr>
          <p:nvPr>
            <p:ph type="ftr" idx="11"/>
          </p:nvPr>
        </p:nvSpPr>
        <p:spPr/>
        <p:txBody>
          <a:bodyPr/>
          <a:lstStyle/>
          <a:p>
            <a:fld id="{022636EB-ADE8-A646-A11D-FED0A955D1AA}" type="slidenum">
              <a:rPr lang="en-US" smtClean="0"/>
              <a:pPr/>
              <a:t>62</a:t>
            </a:fld>
            <a:endParaRPr lang="en-US"/>
          </a:p>
        </p:txBody>
      </p:sp>
      <p:sp>
        <p:nvSpPr>
          <p:cNvPr id="5" name="Rectangle 4" descr="white rectangle">
            <a:extLst>
              <a:ext uri="{FF2B5EF4-FFF2-40B4-BE49-F238E27FC236}">
                <a16:creationId xmlns:a16="http://schemas.microsoft.com/office/drawing/2014/main" id="{FFBC0884-D387-4FB2-9A67-2C3D4464F47F}"/>
              </a:ext>
            </a:extLst>
          </p:cNvPr>
          <p:cNvSpPr/>
          <p:nvPr/>
        </p:nvSpPr>
        <p:spPr>
          <a:xfrm>
            <a:off x="404949" y="3766076"/>
            <a:ext cx="2730137" cy="1198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a:t>
            </a:r>
          </a:p>
        </p:txBody>
      </p:sp>
      <p:pic>
        <p:nvPicPr>
          <p:cNvPr id="11" name="Picture 10" descr="Screenshot of Subtract your weekly expenses with example numbers.">
            <a:extLst>
              <a:ext uri="{FF2B5EF4-FFF2-40B4-BE49-F238E27FC236}">
                <a16:creationId xmlns:a16="http://schemas.microsoft.com/office/drawing/2014/main" id="{708DFAA4-1721-451E-B987-4E89ABEB4E7C}"/>
              </a:ext>
            </a:extLst>
          </p:cNvPr>
          <p:cNvPicPr>
            <a:picLocks noChangeAspect="1"/>
          </p:cNvPicPr>
          <p:nvPr/>
        </p:nvPicPr>
        <p:blipFill>
          <a:blip r:embed="rId3"/>
          <a:stretch>
            <a:fillRect/>
          </a:stretch>
        </p:blipFill>
        <p:spPr>
          <a:xfrm>
            <a:off x="553640" y="1055333"/>
            <a:ext cx="6807708" cy="3748839"/>
          </a:xfrm>
          <a:prstGeom prst="rect">
            <a:avLst/>
          </a:prstGeom>
        </p:spPr>
      </p:pic>
    </p:spTree>
    <p:extLst>
      <p:ext uri="{BB962C8B-B14F-4D97-AF65-F5344CB8AC3E}">
        <p14:creationId xmlns:p14="http://schemas.microsoft.com/office/powerpoint/2010/main" val="5788032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D4B1-0A50-4703-B83C-49729DDE157D}"/>
              </a:ext>
            </a:extLst>
          </p:cNvPr>
          <p:cNvSpPr>
            <a:spLocks noGrp="1"/>
          </p:cNvSpPr>
          <p:nvPr>
            <p:ph type="title"/>
          </p:nvPr>
        </p:nvSpPr>
        <p:spPr/>
        <p:txBody>
          <a:bodyPr/>
          <a:lstStyle/>
          <a:p>
            <a:r>
              <a:rPr lang="en-US" dirty="0"/>
              <a:t>Managing cash flow scenario</a:t>
            </a:r>
          </a:p>
        </p:txBody>
      </p:sp>
      <p:sp>
        <p:nvSpPr>
          <p:cNvPr id="4" name="Footer Placeholder 3">
            <a:extLst>
              <a:ext uri="{FF2B5EF4-FFF2-40B4-BE49-F238E27FC236}">
                <a16:creationId xmlns:a16="http://schemas.microsoft.com/office/drawing/2014/main" id="{4173EF52-E135-4125-9A86-F423DD3CE902}"/>
              </a:ext>
            </a:extLst>
          </p:cNvPr>
          <p:cNvSpPr>
            <a:spLocks noGrp="1"/>
          </p:cNvSpPr>
          <p:nvPr>
            <p:ph type="ftr" idx="11"/>
          </p:nvPr>
        </p:nvSpPr>
        <p:spPr/>
        <p:txBody>
          <a:bodyPr/>
          <a:lstStyle/>
          <a:p>
            <a:fld id="{022636EB-ADE8-A646-A11D-FED0A955D1AA}" type="slidenum">
              <a:rPr lang="en-US" smtClean="0"/>
              <a:pPr/>
              <a:t>63</a:t>
            </a:fld>
            <a:endParaRPr lang="en-US"/>
          </a:p>
        </p:txBody>
      </p:sp>
      <p:sp>
        <p:nvSpPr>
          <p:cNvPr id="5" name="Rectangle 4" descr="white rectangle">
            <a:extLst>
              <a:ext uri="{FF2B5EF4-FFF2-40B4-BE49-F238E27FC236}">
                <a16:creationId xmlns:a16="http://schemas.microsoft.com/office/drawing/2014/main" id="{60AB8EAC-869E-45BB-B0B7-8BE2CD3FA549}"/>
              </a:ext>
            </a:extLst>
          </p:cNvPr>
          <p:cNvSpPr/>
          <p:nvPr/>
        </p:nvSpPr>
        <p:spPr>
          <a:xfrm>
            <a:off x="404949" y="3766076"/>
            <a:ext cx="2730137" cy="1198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a:t>
            </a:r>
          </a:p>
        </p:txBody>
      </p:sp>
      <p:pic>
        <p:nvPicPr>
          <p:cNvPr id="6" name="Picture 5" descr="Screenshot of Ending weekly balance with example numbers. ">
            <a:extLst>
              <a:ext uri="{FF2B5EF4-FFF2-40B4-BE49-F238E27FC236}">
                <a16:creationId xmlns:a16="http://schemas.microsoft.com/office/drawing/2014/main" id="{92D63816-DE47-4DA4-97F2-CE67149FCC75}"/>
              </a:ext>
            </a:extLst>
          </p:cNvPr>
          <p:cNvPicPr>
            <a:picLocks noChangeAspect="1"/>
          </p:cNvPicPr>
          <p:nvPr/>
        </p:nvPicPr>
        <p:blipFill>
          <a:blip r:embed="rId3"/>
          <a:stretch>
            <a:fillRect/>
          </a:stretch>
        </p:blipFill>
        <p:spPr>
          <a:xfrm>
            <a:off x="553641" y="1155300"/>
            <a:ext cx="7518398" cy="2832899"/>
          </a:xfrm>
          <a:prstGeom prst="rect">
            <a:avLst/>
          </a:prstGeom>
        </p:spPr>
      </p:pic>
    </p:spTree>
    <p:extLst>
      <p:ext uri="{BB962C8B-B14F-4D97-AF65-F5344CB8AC3E}">
        <p14:creationId xmlns:p14="http://schemas.microsoft.com/office/powerpoint/2010/main" val="3843978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Cash flow analysis</a:t>
            </a:r>
          </a:p>
        </p:txBody>
      </p:sp>
      <p:sp>
        <p:nvSpPr>
          <p:cNvPr id="4" name="Text Placeholder 3"/>
          <p:cNvSpPr>
            <a:spLocks noGrp="1"/>
          </p:cNvSpPr>
          <p:nvPr>
            <p:ph type="body" idx="1"/>
          </p:nvPr>
        </p:nvSpPr>
        <p:spPr/>
        <p:txBody>
          <a:bodyPr/>
          <a:lstStyle/>
          <a:p>
            <a:pPr marL="409575" indent="-342900">
              <a:buFont typeface="+mj-lt"/>
              <a:buAutoNum type="arabicPeriod"/>
            </a:pPr>
            <a:r>
              <a:rPr lang="en-US"/>
              <a:t>When does Rafael run out of money?</a:t>
            </a:r>
          </a:p>
          <a:p>
            <a:pPr marL="409575" indent="-342900">
              <a:buFont typeface="+mj-lt"/>
              <a:buAutoNum type="arabicPeriod"/>
            </a:pPr>
            <a:r>
              <a:rPr lang="en-US"/>
              <a:t>What can he do (or try to do) to better match the timing of his income and his expenses? Develop a prioritized list.</a:t>
            </a:r>
          </a:p>
          <a:p>
            <a:pPr marL="409575" indent="-342900">
              <a:buFont typeface="+mj-lt"/>
              <a:buAutoNum type="arabicPeriod"/>
            </a:pPr>
            <a:r>
              <a:rPr lang="en-US"/>
              <a:t>How does the SNAP benefit factor into the cash flow?</a:t>
            </a:r>
          </a:p>
          <a:p>
            <a:pPr marL="409575" indent="-342900">
              <a:buFont typeface="+mj-lt"/>
              <a:buAutoNum type="arabicPeriod"/>
            </a:pPr>
            <a:r>
              <a:rPr lang="en-US"/>
              <a:t>The next month is not included in the example. What will Rafael’s situation be at the beginning of next month? How much cash will he have? What bills will he have? What should he do now to prepare for the following month?</a:t>
            </a:r>
          </a:p>
          <a:p>
            <a:pPr marL="66675" indent="0">
              <a:buNone/>
            </a:pPr>
            <a:endParaRPr lang="en-US"/>
          </a:p>
        </p:txBody>
      </p:sp>
    </p:spTree>
    <p:extLst>
      <p:ext uri="{BB962C8B-B14F-4D97-AF65-F5344CB8AC3E}">
        <p14:creationId xmlns:p14="http://schemas.microsoft.com/office/powerpoint/2010/main" val="3787509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Module 6: Dealing with Debt</a:t>
            </a:r>
          </a:p>
        </p:txBody>
      </p:sp>
    </p:spTree>
    <p:extLst>
      <p:ext uri="{BB962C8B-B14F-4D97-AF65-F5344CB8AC3E}">
        <p14:creationId xmlns:p14="http://schemas.microsoft.com/office/powerpoint/2010/main" val="2429381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0D15-E457-419F-A45F-E5182CA02F8B}"/>
              </a:ext>
            </a:extLst>
          </p:cNvPr>
          <p:cNvSpPr>
            <a:spLocks noGrp="1"/>
          </p:cNvSpPr>
          <p:nvPr>
            <p:ph type="title"/>
          </p:nvPr>
        </p:nvSpPr>
        <p:spPr/>
        <p:txBody>
          <a:bodyPr/>
          <a:lstStyle/>
          <a:p>
            <a:r>
              <a:rPr lang="en-US" dirty="0"/>
              <a:t>Dealing with debt</a:t>
            </a:r>
          </a:p>
        </p:txBody>
      </p:sp>
      <p:sp>
        <p:nvSpPr>
          <p:cNvPr id="3" name="Text Placeholder 2">
            <a:extLst>
              <a:ext uri="{FF2B5EF4-FFF2-40B4-BE49-F238E27FC236}">
                <a16:creationId xmlns:a16="http://schemas.microsoft.com/office/drawing/2014/main" id="{7D7B6B7A-A2DE-414D-B55C-DF04362DF90B}"/>
              </a:ext>
            </a:extLst>
          </p:cNvPr>
          <p:cNvSpPr>
            <a:spLocks noGrp="1"/>
          </p:cNvSpPr>
          <p:nvPr>
            <p:ph type="body" idx="1"/>
          </p:nvPr>
        </p:nvSpPr>
        <p:spPr>
          <a:xfrm>
            <a:off x="553640" y="1031845"/>
            <a:ext cx="8036720" cy="3079809"/>
          </a:xfrm>
        </p:spPr>
        <p:txBody>
          <a:bodyPr/>
          <a:lstStyle/>
          <a:p>
            <a:r>
              <a:rPr lang="en-US" sz="1800" dirty="0"/>
              <a:t>Debt </a:t>
            </a:r>
          </a:p>
          <a:p>
            <a:pPr lvl="1"/>
            <a:r>
              <a:rPr lang="en-US" sz="1800" dirty="0"/>
              <a:t>Money you owe to another person or business </a:t>
            </a:r>
          </a:p>
          <a:p>
            <a:r>
              <a:rPr lang="en-US" sz="1800" dirty="0"/>
              <a:t>Individuals involved with the justice system may have debts related to their:</a:t>
            </a:r>
          </a:p>
          <a:p>
            <a:pPr lvl="1"/>
            <a:r>
              <a:rPr lang="en-US" sz="1800" dirty="0"/>
              <a:t>Arrest</a:t>
            </a:r>
          </a:p>
          <a:p>
            <a:pPr lvl="1"/>
            <a:r>
              <a:rPr lang="en-US" sz="1800" dirty="0"/>
              <a:t>Sentencing </a:t>
            </a:r>
          </a:p>
          <a:p>
            <a:pPr lvl="1"/>
            <a:r>
              <a:rPr lang="en-US" sz="1800" dirty="0"/>
              <a:t>Incarceration </a:t>
            </a:r>
          </a:p>
          <a:p>
            <a:pPr lvl="1"/>
            <a:r>
              <a:rPr lang="en-US" sz="1800" dirty="0"/>
              <a:t>Supervision</a:t>
            </a:r>
          </a:p>
          <a:p>
            <a:endParaRPr lang="en-US" dirty="0"/>
          </a:p>
        </p:txBody>
      </p:sp>
      <p:sp>
        <p:nvSpPr>
          <p:cNvPr id="4" name="Footer Placeholder 3">
            <a:extLst>
              <a:ext uri="{FF2B5EF4-FFF2-40B4-BE49-F238E27FC236}">
                <a16:creationId xmlns:a16="http://schemas.microsoft.com/office/drawing/2014/main" id="{98AA487F-A0C7-4834-B19D-7AC86BC140F2}"/>
              </a:ext>
            </a:extLst>
          </p:cNvPr>
          <p:cNvSpPr>
            <a:spLocks noGrp="1"/>
          </p:cNvSpPr>
          <p:nvPr>
            <p:ph type="ftr" idx="11"/>
          </p:nvPr>
        </p:nvSpPr>
        <p:spPr/>
        <p:txBody>
          <a:bodyPr/>
          <a:lstStyle/>
          <a:p>
            <a:fld id="{022636EB-ADE8-A646-A11D-FED0A955D1AA}" type="slidenum">
              <a:rPr lang="en-US" smtClean="0"/>
              <a:pPr/>
              <a:t>66</a:t>
            </a:fld>
            <a:endParaRPr lang="en-US"/>
          </a:p>
        </p:txBody>
      </p:sp>
    </p:spTree>
    <p:extLst>
      <p:ext uri="{BB962C8B-B14F-4D97-AF65-F5344CB8AC3E}">
        <p14:creationId xmlns:p14="http://schemas.microsoft.com/office/powerpoint/2010/main" val="2274195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Good debt, bad debt</a:t>
            </a:r>
          </a:p>
        </p:txBody>
      </p:sp>
      <p:sp>
        <p:nvSpPr>
          <p:cNvPr id="3" name="Text Placeholder 2"/>
          <p:cNvSpPr>
            <a:spLocks noGrp="1"/>
          </p:cNvSpPr>
          <p:nvPr>
            <p:ph type="body" idx="1"/>
          </p:nvPr>
        </p:nvSpPr>
        <p:spPr/>
        <p:txBody>
          <a:bodyPr/>
          <a:lstStyle/>
          <a:p>
            <a:pPr lvl="0"/>
            <a:r>
              <a:rPr lang="en-US"/>
              <a:t>Loan from friend or family member</a:t>
            </a:r>
          </a:p>
          <a:p>
            <a:pPr lvl="0"/>
            <a:r>
              <a:rPr lang="en-US"/>
              <a:t>Auto loan </a:t>
            </a:r>
          </a:p>
          <a:p>
            <a:pPr lvl="0"/>
            <a:r>
              <a:rPr lang="en-US"/>
              <a:t>Student loan</a:t>
            </a:r>
          </a:p>
          <a:p>
            <a:pPr lvl="0"/>
            <a:r>
              <a:rPr lang="en-US"/>
              <a:t>Payday loan</a:t>
            </a:r>
          </a:p>
          <a:p>
            <a:pPr lvl="0"/>
            <a:r>
              <a:rPr lang="en-US"/>
              <a:t>Mortgage (loan for a home)</a:t>
            </a:r>
          </a:p>
          <a:p>
            <a:pPr lvl="0"/>
            <a:r>
              <a:rPr lang="en-US"/>
              <a:t>Auto title loan</a:t>
            </a:r>
          </a:p>
          <a:p>
            <a:pPr lvl="0"/>
            <a:r>
              <a:rPr lang="en-US"/>
              <a:t>Pawn shop loan</a:t>
            </a:r>
          </a:p>
        </p:txBody>
      </p:sp>
    </p:spTree>
    <p:extLst>
      <p:ext uri="{BB962C8B-B14F-4D97-AF65-F5344CB8AC3E}">
        <p14:creationId xmlns:p14="http://schemas.microsoft.com/office/powerpoint/2010/main" val="24998070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271D-34A9-4FE7-8ECD-2804BF9B3A06}"/>
              </a:ext>
            </a:extLst>
          </p:cNvPr>
          <p:cNvSpPr>
            <a:spLocks noGrp="1"/>
          </p:cNvSpPr>
          <p:nvPr>
            <p:ph type="title"/>
          </p:nvPr>
        </p:nvSpPr>
        <p:spPr/>
        <p:txBody>
          <a:bodyPr/>
          <a:lstStyle/>
          <a:p>
            <a:r>
              <a:rPr lang="en-US" dirty="0"/>
              <a:t>Tool: Reentry debt log </a:t>
            </a:r>
          </a:p>
        </p:txBody>
      </p:sp>
      <p:sp>
        <p:nvSpPr>
          <p:cNvPr id="3" name="Text Placeholder 2">
            <a:extLst>
              <a:ext uri="{FF2B5EF4-FFF2-40B4-BE49-F238E27FC236}">
                <a16:creationId xmlns:a16="http://schemas.microsoft.com/office/drawing/2014/main" id="{1E6514D8-3DEA-4D77-900B-3A41188DE81E}"/>
              </a:ext>
            </a:extLst>
          </p:cNvPr>
          <p:cNvSpPr>
            <a:spLocks noGrp="1"/>
          </p:cNvSpPr>
          <p:nvPr>
            <p:ph type="body" idx="1"/>
          </p:nvPr>
        </p:nvSpPr>
        <p:spPr/>
        <p:txBody>
          <a:bodyPr/>
          <a:lstStyle/>
          <a:p>
            <a:r>
              <a:rPr lang="en-US" sz="1800" dirty="0"/>
              <a:t>Track debt </a:t>
            </a:r>
          </a:p>
          <a:p>
            <a:r>
              <a:rPr lang="en-US" sz="1800" dirty="0"/>
              <a:t>List potential consequences </a:t>
            </a:r>
          </a:p>
          <a:p>
            <a:pPr marL="66675" indent="0">
              <a:buNone/>
            </a:pPr>
            <a:endParaRPr lang="en-US" dirty="0"/>
          </a:p>
        </p:txBody>
      </p:sp>
      <p:sp>
        <p:nvSpPr>
          <p:cNvPr id="4" name="Footer Placeholder 3">
            <a:extLst>
              <a:ext uri="{FF2B5EF4-FFF2-40B4-BE49-F238E27FC236}">
                <a16:creationId xmlns:a16="http://schemas.microsoft.com/office/drawing/2014/main" id="{5CF2641C-CF58-4B0E-98BB-0E9132321904}"/>
              </a:ext>
            </a:extLst>
          </p:cNvPr>
          <p:cNvSpPr>
            <a:spLocks noGrp="1"/>
          </p:cNvSpPr>
          <p:nvPr>
            <p:ph type="ftr" idx="11"/>
          </p:nvPr>
        </p:nvSpPr>
        <p:spPr/>
        <p:txBody>
          <a:bodyPr/>
          <a:lstStyle/>
          <a:p>
            <a:fld id="{022636EB-ADE8-A646-A11D-FED0A955D1AA}" type="slidenum">
              <a:rPr lang="en-US" smtClean="0"/>
              <a:pPr/>
              <a:t>68</a:t>
            </a:fld>
            <a:endParaRPr lang="en-US"/>
          </a:p>
        </p:txBody>
      </p:sp>
      <p:pic>
        <p:nvPicPr>
          <p:cNvPr id="6" name="Picture 5" descr="Common debt types to help you brainstorm from the Reentry debt log.&#10;">
            <a:extLst>
              <a:ext uri="{FF2B5EF4-FFF2-40B4-BE49-F238E27FC236}">
                <a16:creationId xmlns:a16="http://schemas.microsoft.com/office/drawing/2014/main" id="{54995765-F1A7-4ED9-95A5-D55441A8613F}"/>
              </a:ext>
            </a:extLst>
          </p:cNvPr>
          <p:cNvPicPr>
            <a:picLocks noChangeAspect="1"/>
          </p:cNvPicPr>
          <p:nvPr/>
        </p:nvPicPr>
        <p:blipFill>
          <a:blip r:embed="rId3"/>
          <a:stretch>
            <a:fillRect/>
          </a:stretch>
        </p:blipFill>
        <p:spPr>
          <a:xfrm>
            <a:off x="4065224" y="1143000"/>
            <a:ext cx="4700128" cy="2525208"/>
          </a:xfrm>
          <a:prstGeom prst="rect">
            <a:avLst/>
          </a:prstGeom>
        </p:spPr>
      </p:pic>
    </p:spTree>
    <p:extLst>
      <p:ext uri="{BB962C8B-B14F-4D97-AF65-F5344CB8AC3E}">
        <p14:creationId xmlns:p14="http://schemas.microsoft.com/office/powerpoint/2010/main" val="3316992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E002-99C5-4635-8A2E-31F8A3F1D2D4}"/>
              </a:ext>
            </a:extLst>
          </p:cNvPr>
          <p:cNvSpPr>
            <a:spLocks noGrp="1"/>
          </p:cNvSpPr>
          <p:nvPr>
            <p:ph type="title"/>
          </p:nvPr>
        </p:nvSpPr>
        <p:spPr/>
        <p:txBody>
          <a:bodyPr/>
          <a:lstStyle/>
          <a:p>
            <a:r>
              <a:rPr lang="en-US" dirty="0"/>
              <a:t>Tool: Lowering your debt </a:t>
            </a:r>
          </a:p>
        </p:txBody>
      </p:sp>
      <p:sp>
        <p:nvSpPr>
          <p:cNvPr id="4" name="Footer Placeholder 3">
            <a:extLst>
              <a:ext uri="{FF2B5EF4-FFF2-40B4-BE49-F238E27FC236}">
                <a16:creationId xmlns:a16="http://schemas.microsoft.com/office/drawing/2014/main" id="{E4F7C229-6BC2-4506-9780-993C39943278}"/>
              </a:ext>
            </a:extLst>
          </p:cNvPr>
          <p:cNvSpPr>
            <a:spLocks noGrp="1"/>
          </p:cNvSpPr>
          <p:nvPr>
            <p:ph type="ftr" idx="11"/>
          </p:nvPr>
        </p:nvSpPr>
        <p:spPr/>
        <p:txBody>
          <a:bodyPr/>
          <a:lstStyle/>
          <a:p>
            <a:fld id="{022636EB-ADE8-A646-A11D-FED0A955D1AA}" type="slidenum">
              <a:rPr lang="en-US" smtClean="0"/>
              <a:pPr/>
              <a:t>69</a:t>
            </a:fld>
            <a:endParaRPr lang="en-US"/>
          </a:p>
        </p:txBody>
      </p:sp>
      <p:pic>
        <p:nvPicPr>
          <p:cNvPr id="10" name="Picture 9" descr="Screenshot of Strategies for Lowering your debt. Includes a list of strategies to consider. ">
            <a:extLst>
              <a:ext uri="{FF2B5EF4-FFF2-40B4-BE49-F238E27FC236}">
                <a16:creationId xmlns:a16="http://schemas.microsoft.com/office/drawing/2014/main" id="{3FD7B8BA-9BF9-4185-B0A2-ACB2F1BFC9B3}"/>
              </a:ext>
            </a:extLst>
          </p:cNvPr>
          <p:cNvPicPr>
            <a:picLocks noChangeAspect="1"/>
          </p:cNvPicPr>
          <p:nvPr/>
        </p:nvPicPr>
        <p:blipFill>
          <a:blip r:embed="rId3"/>
          <a:stretch>
            <a:fillRect/>
          </a:stretch>
        </p:blipFill>
        <p:spPr>
          <a:xfrm>
            <a:off x="1609403" y="1109618"/>
            <a:ext cx="5925194" cy="2924264"/>
          </a:xfrm>
          <a:prstGeom prst="rect">
            <a:avLst/>
          </a:prstGeom>
        </p:spPr>
      </p:pic>
    </p:spTree>
    <p:extLst>
      <p:ext uri="{BB962C8B-B14F-4D97-AF65-F5344CB8AC3E}">
        <p14:creationId xmlns:p14="http://schemas.microsoft.com/office/powerpoint/2010/main" val="343703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a:solidFill>
                  <a:srgbClr val="3B8636"/>
                </a:solidFill>
              </a:rPr>
              <a:t>Your Money, Your Goals</a:t>
            </a:r>
          </a:p>
        </p:txBody>
      </p:sp>
      <p:sp>
        <p:nvSpPr>
          <p:cNvPr id="5" name="Text Placeholder 2"/>
          <p:cNvSpPr>
            <a:spLocks noGrp="1"/>
          </p:cNvSpPr>
          <p:nvPr>
            <p:ph type="subTitle" idx="1"/>
          </p:nvPr>
        </p:nvSpPr>
        <p:spPr/>
        <p:txBody>
          <a:bodyPr/>
          <a:lstStyle/>
          <a:p>
            <a:r>
              <a:rPr lang="en-US" dirty="0"/>
              <a:t>Introduction to the CFPB</a:t>
            </a:r>
          </a:p>
        </p:txBody>
      </p:sp>
    </p:spTree>
    <p:extLst>
      <p:ext uri="{BB962C8B-B14F-4D97-AF65-F5344CB8AC3E}">
        <p14:creationId xmlns:p14="http://schemas.microsoft.com/office/powerpoint/2010/main" val="16409881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Module 7: Understanding Credit Reports and Scores</a:t>
            </a:r>
          </a:p>
        </p:txBody>
      </p:sp>
    </p:spTree>
    <p:extLst>
      <p:ext uri="{BB962C8B-B14F-4D97-AF65-F5344CB8AC3E}">
        <p14:creationId xmlns:p14="http://schemas.microsoft.com/office/powerpoint/2010/main" val="17231092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credit?</a:t>
            </a:r>
          </a:p>
        </p:txBody>
      </p:sp>
      <p:graphicFrame>
        <p:nvGraphicFramePr>
          <p:cNvPr id="4" name="Diagram 3"/>
          <p:cNvGraphicFramePr/>
          <p:nvPr/>
        </p:nvGraphicFramePr>
        <p:xfrm>
          <a:off x="1299991" y="280931"/>
          <a:ext cx="6550187" cy="438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8121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Requesting your free credit reports</a:t>
            </a:r>
          </a:p>
        </p:txBody>
      </p:sp>
      <p:pic>
        <p:nvPicPr>
          <p:cNvPr id="7" name="Picture 6" descr="Screenshot of Pick a strategy for Requesting your free credit report. Includes instructions for picking a strategy.">
            <a:extLst>
              <a:ext uri="{FF2B5EF4-FFF2-40B4-BE49-F238E27FC236}">
                <a16:creationId xmlns:a16="http://schemas.microsoft.com/office/drawing/2014/main" id="{BC7E72DE-C2B3-4B0F-B0CD-17536182F8A8}"/>
              </a:ext>
            </a:extLst>
          </p:cNvPr>
          <p:cNvPicPr>
            <a:picLocks noChangeAspect="1"/>
          </p:cNvPicPr>
          <p:nvPr/>
        </p:nvPicPr>
        <p:blipFill>
          <a:blip r:embed="rId3"/>
          <a:stretch>
            <a:fillRect/>
          </a:stretch>
        </p:blipFill>
        <p:spPr>
          <a:xfrm>
            <a:off x="553641" y="1054770"/>
            <a:ext cx="6606238" cy="3879664"/>
          </a:xfrm>
          <a:prstGeom prst="rect">
            <a:avLst/>
          </a:prstGeom>
        </p:spPr>
      </p:pic>
    </p:spTree>
    <p:extLst>
      <p:ext uri="{BB962C8B-B14F-4D97-AF65-F5344CB8AC3E}">
        <p14:creationId xmlns:p14="http://schemas.microsoft.com/office/powerpoint/2010/main" val="2046717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F026-397E-4F20-A741-451896FB721F}"/>
              </a:ext>
            </a:extLst>
          </p:cNvPr>
          <p:cNvSpPr>
            <a:spLocks noGrp="1"/>
          </p:cNvSpPr>
          <p:nvPr>
            <p:ph type="title"/>
          </p:nvPr>
        </p:nvSpPr>
        <p:spPr/>
        <p:txBody>
          <a:bodyPr/>
          <a:lstStyle/>
          <a:p>
            <a:r>
              <a:rPr lang="en-US" dirty="0"/>
              <a:t>Handout: Requesting your free credit reports by mail from a correctional facility </a:t>
            </a:r>
          </a:p>
        </p:txBody>
      </p:sp>
      <p:sp>
        <p:nvSpPr>
          <p:cNvPr id="3" name="Text Placeholder 2">
            <a:extLst>
              <a:ext uri="{FF2B5EF4-FFF2-40B4-BE49-F238E27FC236}">
                <a16:creationId xmlns:a16="http://schemas.microsoft.com/office/drawing/2014/main" id="{C4D27F04-7B67-435B-9988-D1657A935CFC}"/>
              </a:ext>
            </a:extLst>
          </p:cNvPr>
          <p:cNvSpPr>
            <a:spLocks noGrp="1"/>
          </p:cNvSpPr>
          <p:nvPr>
            <p:ph type="body" idx="1"/>
          </p:nvPr>
        </p:nvSpPr>
        <p:spPr>
          <a:xfrm>
            <a:off x="553641" y="1044277"/>
            <a:ext cx="8036719" cy="3186200"/>
          </a:xfrm>
        </p:spPr>
        <p:txBody>
          <a:bodyPr/>
          <a:lstStyle/>
          <a:p>
            <a:r>
              <a:rPr lang="en-US" sz="1600" dirty="0"/>
              <a:t>The credit reporting companies request the following information for mail requests from prisons or jails:</a:t>
            </a:r>
          </a:p>
          <a:p>
            <a:pPr lvl="1"/>
            <a:r>
              <a:rPr lang="en-US" sz="1400" dirty="0"/>
              <a:t>Consumer’s first, middle, and last names, plus any suffix used</a:t>
            </a:r>
          </a:p>
          <a:p>
            <a:pPr lvl="1"/>
            <a:r>
              <a:rPr lang="en-US" sz="1400" dirty="0"/>
              <a:t>A prisoner identification number</a:t>
            </a:r>
          </a:p>
          <a:p>
            <a:pPr lvl="1"/>
            <a:r>
              <a:rPr lang="en-US" sz="1400" dirty="0"/>
              <a:t>Current address</a:t>
            </a:r>
          </a:p>
          <a:p>
            <a:pPr lvl="1"/>
            <a:r>
              <a:rPr lang="en-US" sz="1400" dirty="0"/>
              <a:t>Address(es) during the two years preceding incarceration</a:t>
            </a:r>
          </a:p>
          <a:p>
            <a:pPr lvl="1"/>
            <a:r>
              <a:rPr lang="en-US" sz="1400" dirty="0"/>
              <a:t>Social Security number</a:t>
            </a:r>
          </a:p>
          <a:p>
            <a:pPr lvl="1"/>
            <a:r>
              <a:rPr lang="en-US" sz="1400" dirty="0"/>
              <a:t>Date of birth</a:t>
            </a:r>
          </a:p>
          <a:p>
            <a:pPr lvl="1"/>
            <a:r>
              <a:rPr lang="en-US" sz="1400" dirty="0"/>
              <a:t>The name of the correctional institution as the return address and the prisoner identification number on the envelope used to mail the request.</a:t>
            </a:r>
          </a:p>
        </p:txBody>
      </p:sp>
      <p:sp>
        <p:nvSpPr>
          <p:cNvPr id="4" name="Footer Placeholder 3">
            <a:extLst>
              <a:ext uri="{FF2B5EF4-FFF2-40B4-BE49-F238E27FC236}">
                <a16:creationId xmlns:a16="http://schemas.microsoft.com/office/drawing/2014/main" id="{E5C5AF3E-0A5B-4FC8-9614-1B3762BF8F01}"/>
              </a:ext>
            </a:extLst>
          </p:cNvPr>
          <p:cNvSpPr>
            <a:spLocks noGrp="1"/>
          </p:cNvSpPr>
          <p:nvPr>
            <p:ph type="ftr" idx="11"/>
          </p:nvPr>
        </p:nvSpPr>
        <p:spPr/>
        <p:txBody>
          <a:bodyPr/>
          <a:lstStyle/>
          <a:p>
            <a:fld id="{022636EB-ADE8-A646-A11D-FED0A955D1AA}" type="slidenum">
              <a:rPr lang="en-US" smtClean="0"/>
              <a:pPr/>
              <a:t>73</a:t>
            </a:fld>
            <a:endParaRPr lang="en-US"/>
          </a:p>
        </p:txBody>
      </p:sp>
    </p:spTree>
    <p:extLst>
      <p:ext uri="{BB962C8B-B14F-4D97-AF65-F5344CB8AC3E}">
        <p14:creationId xmlns:p14="http://schemas.microsoft.com/office/powerpoint/2010/main" val="8927429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 Reviewing your credit reports</a:t>
            </a:r>
          </a:p>
        </p:txBody>
      </p:sp>
      <p:sp>
        <p:nvSpPr>
          <p:cNvPr id="4" name="Text Placeholder 3"/>
          <p:cNvSpPr>
            <a:spLocks noGrp="1"/>
          </p:cNvSpPr>
          <p:nvPr>
            <p:ph type="body" idx="1"/>
          </p:nvPr>
        </p:nvSpPr>
        <p:spPr>
          <a:xfrm>
            <a:off x="553641" y="1143000"/>
            <a:ext cx="4677192" cy="3079809"/>
          </a:xfrm>
        </p:spPr>
        <p:txBody>
          <a:bodyPr/>
          <a:lstStyle/>
          <a:p>
            <a:pPr marL="76200" indent="0">
              <a:buNone/>
            </a:pPr>
            <a:r>
              <a:rPr lang="en-US" b="1" dirty="0"/>
              <a:t>What to do:</a:t>
            </a:r>
          </a:p>
          <a:p>
            <a:pPr marL="419100" indent="-342900">
              <a:buClrTx/>
              <a:buSzPct val="100000"/>
              <a:buFont typeface="+mj-lt"/>
              <a:buAutoNum type="arabicPeriod"/>
            </a:pPr>
            <a:r>
              <a:rPr lang="en-US" dirty="0"/>
              <a:t>Start by getting free copies of your credit reports. Use the “Requesting your free credit reports” tool to find out how. </a:t>
            </a:r>
          </a:p>
          <a:p>
            <a:pPr marL="419100" indent="-342900">
              <a:buClrTx/>
              <a:buSzPct val="100000"/>
              <a:buFont typeface="+mj-lt"/>
              <a:buAutoNum type="arabicPeriod"/>
            </a:pPr>
            <a:r>
              <a:rPr lang="en-US" dirty="0"/>
              <a:t>Read through each credit report carefully, using the checklist as a guide for what errors to look for.</a:t>
            </a:r>
          </a:p>
        </p:txBody>
      </p:sp>
      <p:pic>
        <p:nvPicPr>
          <p:cNvPr id="5" name="Picture 4" descr="Screenshot of Monitor and find errors by Reviewing your credit reports regularly.">
            <a:extLst>
              <a:ext uri="{FF2B5EF4-FFF2-40B4-BE49-F238E27FC236}">
                <a16:creationId xmlns:a16="http://schemas.microsoft.com/office/drawing/2014/main" id="{123090E2-52E3-494D-8332-96E9080B9757}"/>
              </a:ext>
            </a:extLst>
          </p:cNvPr>
          <p:cNvPicPr>
            <a:picLocks noChangeAspect="1"/>
          </p:cNvPicPr>
          <p:nvPr/>
        </p:nvPicPr>
        <p:blipFill>
          <a:blip r:embed="rId3"/>
          <a:stretch>
            <a:fillRect/>
          </a:stretch>
        </p:blipFill>
        <p:spPr>
          <a:xfrm>
            <a:off x="5037217" y="1050679"/>
            <a:ext cx="3163398" cy="4092821"/>
          </a:xfrm>
          <a:prstGeom prst="rect">
            <a:avLst/>
          </a:prstGeom>
        </p:spPr>
      </p:pic>
    </p:spTree>
    <p:extLst>
      <p:ext uri="{BB962C8B-B14F-4D97-AF65-F5344CB8AC3E}">
        <p14:creationId xmlns:p14="http://schemas.microsoft.com/office/powerpoint/2010/main" val="1608201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Handout: Disputing errors on your credit reports</a:t>
            </a:r>
          </a:p>
        </p:txBody>
      </p:sp>
      <p:sp>
        <p:nvSpPr>
          <p:cNvPr id="6" name="Text Placeholder 5"/>
          <p:cNvSpPr>
            <a:spLocks noGrp="1"/>
          </p:cNvSpPr>
          <p:nvPr>
            <p:ph type="body" idx="1"/>
          </p:nvPr>
        </p:nvSpPr>
        <p:spPr>
          <a:xfrm>
            <a:off x="553641" y="1043848"/>
            <a:ext cx="8260575" cy="3503951"/>
          </a:xfrm>
        </p:spPr>
        <p:txBody>
          <a:bodyPr/>
          <a:lstStyle/>
          <a:p>
            <a:pPr lvl="0"/>
            <a:r>
              <a:rPr lang="en-US" sz="1600" b="1" dirty="0"/>
              <a:t>To correct errors, it can help to contact </a:t>
            </a:r>
            <a:r>
              <a:rPr lang="en-US" sz="1600" b="1" u="sng" dirty="0"/>
              <a:t>both</a:t>
            </a:r>
            <a:r>
              <a:rPr lang="en-US" sz="1600" b="1" dirty="0"/>
              <a:t> the credit reporting company and the source of the mistake. </a:t>
            </a:r>
            <a:endParaRPr lang="en-US" sz="1600" dirty="0"/>
          </a:p>
          <a:p>
            <a:pPr lvl="0"/>
            <a:r>
              <a:rPr lang="en-US" sz="1600" dirty="0"/>
              <a:t>You may file your dispute online, by phone, or by mail. </a:t>
            </a:r>
          </a:p>
          <a:p>
            <a:pPr lvl="0"/>
            <a:r>
              <a:rPr lang="en-US" sz="1600" b="1" dirty="0"/>
              <a:t>Explain the error and what you want changed. </a:t>
            </a:r>
            <a:endParaRPr lang="en-US" sz="1600" dirty="0"/>
          </a:p>
          <a:p>
            <a:pPr lvl="1"/>
            <a:r>
              <a:rPr lang="en-US" sz="1600" dirty="0"/>
              <a:t>Clearly identify each mistake separately, state the facts, explain why you are disputing the information, and request that it be removed or corrected.</a:t>
            </a:r>
          </a:p>
          <a:p>
            <a:pPr lvl="0"/>
            <a:r>
              <a:rPr lang="en-US" sz="1600" dirty="0"/>
              <a:t>If you mail your dispute letter, send it by certified mail, return receipt requested.</a:t>
            </a:r>
          </a:p>
          <a:p>
            <a:r>
              <a:rPr lang="en-US" sz="1600" dirty="0"/>
              <a:t>Enclose a copy of the portion of your report that contains the disputed items and circle or highlight the disputed items. </a:t>
            </a:r>
          </a:p>
        </p:txBody>
      </p:sp>
    </p:spTree>
    <p:extLst>
      <p:ext uri="{BB962C8B-B14F-4D97-AF65-F5344CB8AC3E}">
        <p14:creationId xmlns:p14="http://schemas.microsoft.com/office/powerpoint/2010/main" val="1658181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Module 8: Choosing Financial Products and Services</a:t>
            </a:r>
          </a:p>
        </p:txBody>
      </p:sp>
    </p:spTree>
    <p:extLst>
      <p:ext uri="{BB962C8B-B14F-4D97-AF65-F5344CB8AC3E}">
        <p14:creationId xmlns:p14="http://schemas.microsoft.com/office/powerpoint/2010/main" val="24996151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 Opening a checking or savings account</a:t>
            </a:r>
          </a:p>
        </p:txBody>
      </p:sp>
      <p:sp>
        <p:nvSpPr>
          <p:cNvPr id="3" name="Text Placeholder 2"/>
          <p:cNvSpPr>
            <a:spLocks noGrp="1"/>
          </p:cNvSpPr>
          <p:nvPr>
            <p:ph type="body" idx="1"/>
          </p:nvPr>
        </p:nvSpPr>
        <p:spPr/>
        <p:txBody>
          <a:bodyPr/>
          <a:lstStyle/>
          <a:p>
            <a:pPr lvl="0"/>
            <a:r>
              <a:rPr lang="en-US" sz="1800" dirty="0"/>
              <a:t>Gather your documents</a:t>
            </a:r>
          </a:p>
          <a:p>
            <a:pPr lvl="1"/>
            <a:r>
              <a:rPr lang="en-US" sz="1800" dirty="0"/>
              <a:t>Picture ID</a:t>
            </a:r>
          </a:p>
          <a:p>
            <a:pPr lvl="1"/>
            <a:r>
              <a:rPr lang="en-US" sz="1800" dirty="0"/>
              <a:t>Second form of ID (Social Security card, birth certificate, or bill with name and address)</a:t>
            </a:r>
          </a:p>
          <a:p>
            <a:pPr lvl="1"/>
            <a:r>
              <a:rPr lang="en-US" sz="1800" dirty="0"/>
              <a:t>Social Security number or ITIN for interest-bearing accounts</a:t>
            </a:r>
          </a:p>
          <a:p>
            <a:pPr lvl="0"/>
            <a:r>
              <a:rPr lang="en-US" sz="1800" dirty="0"/>
              <a:t>Bring the required amount of money to open the account</a:t>
            </a:r>
          </a:p>
          <a:p>
            <a:pPr lvl="0"/>
            <a:r>
              <a:rPr lang="en-US" sz="1800" dirty="0"/>
              <a:t>Get all the facts</a:t>
            </a:r>
          </a:p>
        </p:txBody>
      </p:sp>
    </p:spTree>
    <p:extLst>
      <p:ext uri="{BB962C8B-B14F-4D97-AF65-F5344CB8AC3E}">
        <p14:creationId xmlns:p14="http://schemas.microsoft.com/office/powerpoint/2010/main" val="3890542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 Evaluating your prepaid or payroll card</a:t>
            </a:r>
          </a:p>
        </p:txBody>
      </p:sp>
      <p:sp>
        <p:nvSpPr>
          <p:cNvPr id="3" name="Text Placeholder 2"/>
          <p:cNvSpPr>
            <a:spLocks noGrp="1"/>
          </p:cNvSpPr>
          <p:nvPr>
            <p:ph type="body" idx="1"/>
          </p:nvPr>
        </p:nvSpPr>
        <p:spPr/>
        <p:txBody>
          <a:bodyPr/>
          <a:lstStyle/>
          <a:p>
            <a:pPr lvl="0"/>
            <a:r>
              <a:rPr lang="en-US" sz="1800" b="1" dirty="0"/>
              <a:t>Review the definitions of common prepaid card fees</a:t>
            </a:r>
            <a:r>
              <a:rPr lang="en-US" sz="1800" dirty="0"/>
              <a:t> so you know what they are</a:t>
            </a:r>
          </a:p>
          <a:p>
            <a:pPr lvl="0"/>
            <a:r>
              <a:rPr lang="en-US" sz="1800" b="1" dirty="0"/>
              <a:t>Find the terms and fees for your prepaid or payroll card.</a:t>
            </a:r>
            <a:r>
              <a:rPr lang="en-US" sz="1800" dirty="0"/>
              <a:t> These are usually on the back or inside of the card packaging</a:t>
            </a:r>
          </a:p>
          <a:p>
            <a:r>
              <a:rPr lang="en-US" sz="1800" b="1" dirty="0"/>
              <a:t>Get all the facts.</a:t>
            </a:r>
            <a:r>
              <a:rPr lang="en-US" sz="1800" dirty="0"/>
              <a:t> Make sure you have all the answers about how the card works and what fees are involved. Consider researching prepaid cards online, so you can read about all the features before you buy it</a:t>
            </a:r>
          </a:p>
        </p:txBody>
      </p:sp>
    </p:spTree>
    <p:extLst>
      <p:ext uri="{BB962C8B-B14F-4D97-AF65-F5344CB8AC3E}">
        <p14:creationId xmlns:p14="http://schemas.microsoft.com/office/powerpoint/2010/main" val="33872742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Handout: Knowing your prepaid card rights</a:t>
            </a:r>
          </a:p>
        </p:txBody>
      </p:sp>
      <p:sp>
        <p:nvSpPr>
          <p:cNvPr id="3" name="Text Placeholder 2"/>
          <p:cNvSpPr>
            <a:spLocks noGrp="1"/>
          </p:cNvSpPr>
          <p:nvPr>
            <p:ph type="body" idx="1"/>
          </p:nvPr>
        </p:nvSpPr>
        <p:spPr/>
        <p:txBody>
          <a:bodyPr/>
          <a:lstStyle/>
          <a:p>
            <a:pPr marL="66675" indent="0" algn="ctr">
              <a:buNone/>
            </a:pPr>
            <a:endParaRPr lang="en-US" sz="2400"/>
          </a:p>
          <a:p>
            <a:pPr marL="66675" indent="0" algn="ctr">
              <a:buNone/>
            </a:pPr>
            <a:r>
              <a:rPr lang="en-US" sz="2400"/>
              <a:t>YOU'LL HAVE THE MOST PROTECTION IF YOU REGISTER YOUR PREPAID CARD</a:t>
            </a:r>
          </a:p>
        </p:txBody>
      </p:sp>
    </p:spTree>
    <p:extLst>
      <p:ext uri="{BB962C8B-B14F-4D97-AF65-F5344CB8AC3E}">
        <p14:creationId xmlns:p14="http://schemas.microsoft.com/office/powerpoint/2010/main" val="287779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tLang="en-US"/>
              <a:t>Introduction to the CFPB</a:t>
            </a:r>
          </a:p>
        </p:txBody>
      </p:sp>
      <p:sp>
        <p:nvSpPr>
          <p:cNvPr id="45058" name="Content Placeholder 2"/>
          <p:cNvSpPr>
            <a:spLocks noGrp="1"/>
          </p:cNvSpPr>
          <p:nvPr>
            <p:ph type="body" idx="1"/>
          </p:nvPr>
        </p:nvSpPr>
        <p:spPr>
          <a:xfrm>
            <a:off x="553641" y="1143000"/>
            <a:ext cx="8036720" cy="2182091"/>
          </a:xfrm>
        </p:spPr>
        <p:txBody>
          <a:bodyPr>
            <a:normAutofit/>
          </a:bodyPr>
          <a:lstStyle/>
          <a:p>
            <a:pPr>
              <a:lnSpc>
                <a:spcPts val="2100"/>
              </a:lnSpc>
              <a:spcBef>
                <a:spcPts val="900"/>
              </a:spcBef>
            </a:pPr>
            <a:r>
              <a:rPr lang="en-US" altLang="en-US" sz="1400" dirty="0">
                <a:solidFill>
                  <a:srgbClr val="101820"/>
                </a:solidFill>
              </a:rPr>
              <a:t>Consumer Financial Protection Bureau</a:t>
            </a:r>
          </a:p>
          <a:p>
            <a:r>
              <a:rPr lang="en-US" sz="1400" dirty="0"/>
              <a:t>We are a 21st century federal government agency that helps consumer finance markets work by making rules more effective, by consistently and fairly enforcing those rules, and by empowering consumers to take more control over their economic lives</a:t>
            </a:r>
            <a:r>
              <a:rPr lang="en-US" dirty="0"/>
              <a:t>.</a:t>
            </a:r>
            <a:endParaRPr lang="en-US" altLang="en-US" dirty="0"/>
          </a:p>
          <a:p>
            <a:pPr marL="66675" indent="0" eaLnBrk="1" hangingPunct="1">
              <a:buNone/>
            </a:pPr>
            <a:endParaRPr lang="en-US" altLang="en-US" dirty="0">
              <a:solidFill>
                <a:srgbClr val="101820"/>
              </a:solidFill>
            </a:endParaRPr>
          </a:p>
        </p:txBody>
      </p:sp>
    </p:spTree>
    <p:extLst>
      <p:ext uri="{BB962C8B-B14F-4D97-AF65-F5344CB8AC3E}">
        <p14:creationId xmlns:p14="http://schemas.microsoft.com/office/powerpoint/2010/main" val="1709823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Module 9: Protecting your Money</a:t>
            </a:r>
          </a:p>
        </p:txBody>
      </p:sp>
    </p:spTree>
    <p:extLst>
      <p:ext uri="{BB962C8B-B14F-4D97-AF65-F5344CB8AC3E}">
        <p14:creationId xmlns:p14="http://schemas.microsoft.com/office/powerpoint/2010/main" val="575551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Handout: How to handle identity theft</a:t>
            </a:r>
          </a:p>
        </p:txBody>
      </p:sp>
      <p:sp>
        <p:nvSpPr>
          <p:cNvPr id="6" name="TextBox 5">
            <a:extLst>
              <a:ext uri="{FF2B5EF4-FFF2-40B4-BE49-F238E27FC236}">
                <a16:creationId xmlns:a16="http://schemas.microsoft.com/office/drawing/2014/main" id="{2310E851-7FEA-4115-A7FE-3BF652240441}"/>
              </a:ext>
            </a:extLst>
          </p:cNvPr>
          <p:cNvSpPr txBox="1"/>
          <p:nvPr/>
        </p:nvSpPr>
        <p:spPr>
          <a:xfrm>
            <a:off x="418011" y="4153989"/>
            <a:ext cx="1815738" cy="770708"/>
          </a:xfrm>
          <a:prstGeom prst="rect">
            <a:avLst/>
          </a:prstGeom>
          <a:solidFill>
            <a:schemeClr val="bg1"/>
          </a:solidFill>
        </p:spPr>
        <p:txBody>
          <a:bodyPr wrap="square" rtlCol="0">
            <a:spAutoFit/>
          </a:bodyPr>
          <a:lstStyle/>
          <a:p>
            <a:endParaRPr lang="en-US" dirty="0"/>
          </a:p>
        </p:txBody>
      </p:sp>
      <p:pic>
        <p:nvPicPr>
          <p:cNvPr id="5" name="Picture 4" descr="Screenshot of How to handle identity theft. Includes information on credit protection and requirements.">
            <a:extLst>
              <a:ext uri="{FF2B5EF4-FFF2-40B4-BE49-F238E27FC236}">
                <a16:creationId xmlns:a16="http://schemas.microsoft.com/office/drawing/2014/main" id="{E994AD9C-276A-4B0C-ADE9-B4A69A8CCCAF}"/>
              </a:ext>
            </a:extLst>
          </p:cNvPr>
          <p:cNvPicPr>
            <a:picLocks noChangeAspect="1"/>
          </p:cNvPicPr>
          <p:nvPr/>
        </p:nvPicPr>
        <p:blipFill>
          <a:blip r:embed="rId3"/>
          <a:stretch>
            <a:fillRect/>
          </a:stretch>
        </p:blipFill>
        <p:spPr>
          <a:xfrm>
            <a:off x="1584785" y="1052512"/>
            <a:ext cx="5974430" cy="3751660"/>
          </a:xfrm>
          <a:prstGeom prst="rect">
            <a:avLst/>
          </a:prstGeom>
        </p:spPr>
      </p:pic>
    </p:spTree>
    <p:extLst>
      <p:ext uri="{BB962C8B-B14F-4D97-AF65-F5344CB8AC3E}">
        <p14:creationId xmlns:p14="http://schemas.microsoft.com/office/powerpoint/2010/main" val="2689975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Handout: Submitting a complaint</a:t>
            </a:r>
          </a:p>
        </p:txBody>
      </p:sp>
      <p:sp>
        <p:nvSpPr>
          <p:cNvPr id="3" name="Text Placeholder 2"/>
          <p:cNvSpPr>
            <a:spLocks noGrp="1"/>
          </p:cNvSpPr>
          <p:nvPr>
            <p:ph type="body" idx="1"/>
          </p:nvPr>
        </p:nvSpPr>
        <p:spPr>
          <a:xfrm>
            <a:off x="223856" y="2292994"/>
            <a:ext cx="4018360" cy="557511"/>
          </a:xfrm>
        </p:spPr>
        <p:txBody>
          <a:bodyPr/>
          <a:lstStyle/>
          <a:p>
            <a:pPr marL="66675" indent="0" algn="ctr">
              <a:buNone/>
            </a:pPr>
            <a:r>
              <a:rPr lang="en-US" dirty="0"/>
              <a:t>HOW TO SUBMIT A COMPLAINT</a:t>
            </a:r>
          </a:p>
        </p:txBody>
      </p:sp>
      <p:pic>
        <p:nvPicPr>
          <p:cNvPr id="5" name="Picture 4" descr="Screenshot of how to submit a complaint. Provides website www.consumerfinance.gov/complaint and a phone number and address. ">
            <a:extLst>
              <a:ext uri="{FF2B5EF4-FFF2-40B4-BE49-F238E27FC236}">
                <a16:creationId xmlns:a16="http://schemas.microsoft.com/office/drawing/2014/main" id="{49408063-0C37-49D4-AD01-3B1989B31232}"/>
              </a:ext>
            </a:extLst>
          </p:cNvPr>
          <p:cNvPicPr>
            <a:picLocks noChangeAspect="1"/>
          </p:cNvPicPr>
          <p:nvPr/>
        </p:nvPicPr>
        <p:blipFill>
          <a:blip r:embed="rId3"/>
          <a:stretch>
            <a:fillRect/>
          </a:stretch>
        </p:blipFill>
        <p:spPr>
          <a:xfrm>
            <a:off x="4687081" y="1185509"/>
            <a:ext cx="3377628" cy="3462676"/>
          </a:xfrm>
          <a:prstGeom prst="rect">
            <a:avLst/>
          </a:prstGeom>
        </p:spPr>
      </p:pic>
    </p:spTree>
    <p:extLst>
      <p:ext uri="{BB962C8B-B14F-4D97-AF65-F5344CB8AC3E}">
        <p14:creationId xmlns:p14="http://schemas.microsoft.com/office/powerpoint/2010/main" val="11757855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Module 10: Understanding Background Screening Reports</a:t>
            </a:r>
          </a:p>
        </p:txBody>
      </p:sp>
    </p:spTree>
    <p:extLst>
      <p:ext uri="{BB962C8B-B14F-4D97-AF65-F5344CB8AC3E}">
        <p14:creationId xmlns:p14="http://schemas.microsoft.com/office/powerpoint/2010/main" val="20423403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8E91-7C01-4290-BA44-78E1DD2EBE65}"/>
              </a:ext>
            </a:extLst>
          </p:cNvPr>
          <p:cNvSpPr>
            <a:spLocks noGrp="1"/>
          </p:cNvSpPr>
          <p:nvPr>
            <p:ph type="title"/>
          </p:nvPr>
        </p:nvSpPr>
        <p:spPr/>
        <p:txBody>
          <a:bodyPr/>
          <a:lstStyle/>
          <a:p>
            <a:r>
              <a:rPr lang="en-US" dirty="0"/>
              <a:t>Handout: Background screening reports</a:t>
            </a:r>
          </a:p>
        </p:txBody>
      </p:sp>
      <p:sp>
        <p:nvSpPr>
          <p:cNvPr id="3" name="Text Placeholder 2">
            <a:extLst>
              <a:ext uri="{FF2B5EF4-FFF2-40B4-BE49-F238E27FC236}">
                <a16:creationId xmlns:a16="http://schemas.microsoft.com/office/drawing/2014/main" id="{729AE6C7-0350-41C7-9C33-3BA4ED14FA83}"/>
              </a:ext>
            </a:extLst>
          </p:cNvPr>
          <p:cNvSpPr>
            <a:spLocks noGrp="1"/>
          </p:cNvSpPr>
          <p:nvPr>
            <p:ph type="body" idx="1"/>
          </p:nvPr>
        </p:nvSpPr>
        <p:spPr>
          <a:xfrm>
            <a:off x="553640" y="1143000"/>
            <a:ext cx="8215605" cy="3309079"/>
          </a:xfrm>
        </p:spPr>
        <p:txBody>
          <a:bodyPr/>
          <a:lstStyle/>
          <a:p>
            <a:r>
              <a:rPr lang="en-US" dirty="0"/>
              <a:t>Special rules apply when employers use consumer reports for employment purposes (commonly referred to as “background screening reports”)</a:t>
            </a:r>
          </a:p>
          <a:p>
            <a:r>
              <a:rPr lang="en-US" dirty="0"/>
              <a:t>Individuals should know their rights and how to dispute errors</a:t>
            </a:r>
          </a:p>
          <a:p>
            <a:r>
              <a:rPr lang="en-US" dirty="0"/>
              <a:t>Reports can include information about credit history, criminal record, public records, and information about employment or rental history</a:t>
            </a:r>
          </a:p>
          <a:p>
            <a:r>
              <a:rPr lang="en-US" dirty="0"/>
              <a:t>If the background report contains some negative information, the individual should be prepared to explain it — and the reason it shouldn’t affect their ability to do the job</a:t>
            </a:r>
          </a:p>
          <a:p>
            <a:pPr marL="66675" indent="0">
              <a:buNone/>
            </a:pPr>
            <a:endParaRPr lang="en-US" dirty="0"/>
          </a:p>
        </p:txBody>
      </p:sp>
      <p:sp>
        <p:nvSpPr>
          <p:cNvPr id="4" name="Footer Placeholder 3">
            <a:extLst>
              <a:ext uri="{FF2B5EF4-FFF2-40B4-BE49-F238E27FC236}">
                <a16:creationId xmlns:a16="http://schemas.microsoft.com/office/drawing/2014/main" id="{F4F9E2DB-39B3-47BB-899A-F2F6562FF27D}"/>
              </a:ext>
            </a:extLst>
          </p:cNvPr>
          <p:cNvSpPr>
            <a:spLocks noGrp="1"/>
          </p:cNvSpPr>
          <p:nvPr>
            <p:ph type="ftr" idx="11"/>
          </p:nvPr>
        </p:nvSpPr>
        <p:spPr/>
        <p:txBody>
          <a:bodyPr/>
          <a:lstStyle/>
          <a:p>
            <a:fld id="{022636EB-ADE8-A646-A11D-FED0A955D1AA}" type="slidenum">
              <a:rPr lang="en-US" smtClean="0"/>
              <a:pPr/>
              <a:t>84</a:t>
            </a:fld>
            <a:endParaRPr lang="en-US"/>
          </a:p>
        </p:txBody>
      </p:sp>
    </p:spTree>
    <p:extLst>
      <p:ext uri="{BB962C8B-B14F-4D97-AF65-F5344CB8AC3E}">
        <p14:creationId xmlns:p14="http://schemas.microsoft.com/office/powerpoint/2010/main" val="28756316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6F2D-7D1F-4667-AA5B-A334564FAD6D}"/>
              </a:ext>
            </a:extLst>
          </p:cNvPr>
          <p:cNvSpPr>
            <a:spLocks noGrp="1"/>
          </p:cNvSpPr>
          <p:nvPr>
            <p:ph type="title"/>
          </p:nvPr>
        </p:nvSpPr>
        <p:spPr/>
        <p:txBody>
          <a:bodyPr/>
          <a:lstStyle/>
          <a:p>
            <a:r>
              <a:rPr lang="en-US" dirty="0"/>
              <a:t>Tool: Reviewing your background screening reports </a:t>
            </a:r>
          </a:p>
        </p:txBody>
      </p:sp>
      <p:sp>
        <p:nvSpPr>
          <p:cNvPr id="4" name="Footer Placeholder 3">
            <a:extLst>
              <a:ext uri="{FF2B5EF4-FFF2-40B4-BE49-F238E27FC236}">
                <a16:creationId xmlns:a16="http://schemas.microsoft.com/office/drawing/2014/main" id="{72DCA78B-80BE-4A84-B8D0-F778D7D787C8}"/>
              </a:ext>
            </a:extLst>
          </p:cNvPr>
          <p:cNvSpPr>
            <a:spLocks noGrp="1"/>
          </p:cNvSpPr>
          <p:nvPr>
            <p:ph type="ftr" idx="11"/>
          </p:nvPr>
        </p:nvSpPr>
        <p:spPr/>
        <p:txBody>
          <a:bodyPr/>
          <a:lstStyle/>
          <a:p>
            <a:fld id="{022636EB-ADE8-A646-A11D-FED0A955D1AA}" type="slidenum">
              <a:rPr lang="en-US" smtClean="0"/>
              <a:pPr/>
              <a:t>85</a:t>
            </a:fld>
            <a:endParaRPr lang="en-US"/>
          </a:p>
        </p:txBody>
      </p:sp>
      <p:pic>
        <p:nvPicPr>
          <p:cNvPr id="3" name="Picture 2" descr="Screenshot of Reviewing your background screening reports. Includes a list of possible errors in criminal history on a background screening report.">
            <a:extLst>
              <a:ext uri="{FF2B5EF4-FFF2-40B4-BE49-F238E27FC236}">
                <a16:creationId xmlns:a16="http://schemas.microsoft.com/office/drawing/2014/main" id="{0E54F1E6-9971-4D54-B18B-ADEFDAF759F6}"/>
              </a:ext>
            </a:extLst>
          </p:cNvPr>
          <p:cNvPicPr>
            <a:picLocks noChangeAspect="1"/>
          </p:cNvPicPr>
          <p:nvPr/>
        </p:nvPicPr>
        <p:blipFill>
          <a:blip r:embed="rId3"/>
          <a:stretch>
            <a:fillRect/>
          </a:stretch>
        </p:blipFill>
        <p:spPr>
          <a:xfrm>
            <a:off x="2947867" y="984163"/>
            <a:ext cx="4757077" cy="3958912"/>
          </a:xfrm>
          <a:prstGeom prst="rect">
            <a:avLst/>
          </a:prstGeom>
        </p:spPr>
      </p:pic>
      <p:sp>
        <p:nvSpPr>
          <p:cNvPr id="5" name="TextBox 4">
            <a:extLst>
              <a:ext uri="{FF2B5EF4-FFF2-40B4-BE49-F238E27FC236}">
                <a16:creationId xmlns:a16="http://schemas.microsoft.com/office/drawing/2014/main" id="{24B0EF17-6D15-4BBF-8A07-720F43F4748A}"/>
              </a:ext>
            </a:extLst>
          </p:cNvPr>
          <p:cNvSpPr txBox="1"/>
          <p:nvPr/>
        </p:nvSpPr>
        <p:spPr>
          <a:xfrm>
            <a:off x="548445" y="1774757"/>
            <a:ext cx="2399421" cy="1477328"/>
          </a:xfrm>
          <a:prstGeom prst="rect">
            <a:avLst/>
          </a:prstGeom>
          <a:noFill/>
        </p:spPr>
        <p:txBody>
          <a:bodyPr wrap="square" rtlCol="0">
            <a:spAutoFit/>
          </a:bodyPr>
          <a:lstStyle/>
          <a:p>
            <a:r>
              <a:rPr lang="en-US" sz="1800" dirty="0">
                <a:latin typeface="Georgia" panose="02040502050405020303" pitchFamily="18" charset="0"/>
              </a:rPr>
              <a:t>How to review criminal history information in background screening reports </a:t>
            </a:r>
          </a:p>
        </p:txBody>
      </p:sp>
    </p:spTree>
    <p:extLst>
      <p:ext uri="{BB962C8B-B14F-4D97-AF65-F5344CB8AC3E}">
        <p14:creationId xmlns:p14="http://schemas.microsoft.com/office/powerpoint/2010/main" val="27644083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70AE-EA43-41D1-82AA-1A7E528C4DFE}"/>
              </a:ext>
            </a:extLst>
          </p:cNvPr>
          <p:cNvSpPr>
            <a:spLocks noGrp="1"/>
          </p:cNvSpPr>
          <p:nvPr>
            <p:ph type="title"/>
          </p:nvPr>
        </p:nvSpPr>
        <p:spPr/>
        <p:txBody>
          <a:bodyPr/>
          <a:lstStyle/>
          <a:p>
            <a:r>
              <a:rPr lang="en-US" dirty="0"/>
              <a:t>Handout: Obtaining your criminal records </a:t>
            </a:r>
          </a:p>
        </p:txBody>
      </p:sp>
      <p:sp>
        <p:nvSpPr>
          <p:cNvPr id="3" name="Text Placeholder 2">
            <a:extLst>
              <a:ext uri="{FF2B5EF4-FFF2-40B4-BE49-F238E27FC236}">
                <a16:creationId xmlns:a16="http://schemas.microsoft.com/office/drawing/2014/main" id="{94881688-EC01-4E3F-B3B9-C46086CFDB9B}"/>
              </a:ext>
            </a:extLst>
          </p:cNvPr>
          <p:cNvSpPr>
            <a:spLocks noGrp="1"/>
          </p:cNvSpPr>
          <p:nvPr>
            <p:ph type="body" idx="1"/>
          </p:nvPr>
        </p:nvSpPr>
        <p:spPr>
          <a:xfrm>
            <a:off x="553639" y="818347"/>
            <a:ext cx="8380499" cy="3879467"/>
          </a:xfrm>
        </p:spPr>
        <p:txBody>
          <a:bodyPr/>
          <a:lstStyle/>
          <a:p>
            <a:r>
              <a:rPr lang="en-US" dirty="0"/>
              <a:t>Since background screening reports may include criminal record information, it’s important to check criminal records for mistakes </a:t>
            </a:r>
          </a:p>
          <a:p>
            <a:r>
              <a:rPr lang="en-US" dirty="0"/>
              <a:t>Where to get records: </a:t>
            </a:r>
          </a:p>
          <a:p>
            <a:pPr lvl="1"/>
            <a:r>
              <a:rPr lang="en-US" dirty="0"/>
              <a:t>Local or state police department </a:t>
            </a:r>
          </a:p>
          <a:p>
            <a:pPr lvl="1"/>
            <a:r>
              <a:rPr lang="en-US" dirty="0"/>
              <a:t>State criminal records authority </a:t>
            </a:r>
          </a:p>
          <a:p>
            <a:pPr lvl="1"/>
            <a:r>
              <a:rPr lang="en-US" dirty="0"/>
              <a:t>State or county court records </a:t>
            </a:r>
          </a:p>
          <a:p>
            <a:pPr lvl="1"/>
            <a:r>
              <a:rPr lang="en-US" dirty="0"/>
              <a:t>Federal court records </a:t>
            </a:r>
          </a:p>
          <a:p>
            <a:pPr lvl="1"/>
            <a:r>
              <a:rPr lang="en-US" dirty="0"/>
              <a:t>FBI (Federal Bureau of Investigation) </a:t>
            </a:r>
          </a:p>
          <a:p>
            <a:r>
              <a:rPr lang="en-US" dirty="0"/>
              <a:t>Individuals may need to seek help with criminal records from legal aid, expungement clinics, or other organizations that provide assistance. </a:t>
            </a:r>
          </a:p>
        </p:txBody>
      </p:sp>
      <p:sp>
        <p:nvSpPr>
          <p:cNvPr id="4" name="Footer Placeholder 3">
            <a:extLst>
              <a:ext uri="{FF2B5EF4-FFF2-40B4-BE49-F238E27FC236}">
                <a16:creationId xmlns:a16="http://schemas.microsoft.com/office/drawing/2014/main" id="{BC590183-D284-4085-AEA4-285483F59413}"/>
              </a:ext>
            </a:extLst>
          </p:cNvPr>
          <p:cNvSpPr>
            <a:spLocks noGrp="1"/>
          </p:cNvSpPr>
          <p:nvPr>
            <p:ph type="ftr" idx="11"/>
          </p:nvPr>
        </p:nvSpPr>
        <p:spPr/>
        <p:txBody>
          <a:bodyPr/>
          <a:lstStyle/>
          <a:p>
            <a:fld id="{022636EB-ADE8-A646-A11D-FED0A955D1AA}" type="slidenum">
              <a:rPr lang="en-US" smtClean="0"/>
              <a:pPr/>
              <a:t>86</a:t>
            </a:fld>
            <a:endParaRPr lang="en-US"/>
          </a:p>
        </p:txBody>
      </p:sp>
    </p:spTree>
    <p:extLst>
      <p:ext uri="{BB962C8B-B14F-4D97-AF65-F5344CB8AC3E}">
        <p14:creationId xmlns:p14="http://schemas.microsoft.com/office/powerpoint/2010/main" val="13064561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a:solidFill>
                  <a:srgbClr val="3B8636"/>
                </a:solidFill>
              </a:rPr>
              <a:t>Your Money, Your Goals</a:t>
            </a:r>
          </a:p>
        </p:txBody>
      </p:sp>
      <p:sp>
        <p:nvSpPr>
          <p:cNvPr id="5" name="Text Placeholder 2"/>
          <p:cNvSpPr>
            <a:spLocks noGrp="1"/>
          </p:cNvSpPr>
          <p:nvPr>
            <p:ph type="subTitle" idx="1"/>
          </p:nvPr>
        </p:nvSpPr>
        <p:spPr/>
        <p:txBody>
          <a:bodyPr/>
          <a:lstStyle/>
          <a:p>
            <a:r>
              <a:rPr lang="en-US"/>
              <a:t>Additional resources</a:t>
            </a:r>
          </a:p>
        </p:txBody>
      </p:sp>
    </p:spTree>
    <p:extLst>
      <p:ext uri="{BB962C8B-B14F-4D97-AF65-F5344CB8AC3E}">
        <p14:creationId xmlns:p14="http://schemas.microsoft.com/office/powerpoint/2010/main" val="2423583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B5925-7ABB-4A6C-8DDB-9AF9C0ACBB15}"/>
              </a:ext>
            </a:extLst>
          </p:cNvPr>
          <p:cNvSpPr>
            <a:spLocks noGrp="1"/>
          </p:cNvSpPr>
          <p:nvPr>
            <p:ph type="body" idx="1"/>
          </p:nvPr>
        </p:nvSpPr>
        <p:spPr/>
        <p:txBody>
          <a:bodyPr/>
          <a:lstStyle/>
          <a:p>
            <a:pPr marL="76200" indent="0">
              <a:buNone/>
            </a:pPr>
            <a:r>
              <a:rPr lang="en-US" dirty="0"/>
              <a:t>Help with:</a:t>
            </a:r>
          </a:p>
          <a:p>
            <a:pPr>
              <a:buFont typeface="Wingdings" panose="05000000000000000000" pitchFamily="2" charset="2"/>
              <a:buChar char="§"/>
            </a:pPr>
            <a:r>
              <a:rPr lang="en-US" dirty="0"/>
              <a:t>General guidance in reentry </a:t>
            </a:r>
          </a:p>
          <a:p>
            <a:r>
              <a:rPr lang="en-US" dirty="0"/>
              <a:t>Employment and hiring </a:t>
            </a:r>
          </a:p>
          <a:p>
            <a:r>
              <a:rPr lang="en-US" dirty="0"/>
              <a:t>Resources for workforce practitioners </a:t>
            </a:r>
          </a:p>
          <a:p>
            <a:r>
              <a:rPr lang="en-US" dirty="0"/>
              <a:t>Housing</a:t>
            </a:r>
          </a:p>
        </p:txBody>
      </p:sp>
      <p:sp>
        <p:nvSpPr>
          <p:cNvPr id="3" name="Text Placeholder 2">
            <a:extLst>
              <a:ext uri="{FF2B5EF4-FFF2-40B4-BE49-F238E27FC236}">
                <a16:creationId xmlns:a16="http://schemas.microsoft.com/office/drawing/2014/main" id="{57003F5A-F791-4D59-9B55-C7802AA5FBFB}"/>
              </a:ext>
            </a:extLst>
          </p:cNvPr>
          <p:cNvSpPr>
            <a:spLocks noGrp="1"/>
          </p:cNvSpPr>
          <p:nvPr>
            <p:ph type="body" idx="2"/>
          </p:nvPr>
        </p:nvSpPr>
        <p:spPr/>
        <p:txBody>
          <a:bodyPr/>
          <a:lstStyle/>
          <a:p>
            <a:r>
              <a:rPr lang="en-US" dirty="0"/>
              <a:t>Benefits</a:t>
            </a:r>
          </a:p>
          <a:p>
            <a:r>
              <a:rPr lang="en-US" dirty="0"/>
              <a:t>Healthcare</a:t>
            </a:r>
          </a:p>
          <a:p>
            <a:r>
              <a:rPr lang="en-US" dirty="0"/>
              <a:t>Student loans </a:t>
            </a:r>
          </a:p>
          <a:p>
            <a:r>
              <a:rPr lang="en-US" dirty="0"/>
              <a:t>Taxes</a:t>
            </a:r>
          </a:p>
          <a:p>
            <a:r>
              <a:rPr lang="en-US" dirty="0"/>
              <a:t>Child support</a:t>
            </a:r>
          </a:p>
          <a:p>
            <a:endParaRPr lang="en-US" dirty="0"/>
          </a:p>
        </p:txBody>
      </p:sp>
      <p:sp>
        <p:nvSpPr>
          <p:cNvPr id="4" name="Title 3">
            <a:extLst>
              <a:ext uri="{FF2B5EF4-FFF2-40B4-BE49-F238E27FC236}">
                <a16:creationId xmlns:a16="http://schemas.microsoft.com/office/drawing/2014/main" id="{489862EC-1FD0-46D5-A67B-E46184DD32AE}"/>
              </a:ext>
            </a:extLst>
          </p:cNvPr>
          <p:cNvSpPr>
            <a:spLocks noGrp="1"/>
          </p:cNvSpPr>
          <p:nvPr>
            <p:ph type="title"/>
          </p:nvPr>
        </p:nvSpPr>
        <p:spPr/>
        <p:txBody>
          <a:bodyPr/>
          <a:lstStyle/>
          <a:p>
            <a:r>
              <a:rPr lang="en-US" dirty="0"/>
              <a:t>Additional resources – links to helpful resources</a:t>
            </a:r>
          </a:p>
        </p:txBody>
      </p:sp>
      <p:sp>
        <p:nvSpPr>
          <p:cNvPr id="5" name="Footer Placeholder 4">
            <a:extLst>
              <a:ext uri="{FF2B5EF4-FFF2-40B4-BE49-F238E27FC236}">
                <a16:creationId xmlns:a16="http://schemas.microsoft.com/office/drawing/2014/main" id="{339DA1F4-1CF0-4F50-B65C-E9A8E9E58988}"/>
              </a:ext>
            </a:extLst>
          </p:cNvPr>
          <p:cNvSpPr>
            <a:spLocks noGrp="1"/>
          </p:cNvSpPr>
          <p:nvPr>
            <p:ph type="ftr" idx="11"/>
          </p:nvPr>
        </p:nvSpPr>
        <p:spPr/>
        <p:txBody>
          <a:bodyPr/>
          <a:lstStyle/>
          <a:p>
            <a:fld id="{022636EB-ADE8-A646-A11D-FED0A955D1AA}" type="slidenum">
              <a:rPr lang="en-US" smtClean="0"/>
              <a:pPr/>
              <a:t>88</a:t>
            </a:fld>
            <a:endParaRPr lang="en-US"/>
          </a:p>
        </p:txBody>
      </p:sp>
    </p:spTree>
    <p:extLst>
      <p:ext uri="{BB962C8B-B14F-4D97-AF65-F5344CB8AC3E}">
        <p14:creationId xmlns:p14="http://schemas.microsoft.com/office/powerpoint/2010/main" val="9701782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US" altLang="en-US" dirty="0">
                <a:solidFill>
                  <a:srgbClr val="3B8636"/>
                </a:solidFill>
              </a:rPr>
              <a:t>Focus on Reentry</a:t>
            </a:r>
          </a:p>
        </p:txBody>
      </p:sp>
      <p:sp>
        <p:nvSpPr>
          <p:cNvPr id="5" name="Text Placeholder 2"/>
          <p:cNvSpPr>
            <a:spLocks noGrp="1"/>
          </p:cNvSpPr>
          <p:nvPr>
            <p:ph type="subTitle" idx="1"/>
          </p:nvPr>
        </p:nvSpPr>
        <p:spPr/>
        <p:txBody>
          <a:bodyPr/>
          <a:lstStyle/>
          <a:p>
            <a:r>
              <a:rPr lang="en-US" dirty="0"/>
              <a:t>Closing</a:t>
            </a:r>
          </a:p>
        </p:txBody>
      </p:sp>
    </p:spTree>
    <p:extLst>
      <p:ext uri="{BB962C8B-B14F-4D97-AF65-F5344CB8AC3E}">
        <p14:creationId xmlns:p14="http://schemas.microsoft.com/office/powerpoint/2010/main" val="363862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A7FC-EBE6-40A1-BACB-1C0851252E6A}"/>
              </a:ext>
            </a:extLst>
          </p:cNvPr>
          <p:cNvSpPr>
            <a:spLocks noGrp="1"/>
          </p:cNvSpPr>
          <p:nvPr>
            <p:ph type="title"/>
          </p:nvPr>
        </p:nvSpPr>
        <p:spPr/>
        <p:txBody>
          <a:bodyPr/>
          <a:lstStyle/>
          <a:p>
            <a:r>
              <a:rPr lang="en-US"/>
              <a:t>Commitment to supporting consumers</a:t>
            </a:r>
          </a:p>
        </p:txBody>
      </p:sp>
      <p:sp>
        <p:nvSpPr>
          <p:cNvPr id="3" name="Content Placeholder 2">
            <a:extLst>
              <a:ext uri="{FF2B5EF4-FFF2-40B4-BE49-F238E27FC236}">
                <a16:creationId xmlns:a16="http://schemas.microsoft.com/office/drawing/2014/main" id="{E02DA535-CC77-4921-8817-D1D898CF19BA}"/>
              </a:ext>
            </a:extLst>
          </p:cNvPr>
          <p:cNvSpPr>
            <a:spLocks noGrp="1"/>
          </p:cNvSpPr>
          <p:nvPr>
            <p:ph idx="1"/>
          </p:nvPr>
        </p:nvSpPr>
        <p:spPr>
          <a:xfrm>
            <a:off x="670607" y="1360126"/>
            <a:ext cx="3046954" cy="2308887"/>
          </a:xfrm>
        </p:spPr>
        <p:txBody>
          <a:bodyPr>
            <a:normAutofit/>
          </a:bodyPr>
          <a:lstStyle/>
          <a:p>
            <a:r>
              <a:rPr lang="en-US" sz="1600" dirty="0"/>
              <a:t>The CFPB is committed to providing consumers with up-to-date information and resources to protect and manage their finances</a:t>
            </a:r>
          </a:p>
        </p:txBody>
      </p:sp>
      <p:sp>
        <p:nvSpPr>
          <p:cNvPr id="7" name="TextBox 6">
            <a:extLst>
              <a:ext uri="{FF2B5EF4-FFF2-40B4-BE49-F238E27FC236}">
                <a16:creationId xmlns:a16="http://schemas.microsoft.com/office/drawing/2014/main" id="{AA427170-B43E-494C-B2FD-51B5F2518F46}"/>
              </a:ext>
            </a:extLst>
          </p:cNvPr>
          <p:cNvSpPr txBox="1"/>
          <p:nvPr/>
        </p:nvSpPr>
        <p:spPr>
          <a:xfrm>
            <a:off x="2944446" y="4049724"/>
            <a:ext cx="5332164" cy="369332"/>
          </a:xfrm>
          <a:prstGeom prst="rect">
            <a:avLst/>
          </a:prstGeom>
          <a:noFill/>
        </p:spPr>
        <p:txBody>
          <a:bodyPr wrap="square" rtlCol="0">
            <a:spAutoFit/>
          </a:bodyPr>
          <a:lstStyle/>
          <a:p>
            <a:r>
              <a:rPr lang="en-US" sz="1800" dirty="0">
                <a:latin typeface="Georgia" panose="02040502050405020303" pitchFamily="18" charset="0"/>
                <a:hlinkClick r:id="rId3"/>
              </a:rPr>
              <a:t>https://www.consumerfinance.gov</a:t>
            </a:r>
            <a:endParaRPr lang="en-US" sz="1800" dirty="0">
              <a:latin typeface="Georgia" panose="02040502050405020303" pitchFamily="18" charset="0"/>
            </a:endParaRPr>
          </a:p>
        </p:txBody>
      </p:sp>
      <p:pic>
        <p:nvPicPr>
          <p:cNvPr id="9" name="Picture 8">
            <a:extLst>
              <a:ext uri="{FF2B5EF4-FFF2-40B4-BE49-F238E27FC236}">
                <a16:creationId xmlns:a16="http://schemas.microsoft.com/office/drawing/2014/main" id="{6F5790BD-CB87-4836-811E-7EB20C9A81DC}"/>
              </a:ext>
            </a:extLst>
          </p:cNvPr>
          <p:cNvPicPr>
            <a:picLocks noChangeAspect="1"/>
          </p:cNvPicPr>
          <p:nvPr/>
        </p:nvPicPr>
        <p:blipFill>
          <a:blip r:embed="rId4"/>
          <a:stretch>
            <a:fillRect/>
          </a:stretch>
        </p:blipFill>
        <p:spPr>
          <a:xfrm>
            <a:off x="3717562" y="1563328"/>
            <a:ext cx="5142406" cy="1362751"/>
          </a:xfrm>
          <a:prstGeom prst="rect">
            <a:avLst/>
          </a:prstGeom>
        </p:spPr>
      </p:pic>
    </p:spTree>
    <p:extLst>
      <p:ext uri="{BB962C8B-B14F-4D97-AF65-F5344CB8AC3E}">
        <p14:creationId xmlns:p14="http://schemas.microsoft.com/office/powerpoint/2010/main" val="41661000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you use the tools?</a:t>
            </a:r>
          </a:p>
        </p:txBody>
      </p:sp>
      <p:sp>
        <p:nvSpPr>
          <p:cNvPr id="3" name="Content Placeholder 2"/>
          <p:cNvSpPr>
            <a:spLocks noGrp="1"/>
          </p:cNvSpPr>
          <p:nvPr>
            <p:ph idx="1"/>
          </p:nvPr>
        </p:nvSpPr>
        <p:spPr/>
        <p:txBody>
          <a:bodyPr/>
          <a:lstStyle/>
          <a:p>
            <a:r>
              <a:rPr lang="en-US" dirty="0"/>
              <a:t>Throughout the training you have made notes in your guide, electronically, or on paper</a:t>
            </a:r>
          </a:p>
          <a:p>
            <a:r>
              <a:rPr lang="en-US" dirty="0"/>
              <a:t>Take a moment to reflect on how you might use the tools </a:t>
            </a:r>
          </a:p>
          <a:p>
            <a:r>
              <a:rPr lang="en-US" dirty="0"/>
              <a:t>Share with the group what tools you think you’ll use the most</a:t>
            </a:r>
          </a:p>
        </p:txBody>
      </p:sp>
    </p:spTree>
    <p:extLst>
      <p:ext uri="{BB962C8B-B14F-4D97-AF65-F5344CB8AC3E}">
        <p14:creationId xmlns:p14="http://schemas.microsoft.com/office/powerpoint/2010/main" val="41759091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Ask CFPB</a:t>
            </a:r>
          </a:p>
        </p:txBody>
      </p:sp>
      <p:pic>
        <p:nvPicPr>
          <p:cNvPr id="2" name="Picture 1" descr="Screenshot of Ask CFPB from the CFPB website.">
            <a:extLst>
              <a:ext uri="{FF2B5EF4-FFF2-40B4-BE49-F238E27FC236}">
                <a16:creationId xmlns:a16="http://schemas.microsoft.com/office/drawing/2014/main" id="{C30BD87F-16ED-4E06-8095-C4560F1BAB62}"/>
              </a:ext>
            </a:extLst>
          </p:cNvPr>
          <p:cNvPicPr>
            <a:picLocks noChangeAspect="1"/>
          </p:cNvPicPr>
          <p:nvPr/>
        </p:nvPicPr>
        <p:blipFill>
          <a:blip r:embed="rId3"/>
          <a:stretch>
            <a:fillRect/>
          </a:stretch>
        </p:blipFill>
        <p:spPr>
          <a:xfrm>
            <a:off x="3883829" y="1023144"/>
            <a:ext cx="4296009" cy="3701880"/>
          </a:xfrm>
          <a:prstGeom prst="rect">
            <a:avLst/>
          </a:prstGeom>
        </p:spPr>
      </p:pic>
      <p:sp>
        <p:nvSpPr>
          <p:cNvPr id="3" name="TextBox 2">
            <a:extLst>
              <a:ext uri="{FF2B5EF4-FFF2-40B4-BE49-F238E27FC236}">
                <a16:creationId xmlns:a16="http://schemas.microsoft.com/office/drawing/2014/main" id="{698C9961-B366-438C-8C93-9A10ECDBF448}"/>
              </a:ext>
            </a:extLst>
          </p:cNvPr>
          <p:cNvSpPr txBox="1"/>
          <p:nvPr/>
        </p:nvSpPr>
        <p:spPr>
          <a:xfrm>
            <a:off x="553641" y="1764632"/>
            <a:ext cx="2983189" cy="584775"/>
          </a:xfrm>
          <a:prstGeom prst="rect">
            <a:avLst/>
          </a:prstGeom>
          <a:noFill/>
        </p:spPr>
        <p:txBody>
          <a:bodyPr wrap="square" rtlCol="0">
            <a:spAutoFit/>
          </a:bodyPr>
          <a:lstStyle/>
          <a:p>
            <a:r>
              <a:rPr lang="en-US" sz="1600" dirty="0">
                <a:latin typeface="Georgia" panose="02040502050405020303" pitchFamily="18" charset="0"/>
                <a:hlinkClick r:id="rId4"/>
              </a:rPr>
              <a:t>https://www.consumerfinance.gov/ask-cfpb/</a:t>
            </a:r>
            <a:endParaRPr lang="en-US" sz="1600" dirty="0">
              <a:latin typeface="Georgia" panose="02040502050405020303" pitchFamily="18" charset="0"/>
            </a:endParaRPr>
          </a:p>
        </p:txBody>
      </p:sp>
    </p:spTree>
    <p:extLst>
      <p:ext uri="{BB962C8B-B14F-4D97-AF65-F5344CB8AC3E}">
        <p14:creationId xmlns:p14="http://schemas.microsoft.com/office/powerpoint/2010/main" val="38091824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a:t>Ordering materials</a:t>
            </a:r>
            <a:endParaRPr lang="en-US"/>
          </a:p>
        </p:txBody>
      </p:sp>
      <p:sp>
        <p:nvSpPr>
          <p:cNvPr id="5" name="Text Placeholder 4"/>
          <p:cNvSpPr>
            <a:spLocks noGrp="1"/>
          </p:cNvSpPr>
          <p:nvPr>
            <p:ph type="body" idx="1"/>
          </p:nvPr>
        </p:nvSpPr>
        <p:spPr>
          <a:xfrm>
            <a:off x="553639" y="1000355"/>
            <a:ext cx="8253931" cy="3701041"/>
          </a:xfrm>
        </p:spPr>
        <p:txBody>
          <a:bodyPr/>
          <a:lstStyle/>
          <a:p>
            <a:pPr lvl="0"/>
            <a:r>
              <a:rPr lang="en-US" sz="1500" dirty="0"/>
              <a:t>Visit the Your Money, Your Goals</a:t>
            </a:r>
            <a:r>
              <a:rPr lang="en-US" sz="1500" i="1" dirty="0"/>
              <a:t> </a:t>
            </a:r>
            <a:r>
              <a:rPr lang="en-US" sz="1500" dirty="0"/>
              <a:t>home page and look for the “Order free copies” links: </a:t>
            </a:r>
            <a:r>
              <a:rPr lang="en-US" sz="1500" u="sng" dirty="0">
                <a:hlinkClick r:id="rId3"/>
              </a:rPr>
              <a:t>consumerfinance.gov/your-money-your-goals</a:t>
            </a:r>
            <a:r>
              <a:rPr lang="en-US" sz="1500" dirty="0"/>
              <a:t>.</a:t>
            </a:r>
          </a:p>
          <a:p>
            <a:pPr lvl="1"/>
            <a:r>
              <a:rPr lang="en-US" dirty="0"/>
              <a:t>Provide a street address, rather than a PO Box for your order.</a:t>
            </a:r>
          </a:p>
          <a:p>
            <a:pPr lvl="1"/>
            <a:r>
              <a:rPr lang="en-US" dirty="0"/>
              <a:t>Plan for shipping time of 4-6 weeks. </a:t>
            </a:r>
            <a:r>
              <a:rPr lang="en-US" b="1" dirty="0"/>
              <a:t>Order now </a:t>
            </a:r>
            <a:r>
              <a:rPr lang="en-US" dirty="0"/>
              <a:t>so that they arrive in time.</a:t>
            </a:r>
          </a:p>
          <a:p>
            <a:pPr lvl="0"/>
            <a:r>
              <a:rPr lang="en-US" sz="1500" dirty="0"/>
              <a:t>If you need materials faster, email </a:t>
            </a:r>
            <a:r>
              <a:rPr lang="en-US" sz="1500" u="sng" dirty="0">
                <a:hlinkClick r:id="rId4"/>
              </a:rPr>
              <a:t>YourMoneyYourGoals@cfpb.gov</a:t>
            </a:r>
            <a:r>
              <a:rPr lang="en-US" sz="1500" dirty="0">
                <a:hlinkClick r:id="rId4"/>
              </a:rPr>
              <a:t>.</a:t>
            </a:r>
            <a:r>
              <a:rPr lang="en-US" sz="1500" dirty="0"/>
              <a:t> Use “YMYG Materials Order” as your subject line to ensure prompt attention to your email.</a:t>
            </a:r>
          </a:p>
          <a:p>
            <a:pPr lvl="0"/>
            <a:r>
              <a:rPr lang="en-US" sz="1500" dirty="0"/>
              <a:t>Most Your Money, Your Goals materials will come shrink-wrapped, hole-punched, but not bound. Supply your own large-size binder clips or 1.5 inch binders for the toolkits.</a:t>
            </a:r>
          </a:p>
          <a:p>
            <a:pPr lvl="0"/>
            <a:r>
              <a:rPr lang="en-US" sz="1500" dirty="0"/>
              <a:t>Booklets are the exception. They arrive spiral bound unless they are those ordered for correctional facilities, which are not bound and are shrink wrapped.</a:t>
            </a:r>
          </a:p>
          <a:p>
            <a:endParaRPr lang="en-US" dirty="0"/>
          </a:p>
        </p:txBody>
      </p:sp>
    </p:spTree>
    <p:extLst>
      <p:ext uri="{BB962C8B-B14F-4D97-AF65-F5344CB8AC3E}">
        <p14:creationId xmlns:p14="http://schemas.microsoft.com/office/powerpoint/2010/main" val="40162096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 &amp; A Options</a:t>
            </a:r>
            <a:endParaRPr lang="en-US" dirty="0"/>
          </a:p>
        </p:txBody>
      </p:sp>
      <p:sp>
        <p:nvSpPr>
          <p:cNvPr id="5" name="Text Placeholder 4"/>
          <p:cNvSpPr>
            <a:spLocks noGrp="1"/>
          </p:cNvSpPr>
          <p:nvPr>
            <p:ph type="body" idx="1"/>
          </p:nvPr>
        </p:nvSpPr>
        <p:spPr/>
        <p:txBody>
          <a:bodyPr/>
          <a:lstStyle/>
          <a:p>
            <a:pPr lvl="0"/>
            <a:r>
              <a:rPr lang="en-US"/>
              <a:t>Ask us now how to use these materials in your work.</a:t>
            </a:r>
          </a:p>
          <a:p>
            <a:pPr lvl="0"/>
            <a:r>
              <a:rPr lang="en-US" dirty="0"/>
              <a:t>Email ideas for new materials, improvements, and translations: </a:t>
            </a:r>
            <a:r>
              <a:rPr lang="en-US" dirty="0">
                <a:hlinkClick r:id="rId3"/>
              </a:rPr>
              <a:t>yourmoneyyourgoals@cfpb.gov</a:t>
            </a:r>
            <a:r>
              <a:rPr lang="en-US" dirty="0"/>
              <a:t> </a:t>
            </a:r>
          </a:p>
          <a:p>
            <a:pPr lvl="0"/>
            <a:r>
              <a:rPr lang="en-US" dirty="0"/>
              <a:t>Use the materials: </a:t>
            </a:r>
            <a:r>
              <a:rPr lang="en-US" dirty="0">
                <a:hlinkClick r:id="rId4"/>
              </a:rPr>
              <a:t>https://www.consumerfinance.gov/your-money-your-goals/</a:t>
            </a:r>
            <a:endParaRPr lang="en-US" dirty="0"/>
          </a:p>
          <a:p>
            <a:pPr lvl="0"/>
            <a:r>
              <a:rPr lang="en-US" dirty="0"/>
              <a:t>Ask CFPB: </a:t>
            </a:r>
            <a:r>
              <a:rPr lang="en-US" dirty="0">
                <a:hlinkClick r:id="rId5"/>
              </a:rPr>
              <a:t>https://www.consumerfinance.gov/ask-cfpb/</a:t>
            </a:r>
            <a:r>
              <a:rPr lang="en-US" dirty="0"/>
              <a:t> </a:t>
            </a:r>
          </a:p>
          <a:p>
            <a:pPr lvl="0"/>
            <a:r>
              <a:rPr lang="en-US" dirty="0"/>
              <a:t>Submit a complaint: </a:t>
            </a:r>
            <a:r>
              <a:rPr lang="en-US" dirty="0">
                <a:hlinkClick r:id="rId6"/>
              </a:rPr>
              <a:t>https://www.consumerfinance.gov/complaint/</a:t>
            </a:r>
            <a:r>
              <a:rPr lang="en-US" dirty="0"/>
              <a:t> </a:t>
            </a:r>
          </a:p>
          <a:p>
            <a:pPr lvl="0"/>
            <a:r>
              <a:rPr lang="en-US" dirty="0"/>
              <a:t>Tell your story: </a:t>
            </a:r>
            <a:r>
              <a:rPr lang="en-US" dirty="0">
                <a:hlinkClick r:id="rId7"/>
              </a:rPr>
              <a:t>https://www.consumerfinance.gov/your-story/</a:t>
            </a:r>
            <a:r>
              <a:rPr lang="en-US" dirty="0"/>
              <a:t> </a:t>
            </a:r>
          </a:p>
          <a:p>
            <a:endParaRPr lang="en-US" dirty="0"/>
          </a:p>
        </p:txBody>
      </p:sp>
    </p:spTree>
    <p:extLst>
      <p:ext uri="{BB962C8B-B14F-4D97-AF65-F5344CB8AC3E}">
        <p14:creationId xmlns:p14="http://schemas.microsoft.com/office/powerpoint/2010/main" val="3978025854"/>
      </p:ext>
    </p:extLst>
  </p:cSld>
  <p:clrMapOvr>
    <a:masterClrMapping/>
  </p:clrMapOvr>
</p:sld>
</file>

<file path=ppt/theme/theme1.xml><?xml version="1.0" encoding="utf-8"?>
<a:theme xmlns:a="http://schemas.openxmlformats.org/drawingml/2006/main" name="CFPB_2020">
  <a:themeElements>
    <a:clrScheme name="CFPB color theme">
      <a:dk1>
        <a:srgbClr val="0E1620"/>
      </a:dk1>
      <a:lt1>
        <a:srgbClr val="FDFFFD"/>
      </a:lt1>
      <a:dk2>
        <a:srgbClr val="1EAA3F"/>
      </a:dk2>
      <a:lt2>
        <a:srgbClr val="ABDC8F"/>
      </a:lt2>
      <a:accent1>
        <a:srgbClr val="E0EFD8"/>
      </a:accent1>
      <a:accent2>
        <a:srgbClr val="42474E"/>
      </a:accent2>
      <a:accent3>
        <a:srgbClr val="E5E6E9"/>
      </a:accent3>
      <a:accent4>
        <a:srgbClr val="234A85"/>
      </a:accent4>
      <a:accent5>
        <a:srgbClr val="0070CC"/>
      </a:accent5>
      <a:accent6>
        <a:srgbClr val="257674"/>
      </a:accent6>
      <a:hlink>
        <a:srgbClr val="0070CC"/>
      </a:hlink>
      <a:folHlink>
        <a:srgbClr val="2576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FPB_2020" id="{0111D815-F41B-BE4F-9DE7-B02196FEEC7C}" vid="{CF1C16A3-E6F7-1145-BA58-92323D5E92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f6f73781-70c4-4328-acc7-2aa385702a57">
      <Terms xmlns="http://schemas.microsoft.com/office/infopath/2007/PartnerControls"/>
    </TaxKeywordTaxHTField>
    <TaxCatchAll xmlns="f6f73781-70c4-4328-acc7-2aa385702a57"/>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FPB Document" ma:contentTypeID="0x010100AF5D719A330BE9498B2C5974DBEAC038005F0ADEEC20B2824B99420136942A3D40" ma:contentTypeVersion="132" ma:contentTypeDescription="" ma:contentTypeScope="" ma:versionID="8a8e035e84bf443b7a2409fd80d571f0">
  <xsd:schema xmlns:xsd="http://www.w3.org/2001/XMLSchema" xmlns:xs="http://www.w3.org/2001/XMLSchema" xmlns:p="http://schemas.microsoft.com/office/2006/metadata/properties" xmlns:ns2="8ad2afa7-ad9a-4224-8e10-f94b3ba3fda2" xmlns:ns3="f6f73781-70c4-4328-acc7-2aa385702a57" xmlns:ns4="4d2be7fa-587f-4b48-b1dc-64c3308a3d56" xmlns:ns5="63c073b7-317c-43bd-a3c4-41de06d15fd0" targetNamespace="http://schemas.microsoft.com/office/2006/metadata/properties" ma:root="true" ma:fieldsID="4847ac41c12c4aa260ccaf5e8f8e98eb" ns2:_="" ns3:_="" ns4:_="" ns5:_="">
    <xsd:import namespace="8ad2afa7-ad9a-4224-8e10-f94b3ba3fda2"/>
    <xsd:import namespace="f6f73781-70c4-4328-acc7-2aa385702a57"/>
    <xsd:import namespace="4d2be7fa-587f-4b48-b1dc-64c3308a3d56"/>
    <xsd:import namespace="63c073b7-317c-43bd-a3c4-41de06d15fd0"/>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3:TaxCatchAll"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d2afa7-ad9a-4224-8e10-f94b3ba3fda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6f73781-70c4-4328-acc7-2aa385702a57"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05f0ae79-fa7d-42cd-a738-9aebccb3fb89"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ec6e6e9a-4c37-4402-96fd-2ec91c05f8e4}" ma:internalName="TaxCatchAll" ma:showField="CatchAllData" ma:web="63c073b7-317c-43bd-a3c4-41de06d15f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2be7fa-587f-4b48-b1dc-64c3308a3d56"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c073b7-317c-43bd-a3c4-41de06d15fd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5f0ae79-fa7d-42cd-a738-9aebccb3fb89" ContentTypeId="0x010100AF5D719A330BE9498B2C5974DBEAC038"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885E32-727F-4C85-A1D4-8DAFED1CAD32}">
  <ds:schemaRefs>
    <ds:schemaRef ds:uri="http://purl.org/dc/terms/"/>
    <ds:schemaRef ds:uri="http://schemas.microsoft.com/office/2006/metadata/properties"/>
    <ds:schemaRef ds:uri="http://schemas.microsoft.com/office/2006/documentManagement/types"/>
    <ds:schemaRef ds:uri="f6f73781-70c4-4328-acc7-2aa385702a57"/>
    <ds:schemaRef ds:uri="http://purl.org/dc/elements/1.1/"/>
    <ds:schemaRef ds:uri="http://purl.org/dc/dcmitype/"/>
    <ds:schemaRef ds:uri="http://schemas.microsoft.com/office/infopath/2007/PartnerControls"/>
    <ds:schemaRef ds:uri="http://schemas.openxmlformats.org/package/2006/metadata/core-properties"/>
    <ds:schemaRef ds:uri="63c073b7-317c-43bd-a3c4-41de06d15fd0"/>
    <ds:schemaRef ds:uri="4d2be7fa-587f-4b48-b1dc-64c3308a3d56"/>
    <ds:schemaRef ds:uri="8ad2afa7-ad9a-4224-8e10-f94b3ba3fda2"/>
    <ds:schemaRef ds:uri="http://www.w3.org/XML/1998/namespace"/>
  </ds:schemaRefs>
</ds:datastoreItem>
</file>

<file path=customXml/itemProps2.xml><?xml version="1.0" encoding="utf-8"?>
<ds:datastoreItem xmlns:ds="http://schemas.openxmlformats.org/officeDocument/2006/customXml" ds:itemID="{268561AE-8A7C-403F-B702-135D22FF1571}">
  <ds:schemaRefs>
    <ds:schemaRef ds:uri="http://schemas.microsoft.com/sharepoint/v3/contenttype/forms"/>
  </ds:schemaRefs>
</ds:datastoreItem>
</file>

<file path=customXml/itemProps3.xml><?xml version="1.0" encoding="utf-8"?>
<ds:datastoreItem xmlns:ds="http://schemas.openxmlformats.org/officeDocument/2006/customXml" ds:itemID="{665585FF-E7BC-47A2-A34F-5017073E3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d2afa7-ad9a-4224-8e10-f94b3ba3fda2"/>
    <ds:schemaRef ds:uri="f6f73781-70c4-4328-acc7-2aa385702a57"/>
    <ds:schemaRef ds:uri="4d2be7fa-587f-4b48-b1dc-64c3308a3d56"/>
    <ds:schemaRef ds:uri="63c073b7-317c-43bd-a3c4-41de06d15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55AD84E-FE11-409B-85EB-4A44BF7A99BB}">
  <ds:schemaRefs>
    <ds:schemaRef ds:uri="Microsoft.SharePoint.Taxonomy.ContentTypeSync"/>
  </ds:schemaRefs>
</ds:datastoreItem>
</file>

<file path=customXml/itemProps5.xml><?xml version="1.0" encoding="utf-8"?>
<ds:datastoreItem xmlns:ds="http://schemas.openxmlformats.org/officeDocument/2006/customXml" ds:itemID="{6D9ACAEE-57A4-400D-8D5C-BFD4A344606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CFPB_2020</Template>
  <TotalTime>7281</TotalTime>
  <Words>16552</Words>
  <Application>Microsoft Office PowerPoint</Application>
  <PresentationFormat>On-screen Show (16:9)</PresentationFormat>
  <Paragraphs>1214</Paragraphs>
  <Slides>93</Slides>
  <Notes>91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93</vt:i4>
      </vt:variant>
    </vt:vector>
  </HeadingPairs>
  <TitlesOfParts>
    <vt:vector size="103" baseType="lpstr">
      <vt:lpstr>Arial</vt:lpstr>
      <vt:lpstr>Avenir Next</vt:lpstr>
      <vt:lpstr>Avenir Next Demi Bold</vt:lpstr>
      <vt:lpstr>Avenir Next LT Pro Demi</vt:lpstr>
      <vt:lpstr>Avenir Next Medium</vt:lpstr>
      <vt:lpstr>Calibri</vt:lpstr>
      <vt:lpstr>Georgia</vt:lpstr>
      <vt:lpstr>Noto Sans Symbols</vt:lpstr>
      <vt:lpstr>Wingdings</vt:lpstr>
      <vt:lpstr>CFPB_2020</vt:lpstr>
      <vt:lpstr>Focus on Reentry: Criminal Justice</vt:lpstr>
      <vt:lpstr>Disclaimer</vt:lpstr>
      <vt:lpstr>Disclaimer</vt:lpstr>
      <vt:lpstr>Focus on Reentry</vt:lpstr>
      <vt:lpstr>Training objectives</vt:lpstr>
      <vt:lpstr>Introduction activity</vt:lpstr>
      <vt:lpstr>Your Money, Your Goals</vt:lpstr>
      <vt:lpstr>Introduction to the CFPB</vt:lpstr>
      <vt:lpstr>Commitment to supporting consumers</vt:lpstr>
      <vt:lpstr>CFPB Community Affairs Section</vt:lpstr>
      <vt:lpstr>Your Money, Your Goals: Resources</vt:lpstr>
      <vt:lpstr>Your Money, Your Goals Toolkit </vt:lpstr>
      <vt:lpstr>Booklets to Help Talk About Money</vt:lpstr>
      <vt:lpstr>Behind on bills? Start with one step. </vt:lpstr>
      <vt:lpstr>Want credit to work for you? Start with these steps.</vt:lpstr>
      <vt:lpstr>Debt getting in your way? Get a handle on it. </vt:lpstr>
      <vt:lpstr>Building your savings? Start with small goals. </vt:lpstr>
      <vt:lpstr>Focus on Reentry</vt:lpstr>
      <vt:lpstr>What’s inside Focus on Reentry</vt:lpstr>
      <vt:lpstr>Why Reentry?</vt:lpstr>
      <vt:lpstr>Your Money, Your Goals for people with criminal records </vt:lpstr>
      <vt:lpstr>Using the information and tools </vt:lpstr>
      <vt:lpstr>What is financial well-being?</vt:lpstr>
      <vt:lpstr>Online questionnaire</vt:lpstr>
      <vt:lpstr>Paper version of the questionnaire</vt:lpstr>
      <vt:lpstr>The financial well-being scale</vt:lpstr>
      <vt:lpstr>Step 1: Collect responses to the questionnaire</vt:lpstr>
      <vt:lpstr>Step 2. Calculate the total response value</vt:lpstr>
      <vt:lpstr>Step 3. Convert the total response value to a financial well-being scale score</vt:lpstr>
      <vt:lpstr>Your Money, Your Goals</vt:lpstr>
      <vt:lpstr>Money and me: Opening activity</vt:lpstr>
      <vt:lpstr>Money and me: Opening activity</vt:lpstr>
      <vt:lpstr>Money – what does it mean?</vt:lpstr>
      <vt:lpstr>Having the Money Conversation</vt:lpstr>
      <vt:lpstr>Having the money conversation: At a glance</vt:lpstr>
      <vt:lpstr>Tool: My money picture worksheet</vt:lpstr>
      <vt:lpstr>My money picture worksheet: Questions </vt:lpstr>
      <vt:lpstr>Tool: Preparing your money situation before time of incarceration</vt:lpstr>
      <vt:lpstr>Tool: Getting documents and identification</vt:lpstr>
      <vt:lpstr>Getting documents and identification: Review the list</vt:lpstr>
      <vt:lpstr>Focus on Reentry</vt:lpstr>
      <vt:lpstr>SMART goals</vt:lpstr>
      <vt:lpstr>Tool: Setting SMART goals</vt:lpstr>
      <vt:lpstr>Tool: Putting goals into action</vt:lpstr>
      <vt:lpstr>Putting goals into action: Make an action plan</vt:lpstr>
      <vt:lpstr>Focus on Reentry</vt:lpstr>
      <vt:lpstr>Saving and reentry</vt:lpstr>
      <vt:lpstr>Savings goals to consider </vt:lpstr>
      <vt:lpstr>Handout: Saving at tax time</vt:lpstr>
      <vt:lpstr>Tool: Saving and asset limits</vt:lpstr>
      <vt:lpstr>Focus on Reentry</vt:lpstr>
      <vt:lpstr>Income and benefits</vt:lpstr>
      <vt:lpstr>Tool: Income and benefits tracker</vt:lpstr>
      <vt:lpstr>Tool: Understanding your pay stub</vt:lpstr>
      <vt:lpstr>Focus on Reentry</vt:lpstr>
      <vt:lpstr>Tool: Spending tracker</vt:lpstr>
      <vt:lpstr>Focus on Reentry</vt:lpstr>
      <vt:lpstr>Cash flow</vt:lpstr>
      <vt:lpstr>Tool: Creating a cash flow budget</vt:lpstr>
      <vt:lpstr>Managing cash flow: Scenario overview</vt:lpstr>
      <vt:lpstr>Managing cash flow scenario</vt:lpstr>
      <vt:lpstr>Managing cash flow scenario</vt:lpstr>
      <vt:lpstr>Managing cash flow scenario</vt:lpstr>
      <vt:lpstr>Cash flow analysis</vt:lpstr>
      <vt:lpstr>Focus on Reentry</vt:lpstr>
      <vt:lpstr>Dealing with debt</vt:lpstr>
      <vt:lpstr>Good debt, bad debt</vt:lpstr>
      <vt:lpstr>Tool: Reentry debt log </vt:lpstr>
      <vt:lpstr>Tool: Lowering your debt </vt:lpstr>
      <vt:lpstr>Focus on Reentry</vt:lpstr>
      <vt:lpstr>What is credit?</vt:lpstr>
      <vt:lpstr>Tool: Requesting your free credit reports</vt:lpstr>
      <vt:lpstr>Handout: Requesting your free credit reports by mail from a correctional facility </vt:lpstr>
      <vt:lpstr>Tool: Reviewing your credit reports</vt:lpstr>
      <vt:lpstr>Handout: Disputing errors on your credit reports</vt:lpstr>
      <vt:lpstr>Focus on Reentry</vt:lpstr>
      <vt:lpstr>Tool: Opening a checking or savings account</vt:lpstr>
      <vt:lpstr>Tool: Evaluating your prepaid or payroll card</vt:lpstr>
      <vt:lpstr>Handout: Knowing your prepaid card rights</vt:lpstr>
      <vt:lpstr>Focus on Reentry</vt:lpstr>
      <vt:lpstr>Handout: How to handle identity theft</vt:lpstr>
      <vt:lpstr>Handout: Submitting a complaint</vt:lpstr>
      <vt:lpstr>Focus on Reentry</vt:lpstr>
      <vt:lpstr>Handout: Background screening reports</vt:lpstr>
      <vt:lpstr>Tool: Reviewing your background screening reports </vt:lpstr>
      <vt:lpstr>Handout: Obtaining your criminal records </vt:lpstr>
      <vt:lpstr>Your Money, Your Goals</vt:lpstr>
      <vt:lpstr>Additional resources – links to helpful resources</vt:lpstr>
      <vt:lpstr>Focus on Reentry</vt:lpstr>
      <vt:lpstr>How will you use the tools?</vt:lpstr>
      <vt:lpstr>Ask CFPB</vt:lpstr>
      <vt:lpstr>Ordering materials</vt:lpstr>
      <vt:lpstr>Q &amp; A Options</vt:lpstr>
    </vt:vector>
  </TitlesOfParts>
  <Manager/>
  <Company>Consumer Financial Protection Bureau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cfpb_powerpoint_template_logo_16x9_092820.pptx</dc:title>
  <dc:subject/>
  <dc:creator>Consumer Financial Protection Bureau</dc:creator>
  <cp:keywords/>
  <dc:description/>
  <cp:lastModifiedBy>Griffin, Mary (CFPB)</cp:lastModifiedBy>
  <cp:revision>193</cp:revision>
  <dcterms:created xsi:type="dcterms:W3CDTF">2012-11-19T20:41:22Z</dcterms:created>
  <dcterms:modified xsi:type="dcterms:W3CDTF">2021-08-20T16:59:03Z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0x010100AF5D719A330BE9498B2C5974DBEAC038005F0ADEEC20B2824B99420136942A3D40</vt:lpwstr>
  </property>
  <property fmtid="{D5CDD505-2E9C-101B-9397-08002B2CF9AE}" pid="3" name="Order">
    <vt:i4>100</vt:i4>
  </property>
  <property fmtid="{D5CDD505-2E9C-101B-9397-08002B2CF9AE}" pid="4" name="TaxKeyword">
    <vt:lpwstr/>
  </property>
  <property fmtid="{D5CDD505-2E9C-101B-9397-08002B2CF9AE}" pid="5" name="_dlc_DocIdItemGuid">
    <vt:lpwstr>2e5a4878-781a-4c3c-b3f9-d61e9f356296</vt:lpwstr>
  </property>
</Properties>
</file>