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2"/>
  </p:notesMasterIdLst>
  <p:sldIdLst>
    <p:sldId id="256" r:id="rId2"/>
    <p:sldId id="533" r:id="rId3"/>
    <p:sldId id="482" r:id="rId4"/>
    <p:sldId id="483" r:id="rId5"/>
    <p:sldId id="484" r:id="rId6"/>
    <p:sldId id="485" r:id="rId7"/>
    <p:sldId id="486" r:id="rId8"/>
    <p:sldId id="488" r:id="rId9"/>
    <p:sldId id="534" r:id="rId10"/>
    <p:sldId id="491" r:id="rId11"/>
    <p:sldId id="492" r:id="rId12"/>
    <p:sldId id="493" r:id="rId13"/>
    <p:sldId id="494" r:id="rId14"/>
    <p:sldId id="495" r:id="rId15"/>
    <p:sldId id="496" r:id="rId16"/>
    <p:sldId id="497" r:id="rId17"/>
    <p:sldId id="498" r:id="rId18"/>
    <p:sldId id="507" r:id="rId19"/>
    <p:sldId id="508" r:id="rId20"/>
    <p:sldId id="509" r:id="rId21"/>
    <p:sldId id="510" r:id="rId22"/>
    <p:sldId id="511" r:id="rId23"/>
    <p:sldId id="512" r:id="rId24"/>
    <p:sldId id="513" r:id="rId25"/>
    <p:sldId id="514" r:id="rId26"/>
    <p:sldId id="515" r:id="rId27"/>
    <p:sldId id="516" r:id="rId28"/>
    <p:sldId id="517" r:id="rId29"/>
    <p:sldId id="518" r:id="rId30"/>
    <p:sldId id="519"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6" r:id="rId68"/>
    <p:sldId id="375"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399" r:id="rId92"/>
    <p:sldId id="400" r:id="rId93"/>
    <p:sldId id="401" r:id="rId94"/>
    <p:sldId id="402" r:id="rId95"/>
    <p:sldId id="403" r:id="rId96"/>
    <p:sldId id="404" r:id="rId97"/>
    <p:sldId id="405" r:id="rId98"/>
    <p:sldId id="406" r:id="rId99"/>
    <p:sldId id="407" r:id="rId100"/>
    <p:sldId id="408" r:id="rId101"/>
    <p:sldId id="409" r:id="rId102"/>
    <p:sldId id="410" r:id="rId103"/>
    <p:sldId id="411" r:id="rId104"/>
    <p:sldId id="412" r:id="rId105"/>
    <p:sldId id="413" r:id="rId106"/>
    <p:sldId id="414" r:id="rId107"/>
    <p:sldId id="415" r:id="rId108"/>
    <p:sldId id="416" r:id="rId109"/>
    <p:sldId id="417" r:id="rId110"/>
    <p:sldId id="418" r:id="rId111"/>
    <p:sldId id="419" r:id="rId112"/>
    <p:sldId id="420" r:id="rId113"/>
    <p:sldId id="421" r:id="rId114"/>
    <p:sldId id="422" r:id="rId115"/>
    <p:sldId id="423" r:id="rId116"/>
    <p:sldId id="424" r:id="rId117"/>
    <p:sldId id="425" r:id="rId118"/>
    <p:sldId id="426" r:id="rId119"/>
    <p:sldId id="427" r:id="rId120"/>
    <p:sldId id="428" r:id="rId121"/>
    <p:sldId id="429" r:id="rId122"/>
    <p:sldId id="430" r:id="rId123"/>
    <p:sldId id="431" r:id="rId124"/>
    <p:sldId id="432" r:id="rId125"/>
    <p:sldId id="433" r:id="rId126"/>
    <p:sldId id="434" r:id="rId127"/>
    <p:sldId id="435" r:id="rId128"/>
    <p:sldId id="436" r:id="rId129"/>
    <p:sldId id="437" r:id="rId130"/>
    <p:sldId id="438" r:id="rId131"/>
    <p:sldId id="439" r:id="rId132"/>
    <p:sldId id="440" r:id="rId133"/>
    <p:sldId id="441" r:id="rId134"/>
    <p:sldId id="442" r:id="rId135"/>
    <p:sldId id="443" r:id="rId136"/>
    <p:sldId id="444" r:id="rId137"/>
    <p:sldId id="445" r:id="rId138"/>
    <p:sldId id="446" r:id="rId139"/>
    <p:sldId id="447" r:id="rId140"/>
    <p:sldId id="448" r:id="rId141"/>
    <p:sldId id="449" r:id="rId142"/>
    <p:sldId id="450" r:id="rId143"/>
    <p:sldId id="451" r:id="rId144"/>
    <p:sldId id="452" r:id="rId145"/>
    <p:sldId id="453" r:id="rId146"/>
    <p:sldId id="454" r:id="rId147"/>
    <p:sldId id="455" r:id="rId148"/>
    <p:sldId id="456" r:id="rId149"/>
    <p:sldId id="457" r:id="rId150"/>
    <p:sldId id="458" r:id="rId151"/>
    <p:sldId id="459" r:id="rId152"/>
    <p:sldId id="460" r:id="rId153"/>
    <p:sldId id="461" r:id="rId154"/>
    <p:sldId id="462" r:id="rId155"/>
    <p:sldId id="463" r:id="rId156"/>
    <p:sldId id="464" r:id="rId157"/>
    <p:sldId id="465" r:id="rId158"/>
    <p:sldId id="466" r:id="rId159"/>
    <p:sldId id="467" r:id="rId160"/>
    <p:sldId id="468" r:id="rId161"/>
    <p:sldId id="469" r:id="rId162"/>
    <p:sldId id="470" r:id="rId163"/>
    <p:sldId id="471" r:id="rId164"/>
    <p:sldId id="472" r:id="rId165"/>
    <p:sldId id="473" r:id="rId166"/>
    <p:sldId id="474" r:id="rId167"/>
    <p:sldId id="475" r:id="rId168"/>
    <p:sldId id="476" r:id="rId169"/>
    <p:sldId id="477" r:id="rId170"/>
    <p:sldId id="478" r:id="rId17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slide and disclaimer" id="{17CA062D-638B-4E47-AB4F-E209ABDFC076}">
          <p14:sldIdLst>
            <p14:sldId id="256"/>
            <p14:sldId id="533"/>
          </p14:sldIdLst>
        </p14:section>
        <p14:section name="Opening activity" id="{DB3A319D-FCC0-483B-AA2C-5592C2404F72}">
          <p14:sldIdLst>
            <p14:sldId id="482"/>
            <p14:sldId id="483"/>
            <p14:sldId id="484"/>
            <p14:sldId id="485"/>
          </p14:sldIdLst>
        </p14:section>
        <p14:section name="Overview of the training and introductions" id="{EBC1C646-D729-4A9A-9E4D-827D45D879B4}">
          <p14:sldIdLst>
            <p14:sldId id="486"/>
            <p14:sldId id="488"/>
            <p14:sldId id="534"/>
            <p14:sldId id="491"/>
          </p14:sldIdLst>
        </p14:section>
        <p14:section name="Introduction to the CFPB and financial empowerment" id="{AD9284FB-0459-4C68-A3A6-59C7C1B1FF63}">
          <p14:sldIdLst>
            <p14:sldId id="492"/>
            <p14:sldId id="493"/>
            <p14:sldId id="494"/>
            <p14:sldId id="495"/>
            <p14:sldId id="496"/>
            <p14:sldId id="497"/>
            <p14:sldId id="498"/>
          </p14:sldIdLst>
        </p14:section>
        <p14:section name="An orientation to the toolkit" id="{CD66CE44-10E3-4660-9942-864E118FE0B0}">
          <p14:sldIdLst>
            <p14:sldId id="507"/>
            <p14:sldId id="508"/>
            <p14:sldId id="509"/>
            <p14:sldId id="510"/>
            <p14:sldId id="511"/>
            <p14:sldId id="512"/>
            <p14:sldId id="513"/>
            <p14:sldId id="514"/>
            <p14:sldId id="515"/>
          </p14:sldIdLst>
        </p14:section>
        <p14:section name="Starting the money conversation" id="{C4B38840-227A-4910-AEDF-3B7883CB1EBB}">
          <p14:sldIdLst>
            <p14:sldId id="516"/>
            <p14:sldId id="517"/>
            <p14:sldId id="518"/>
            <p14:sldId id="519"/>
          </p14:sldIdLst>
        </p14:section>
        <p14:section name="Module 1: Setting Goals" id="{FF1DE479-72B6-4EA2-865A-E95A3476142C}">
          <p14:sldIdLst>
            <p14:sldId id="339"/>
            <p14:sldId id="340"/>
            <p14:sldId id="341"/>
            <p14:sldId id="342"/>
            <p14:sldId id="343"/>
            <p14:sldId id="344"/>
            <p14:sldId id="345"/>
            <p14:sldId id="346"/>
            <p14:sldId id="347"/>
            <p14:sldId id="348"/>
            <p14:sldId id="349"/>
          </p14:sldIdLst>
        </p14:section>
        <p14:section name="Module 2: Saving" id="{D5913601-B7C8-41AD-945B-2A40C7C3D991}">
          <p14:sldIdLst>
            <p14:sldId id="350"/>
            <p14:sldId id="351"/>
            <p14:sldId id="352"/>
            <p14:sldId id="353"/>
            <p14:sldId id="354"/>
            <p14:sldId id="355"/>
            <p14:sldId id="356"/>
            <p14:sldId id="357"/>
          </p14:sldIdLst>
        </p14:section>
        <p14:section name="Module 3: Tracking Income and Benefits" id="{65949DD1-A513-4F84-8747-DE919165A053}">
          <p14:sldIdLst>
            <p14:sldId id="358"/>
            <p14:sldId id="359"/>
            <p14:sldId id="360"/>
            <p14:sldId id="361"/>
            <p14:sldId id="362"/>
            <p14:sldId id="363"/>
            <p14:sldId id="364"/>
            <p14:sldId id="365"/>
          </p14:sldIdLst>
        </p14:section>
        <p14:section name="Module 4: Paying Bills" id="{7C4F7A83-847B-43EC-AFAF-7B83DADCDBAE}">
          <p14:sldIdLst>
            <p14:sldId id="366"/>
            <p14:sldId id="367"/>
            <p14:sldId id="368"/>
            <p14:sldId id="369"/>
            <p14:sldId id="370"/>
            <p14:sldId id="371"/>
            <p14:sldId id="372"/>
            <p14:sldId id="373"/>
            <p14:sldId id="374"/>
          </p14:sldIdLst>
        </p14:section>
        <p14:section name="Module 5: Getting through the Month" id="{216D6A44-2284-44B5-B042-1038873DE3B9}">
          <p14:sldIdLst>
            <p14:sldId id="376"/>
            <p14:sldId id="375"/>
            <p14:sldId id="377"/>
            <p14:sldId id="378"/>
            <p14:sldId id="379"/>
            <p14:sldId id="380"/>
            <p14:sldId id="381"/>
            <p14:sldId id="382"/>
            <p14:sldId id="383"/>
            <p14:sldId id="384"/>
            <p14:sldId id="385"/>
            <p14:sldId id="386"/>
            <p14:sldId id="387"/>
          </p14:sldIdLst>
        </p14:section>
        <p14:section name="Module 6: Dealing with Debt" id="{5F9275A1-1D03-443B-9BA5-41DB19211AA2}">
          <p14:sldIdLst>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Lst>
        </p14:section>
        <p14:section name="Module 7: Understanding Credit Reports and Scores" id="{2245E04A-9B1B-4A2F-99B9-7D5A0DD29013}">
          <p14:sldIdLst>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Lst>
        </p14:section>
        <p14:section name="Module 9: Protecting your Money" id="{F278BEC9-BD8A-4FE1-A621-DBB163764A5F}">
          <p14:sldIdLst>
            <p14:sldId id="466"/>
            <p14:sldId id="467"/>
            <p14:sldId id="468"/>
            <p14:sldId id="469"/>
            <p14:sldId id="470"/>
            <p14:sldId id="471"/>
            <p14:sldId id="472"/>
            <p14:sldId id="473"/>
            <p14:sldId id="474"/>
            <p14:sldId id="475"/>
            <p14:sldId id="476"/>
          </p14:sldIdLst>
        </p14:section>
        <p14:section name="Closing" id="{479B684E-7ABC-4949-90C0-0B4683D60E76}">
          <p14:sldIdLst>
            <p14:sldId id="477"/>
            <p14:sldId id="478"/>
          </p14:sldIdLst>
        </p14:section>
      </p14:sectionLst>
    </p:ext>
    <p:ext uri="{EFAFB233-063F-42B5-8137-9DF3F51BA10A}">
      <p15:sldGuideLst xmlns:p15="http://schemas.microsoft.com/office/powerpoint/2012/main">
        <p15:guide id="1" orient="horz" pos="944">
          <p15:clr>
            <a:srgbClr val="A4A3A4"/>
          </p15:clr>
        </p15:guide>
        <p15:guide id="2" pos="3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zad, Yuliya (CFPB)" initials="RY(" lastIdx="8" clrIdx="0">
    <p:extLst>
      <p:ext uri="{19B8F6BF-5375-455C-9EA6-DF929625EA0E}">
        <p15:presenceInfo xmlns:p15="http://schemas.microsoft.com/office/powerpoint/2012/main" userId="S-1-5-21-777607571-1966955543-4197172876-685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B96D8B-66B1-4798-876F-329478C7A52C}">
  <a:tblStyle styleId="{05B96D8B-66B1-4798-876F-329478C7A52C}" styleName="Table_0">
    <a:wholeTbl>
      <a:tcTxStyle b="off" i="off">
        <a:font>
          <a:latin typeface="Georgia"/>
          <a:ea typeface="Georgia"/>
          <a:cs typeface="Georgia"/>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eorgia"/>
          <a:ea typeface="Georgia"/>
          <a:cs typeface="Georgia"/>
        </a:font>
        <a:schemeClr val="lt1"/>
      </a:tcTxStyle>
      <a:tcStyle>
        <a:tcBdr/>
        <a:fill>
          <a:solidFill>
            <a:schemeClr val="accent2"/>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0780" autoAdjust="0"/>
  </p:normalViewPr>
  <p:slideViewPr>
    <p:cSldViewPr snapToGrid="0">
      <p:cViewPr varScale="1">
        <p:scale>
          <a:sx n="78" d="100"/>
          <a:sy n="78" d="100"/>
        </p:scale>
        <p:origin x="450" y="78"/>
      </p:cViewPr>
      <p:guideLst>
        <p:guide orient="horz" pos="944"/>
        <p:guide pos="35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These percentages reflect how much each category determines a typical FICO score.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These percentages reflect how much each category determines a typical FICO score.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0A4-4025-9A25-3AEBE92D30D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0A4-4025-9A25-3AEBE92D30D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0A4-4025-9A25-3AEBE92D30DE}"/>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00A4-4025-9A25-3AEBE92D30DE}"/>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00A4-4025-9A25-3AEBE92D30D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Types of credit</c:v>
                </c:pt>
                <c:pt idx="4">
                  <c:v>New credit</c:v>
                </c:pt>
              </c:strCache>
            </c:strRef>
          </c:cat>
          <c:val>
            <c:numRef>
              <c:f>Sheet1!$B$2:$B$6</c:f>
              <c:numCache>
                <c:formatCode>0%</c:formatCode>
                <c:ptCount val="5"/>
                <c:pt idx="0">
                  <c:v>0.35</c:v>
                </c:pt>
                <c:pt idx="1">
                  <c:v>0.3</c:v>
                </c:pt>
                <c:pt idx="2">
                  <c:v>0.15</c:v>
                </c:pt>
                <c:pt idx="3">
                  <c:v>0.1</c:v>
                </c:pt>
                <c:pt idx="4">
                  <c:v>0.1</c:v>
                </c:pt>
              </c:numCache>
            </c:numRef>
          </c:val>
          <c:extLst>
            <c:ext xmlns:c16="http://schemas.microsoft.com/office/drawing/2014/chart" uri="{C3380CC4-5D6E-409C-BE32-E72D297353CC}">
              <c16:uniqueId val="{00000000-A71B-4729-8EB1-F991819A4072}"/>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98C12-2FBB-4F7A-9F9B-EDF3C00DB4D3}" type="doc">
      <dgm:prSet loTypeId="urn:microsoft.com/office/officeart/2005/8/layout/equation1" loCatId="process" qsTypeId="urn:microsoft.com/office/officeart/2005/8/quickstyle/simple1" qsCatId="simple" csTypeId="urn:microsoft.com/office/officeart/2005/8/colors/accent2_2" csCatId="accent2" phldr="1"/>
      <dgm:spPr/>
    </dgm:pt>
    <dgm:pt modelId="{254A14C6-A6AF-4F92-9292-FD028AF3737C}">
      <dgm:prSet phldrT="[Text]" custT="1"/>
      <dgm:spPr>
        <a:solidFill>
          <a:srgbClr val="3B8636"/>
        </a:solidFill>
      </dgm:spPr>
      <dgm:t>
        <a:bodyPr/>
        <a:lstStyle/>
        <a:p>
          <a:r>
            <a:rPr lang="en-US" sz="1800" b="0" i="0" dirty="0" smtClean="0">
              <a:latin typeface="Arial"/>
              <a:cs typeface="Arial"/>
            </a:rPr>
            <a:t>Skill and confidence to use knowledge</a:t>
          </a:r>
          <a:endParaRPr lang="en-US" sz="1800" b="0" i="0" dirty="0">
            <a:latin typeface="Arial"/>
            <a:cs typeface="Arial"/>
          </a:endParaRPr>
        </a:p>
      </dgm:t>
    </dgm:pt>
    <dgm:pt modelId="{DA18F270-5594-47DB-A9EF-5BFFCE95FE07}" type="parTrans" cxnId="{19358E68-E6AA-40DF-987D-831BF9A3F328}">
      <dgm:prSet/>
      <dgm:spPr/>
      <dgm:t>
        <a:bodyPr/>
        <a:lstStyle/>
        <a:p>
          <a:endParaRPr lang="en-US"/>
        </a:p>
      </dgm:t>
    </dgm:pt>
    <dgm:pt modelId="{856EB86D-8BF4-4C0F-9863-03A550FDAF7A}" type="sibTrans" cxnId="{19358E68-E6AA-40DF-987D-831BF9A3F328}">
      <dgm:prSet/>
      <dgm:spPr>
        <a:solidFill>
          <a:srgbClr val="FFFFFF"/>
        </a:solidFill>
      </dgm:spPr>
      <dgm:t>
        <a:bodyPr/>
        <a:lstStyle/>
        <a:p>
          <a:endParaRPr lang="en-US" dirty="0"/>
        </a:p>
      </dgm:t>
    </dgm:pt>
    <dgm:pt modelId="{7E982CCF-0D9F-422E-BA76-87E46A480F43}">
      <dgm:prSet phldrT="[Text]" custT="1"/>
      <dgm:spPr>
        <a:solidFill>
          <a:srgbClr val="3B8636"/>
        </a:solidFill>
      </dgm:spPr>
      <dgm:t>
        <a:bodyPr/>
        <a:lstStyle/>
        <a:p>
          <a:pPr>
            <a:lnSpc>
              <a:spcPct val="120000"/>
            </a:lnSpc>
          </a:pPr>
          <a:r>
            <a:rPr lang="en-US" sz="1400" b="0" dirty="0" smtClean="0">
              <a:latin typeface="Arial"/>
              <a:cs typeface="Arial"/>
            </a:rPr>
            <a:t>Financial empowerment</a:t>
          </a:r>
          <a:endParaRPr lang="en-US" sz="1400" b="0" dirty="0">
            <a:latin typeface="Arial"/>
            <a:cs typeface="Arial"/>
          </a:endParaRPr>
        </a:p>
      </dgm:t>
    </dgm:pt>
    <dgm:pt modelId="{59A0486E-A971-4E97-92AD-68E7FE8CD1DF}" type="parTrans" cxnId="{0989AC25-42C5-4158-97C8-A71FA62E8E3B}">
      <dgm:prSet/>
      <dgm:spPr/>
      <dgm:t>
        <a:bodyPr/>
        <a:lstStyle/>
        <a:p>
          <a:endParaRPr lang="en-US"/>
        </a:p>
      </dgm:t>
    </dgm:pt>
    <dgm:pt modelId="{0E8CECB0-AC75-4BEF-AFB4-7593862A5AB3}" type="sibTrans" cxnId="{0989AC25-42C5-4158-97C8-A71FA62E8E3B}">
      <dgm:prSet/>
      <dgm:spPr/>
      <dgm:t>
        <a:bodyPr/>
        <a:lstStyle/>
        <a:p>
          <a:endParaRPr lang="en-US"/>
        </a:p>
      </dgm:t>
    </dgm:pt>
    <dgm:pt modelId="{32055F16-AECB-4F4C-9D01-0C2E44AB53B7}">
      <dgm:prSet phldrT="[Text]" custT="1"/>
      <dgm:spPr>
        <a:solidFill>
          <a:srgbClr val="3B8636"/>
        </a:solidFill>
      </dgm:spPr>
      <dgm:t>
        <a:bodyPr/>
        <a:lstStyle/>
        <a:p>
          <a:r>
            <a:rPr lang="en-US" sz="1800" b="0" dirty="0" smtClean="0">
              <a:latin typeface="Arial"/>
              <a:cs typeface="Arial"/>
            </a:rPr>
            <a:t>Financial literacy</a:t>
          </a:r>
          <a:endParaRPr lang="en-US" sz="1800" b="0" dirty="0">
            <a:latin typeface="Arial"/>
            <a:cs typeface="Arial"/>
          </a:endParaRPr>
        </a:p>
      </dgm:t>
    </dgm:pt>
    <dgm:pt modelId="{C9BDD3D1-92DA-4EDE-950A-F45F74F58271}" type="sibTrans" cxnId="{6B03500C-9C2D-420D-907B-8A059FB7825D}">
      <dgm:prSet/>
      <dgm:spPr>
        <a:solidFill>
          <a:schemeClr val="bg1"/>
        </a:solidFill>
      </dgm:spPr>
      <dgm:t>
        <a:bodyPr/>
        <a:lstStyle/>
        <a:p>
          <a:endParaRPr lang="en-US" dirty="0"/>
        </a:p>
      </dgm:t>
    </dgm:pt>
    <dgm:pt modelId="{C9412C00-C492-4856-BCF8-CF5C5AD2EC4A}" type="parTrans" cxnId="{6B03500C-9C2D-420D-907B-8A059FB7825D}">
      <dgm:prSet/>
      <dgm:spPr/>
      <dgm:t>
        <a:bodyPr/>
        <a:lstStyle/>
        <a:p>
          <a:endParaRPr lang="en-US"/>
        </a:p>
      </dgm:t>
    </dgm:pt>
    <dgm:pt modelId="{167278C8-35B2-4BE6-8A20-66FA69C28141}" type="pres">
      <dgm:prSet presAssocID="{CE998C12-2FBB-4F7A-9F9B-EDF3C00DB4D3}" presName="linearFlow" presStyleCnt="0">
        <dgm:presLayoutVars>
          <dgm:dir/>
          <dgm:resizeHandles val="exact"/>
        </dgm:presLayoutVars>
      </dgm:prSet>
      <dgm:spPr/>
    </dgm:pt>
    <dgm:pt modelId="{B038EE9B-D981-40FB-B786-A1BE11114661}" type="pres">
      <dgm:prSet presAssocID="{32055F16-AECB-4F4C-9D01-0C2E44AB53B7}" presName="node" presStyleLbl="node1" presStyleIdx="0" presStyleCnt="3">
        <dgm:presLayoutVars>
          <dgm:bulletEnabled val="1"/>
        </dgm:presLayoutVars>
      </dgm:prSet>
      <dgm:spPr/>
      <dgm:t>
        <a:bodyPr/>
        <a:lstStyle/>
        <a:p>
          <a:endParaRPr lang="en-US"/>
        </a:p>
      </dgm:t>
    </dgm:pt>
    <dgm:pt modelId="{92074FD1-F1B7-43F8-B629-A6834B99BE13}" type="pres">
      <dgm:prSet presAssocID="{C9BDD3D1-92DA-4EDE-950A-F45F74F58271}" presName="spacerL" presStyleCnt="0"/>
      <dgm:spPr/>
    </dgm:pt>
    <dgm:pt modelId="{97FDB00C-7DB5-4FA5-B450-CF8F1E49E9DF}" type="pres">
      <dgm:prSet presAssocID="{C9BDD3D1-92DA-4EDE-950A-F45F74F58271}" presName="sibTrans" presStyleLbl="sibTrans2D1" presStyleIdx="0" presStyleCnt="2" custLinFactNeighborX="-92669" custLinFactNeighborY="1222"/>
      <dgm:spPr/>
      <dgm:t>
        <a:bodyPr/>
        <a:lstStyle/>
        <a:p>
          <a:endParaRPr lang="en-US"/>
        </a:p>
      </dgm:t>
    </dgm:pt>
    <dgm:pt modelId="{85A720C8-D645-48D1-BFFD-325E54302795}" type="pres">
      <dgm:prSet presAssocID="{C9BDD3D1-92DA-4EDE-950A-F45F74F58271}" presName="spacerR" presStyleCnt="0"/>
      <dgm:spPr/>
    </dgm:pt>
    <dgm:pt modelId="{DFB04FFC-DE9B-4269-877C-AC906D56C9DE}" type="pres">
      <dgm:prSet presAssocID="{254A14C6-A6AF-4F92-9292-FD028AF3737C}" presName="node" presStyleLbl="node1" presStyleIdx="1" presStyleCnt="3" custLinFactX="-10050" custLinFactNeighborX="-100000">
        <dgm:presLayoutVars>
          <dgm:bulletEnabled val="1"/>
        </dgm:presLayoutVars>
      </dgm:prSet>
      <dgm:spPr/>
      <dgm:t>
        <a:bodyPr/>
        <a:lstStyle/>
        <a:p>
          <a:endParaRPr lang="en-US"/>
        </a:p>
      </dgm:t>
    </dgm:pt>
    <dgm:pt modelId="{2A8B21D4-A3DB-412A-BD7E-84666062188D}" type="pres">
      <dgm:prSet presAssocID="{856EB86D-8BF4-4C0F-9863-03A550FDAF7A}" presName="spacerL" presStyleCnt="0"/>
      <dgm:spPr/>
    </dgm:pt>
    <dgm:pt modelId="{64F09F2D-5368-4221-8664-42515F353403}" type="pres">
      <dgm:prSet presAssocID="{856EB86D-8BF4-4C0F-9863-03A550FDAF7A}" presName="sibTrans" presStyleLbl="sibTrans2D1" presStyleIdx="1" presStyleCnt="2" custLinFactX="-16481" custLinFactNeighborX="-100000"/>
      <dgm:spPr/>
      <dgm:t>
        <a:bodyPr/>
        <a:lstStyle/>
        <a:p>
          <a:endParaRPr lang="en-US"/>
        </a:p>
      </dgm:t>
    </dgm:pt>
    <dgm:pt modelId="{3247F51A-645C-4AEC-9263-EC8B8CFA3489}" type="pres">
      <dgm:prSet presAssocID="{856EB86D-8BF4-4C0F-9863-03A550FDAF7A}" presName="spacerR" presStyleCnt="0"/>
      <dgm:spPr/>
    </dgm:pt>
    <dgm:pt modelId="{B3010C1D-96BF-46E2-800E-EAFF056355B7}" type="pres">
      <dgm:prSet presAssocID="{7E982CCF-0D9F-422E-BA76-87E46A480F43}" presName="node" presStyleLbl="node1" presStyleIdx="2" presStyleCnt="3" custLinFactX="-16934" custLinFactNeighborX="-100000">
        <dgm:presLayoutVars>
          <dgm:bulletEnabled val="1"/>
        </dgm:presLayoutVars>
      </dgm:prSet>
      <dgm:spPr/>
      <dgm:t>
        <a:bodyPr/>
        <a:lstStyle/>
        <a:p>
          <a:endParaRPr lang="en-US"/>
        </a:p>
      </dgm:t>
    </dgm:pt>
  </dgm:ptLst>
  <dgm:cxnLst>
    <dgm:cxn modelId="{DB8EC31C-385D-9B4B-AF45-F4DB67A6366F}" type="presOf" srcId="{C9BDD3D1-92DA-4EDE-950A-F45F74F58271}" destId="{97FDB00C-7DB5-4FA5-B450-CF8F1E49E9DF}" srcOrd="0" destOrd="0" presId="urn:microsoft.com/office/officeart/2005/8/layout/equation1"/>
    <dgm:cxn modelId="{19358E68-E6AA-40DF-987D-831BF9A3F328}" srcId="{CE998C12-2FBB-4F7A-9F9B-EDF3C00DB4D3}" destId="{254A14C6-A6AF-4F92-9292-FD028AF3737C}" srcOrd="1" destOrd="0" parTransId="{DA18F270-5594-47DB-A9EF-5BFFCE95FE07}" sibTransId="{856EB86D-8BF4-4C0F-9863-03A550FDAF7A}"/>
    <dgm:cxn modelId="{9A1C0A7B-1B18-9249-860B-D6D79308666A}" type="presOf" srcId="{CE998C12-2FBB-4F7A-9F9B-EDF3C00DB4D3}" destId="{167278C8-35B2-4BE6-8A20-66FA69C28141}" srcOrd="0" destOrd="0" presId="urn:microsoft.com/office/officeart/2005/8/layout/equation1"/>
    <dgm:cxn modelId="{D046B458-5E6B-A44E-8D09-DDF2BAC22F21}" type="presOf" srcId="{856EB86D-8BF4-4C0F-9863-03A550FDAF7A}" destId="{64F09F2D-5368-4221-8664-42515F353403}" srcOrd="0" destOrd="0" presId="urn:microsoft.com/office/officeart/2005/8/layout/equation1"/>
    <dgm:cxn modelId="{41D3AD33-FDB8-2345-91D1-7A2B7C2FDB09}" type="presOf" srcId="{32055F16-AECB-4F4C-9D01-0C2E44AB53B7}" destId="{B038EE9B-D981-40FB-B786-A1BE11114661}" srcOrd="0" destOrd="0" presId="urn:microsoft.com/office/officeart/2005/8/layout/equation1"/>
    <dgm:cxn modelId="{78075742-8BB9-9D41-9F3F-5D2B8EB1917F}" type="presOf" srcId="{7E982CCF-0D9F-422E-BA76-87E46A480F43}" destId="{B3010C1D-96BF-46E2-800E-EAFF056355B7}" srcOrd="0" destOrd="0" presId="urn:microsoft.com/office/officeart/2005/8/layout/equation1"/>
    <dgm:cxn modelId="{35E94B6C-183F-1C4E-B720-FE74263641DA}" type="presOf" srcId="{254A14C6-A6AF-4F92-9292-FD028AF3737C}" destId="{DFB04FFC-DE9B-4269-877C-AC906D56C9DE}" srcOrd="0" destOrd="0" presId="urn:microsoft.com/office/officeart/2005/8/layout/equation1"/>
    <dgm:cxn modelId="{6B03500C-9C2D-420D-907B-8A059FB7825D}" srcId="{CE998C12-2FBB-4F7A-9F9B-EDF3C00DB4D3}" destId="{32055F16-AECB-4F4C-9D01-0C2E44AB53B7}" srcOrd="0" destOrd="0" parTransId="{C9412C00-C492-4856-BCF8-CF5C5AD2EC4A}" sibTransId="{C9BDD3D1-92DA-4EDE-950A-F45F74F58271}"/>
    <dgm:cxn modelId="{0989AC25-42C5-4158-97C8-A71FA62E8E3B}" srcId="{CE998C12-2FBB-4F7A-9F9B-EDF3C00DB4D3}" destId="{7E982CCF-0D9F-422E-BA76-87E46A480F43}" srcOrd="2" destOrd="0" parTransId="{59A0486E-A971-4E97-92AD-68E7FE8CD1DF}" sibTransId="{0E8CECB0-AC75-4BEF-AFB4-7593862A5AB3}"/>
    <dgm:cxn modelId="{023AA6AE-6AF3-C14C-A9D8-72AC2C720615}" type="presParOf" srcId="{167278C8-35B2-4BE6-8A20-66FA69C28141}" destId="{B038EE9B-D981-40FB-B786-A1BE11114661}" srcOrd="0" destOrd="0" presId="urn:microsoft.com/office/officeart/2005/8/layout/equation1"/>
    <dgm:cxn modelId="{7B65582F-3461-3D47-A23B-4F5FDA3585B0}" type="presParOf" srcId="{167278C8-35B2-4BE6-8A20-66FA69C28141}" destId="{92074FD1-F1B7-43F8-B629-A6834B99BE13}" srcOrd="1" destOrd="0" presId="urn:microsoft.com/office/officeart/2005/8/layout/equation1"/>
    <dgm:cxn modelId="{0BEF89F8-A1A8-C444-8AF1-A9FE8965110B}" type="presParOf" srcId="{167278C8-35B2-4BE6-8A20-66FA69C28141}" destId="{97FDB00C-7DB5-4FA5-B450-CF8F1E49E9DF}" srcOrd="2" destOrd="0" presId="urn:microsoft.com/office/officeart/2005/8/layout/equation1"/>
    <dgm:cxn modelId="{61CDE91A-0093-E34F-839D-86B04D4B99D2}" type="presParOf" srcId="{167278C8-35B2-4BE6-8A20-66FA69C28141}" destId="{85A720C8-D645-48D1-BFFD-325E54302795}" srcOrd="3" destOrd="0" presId="urn:microsoft.com/office/officeart/2005/8/layout/equation1"/>
    <dgm:cxn modelId="{0A7179BC-8C78-D443-BE03-D10D464DCE4B}" type="presParOf" srcId="{167278C8-35B2-4BE6-8A20-66FA69C28141}" destId="{DFB04FFC-DE9B-4269-877C-AC906D56C9DE}" srcOrd="4" destOrd="0" presId="urn:microsoft.com/office/officeart/2005/8/layout/equation1"/>
    <dgm:cxn modelId="{524BCE1B-78B9-6247-BAF2-F66F12546251}" type="presParOf" srcId="{167278C8-35B2-4BE6-8A20-66FA69C28141}" destId="{2A8B21D4-A3DB-412A-BD7E-84666062188D}" srcOrd="5" destOrd="0" presId="urn:microsoft.com/office/officeart/2005/8/layout/equation1"/>
    <dgm:cxn modelId="{1755B09A-7692-A84A-BC64-1D03899D6D61}" type="presParOf" srcId="{167278C8-35B2-4BE6-8A20-66FA69C28141}" destId="{64F09F2D-5368-4221-8664-42515F353403}" srcOrd="6" destOrd="0" presId="urn:microsoft.com/office/officeart/2005/8/layout/equation1"/>
    <dgm:cxn modelId="{B128FFD7-0265-D241-8690-CD4E063E9C5C}" type="presParOf" srcId="{167278C8-35B2-4BE6-8A20-66FA69C28141}" destId="{3247F51A-645C-4AEC-9263-EC8B8CFA3489}" srcOrd="7" destOrd="0" presId="urn:microsoft.com/office/officeart/2005/8/layout/equation1"/>
    <dgm:cxn modelId="{100C2A14-47FF-B04C-93C8-17B520F34C19}" type="presParOf" srcId="{167278C8-35B2-4BE6-8A20-66FA69C28141}" destId="{B3010C1D-96BF-46E2-800E-EAFF056355B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98C12-2FBB-4F7A-9F9B-EDF3C00DB4D3}" type="doc">
      <dgm:prSet loTypeId="urn:microsoft.com/office/officeart/2005/8/layout/equation1" loCatId="process" qsTypeId="urn:microsoft.com/office/officeart/2005/8/quickstyle/simple1" qsCatId="simple" csTypeId="urn:microsoft.com/office/officeart/2005/8/colors/accent2_2" csCatId="accent2" phldr="1"/>
      <dgm:spPr/>
    </dgm:pt>
    <dgm:pt modelId="{254A14C6-A6AF-4F92-9292-FD028AF3737C}">
      <dgm:prSet phldrT="[Text]" custT="1"/>
      <dgm:spPr>
        <a:solidFill>
          <a:srgbClr val="3B8636"/>
        </a:solidFill>
      </dgm:spPr>
      <dgm:t>
        <a:bodyPr/>
        <a:lstStyle/>
        <a:p>
          <a:r>
            <a:rPr lang="en-US" sz="1800" b="0" i="0" dirty="0" smtClean="0">
              <a:latin typeface="Arial"/>
              <a:cs typeface="Arial"/>
            </a:rPr>
            <a:t>Trust</a:t>
          </a:r>
          <a:endParaRPr lang="en-US" sz="1800" b="0" i="0" dirty="0">
            <a:latin typeface="Arial"/>
            <a:cs typeface="Arial"/>
          </a:endParaRPr>
        </a:p>
      </dgm:t>
    </dgm:pt>
    <dgm:pt modelId="{DA18F270-5594-47DB-A9EF-5BFFCE95FE07}" type="parTrans" cxnId="{19358E68-E6AA-40DF-987D-831BF9A3F328}">
      <dgm:prSet/>
      <dgm:spPr/>
      <dgm:t>
        <a:bodyPr/>
        <a:lstStyle/>
        <a:p>
          <a:endParaRPr lang="en-US"/>
        </a:p>
      </dgm:t>
    </dgm:pt>
    <dgm:pt modelId="{856EB86D-8BF4-4C0F-9863-03A550FDAF7A}" type="sibTrans" cxnId="{19358E68-E6AA-40DF-987D-831BF9A3F328}">
      <dgm:prSet/>
      <dgm:spPr>
        <a:solidFill>
          <a:srgbClr val="FFFFFF"/>
        </a:solidFill>
      </dgm:spPr>
      <dgm:t>
        <a:bodyPr/>
        <a:lstStyle/>
        <a:p>
          <a:endParaRPr lang="en-US" dirty="0"/>
        </a:p>
      </dgm:t>
    </dgm:pt>
    <dgm:pt modelId="{7E982CCF-0D9F-422E-BA76-87E46A480F43}">
      <dgm:prSet phldrT="[Text]" custT="1"/>
      <dgm:spPr>
        <a:solidFill>
          <a:srgbClr val="3B8636"/>
        </a:solidFill>
      </dgm:spPr>
      <dgm:t>
        <a:bodyPr/>
        <a:lstStyle/>
        <a:p>
          <a:pPr>
            <a:lnSpc>
              <a:spcPct val="120000"/>
            </a:lnSpc>
          </a:pPr>
          <a:r>
            <a:rPr lang="en-US" sz="1400" b="0" dirty="0" smtClean="0">
              <a:latin typeface="Arial"/>
              <a:cs typeface="Arial"/>
            </a:rPr>
            <a:t>Opportunities for providing financial empowerment</a:t>
          </a:r>
          <a:endParaRPr lang="en-US" sz="1400" b="0" dirty="0">
            <a:latin typeface="Arial"/>
            <a:cs typeface="Arial"/>
          </a:endParaRPr>
        </a:p>
      </dgm:t>
    </dgm:pt>
    <dgm:pt modelId="{59A0486E-A971-4E97-92AD-68E7FE8CD1DF}" type="parTrans" cxnId="{0989AC25-42C5-4158-97C8-A71FA62E8E3B}">
      <dgm:prSet/>
      <dgm:spPr/>
      <dgm:t>
        <a:bodyPr/>
        <a:lstStyle/>
        <a:p>
          <a:endParaRPr lang="en-US"/>
        </a:p>
      </dgm:t>
    </dgm:pt>
    <dgm:pt modelId="{0E8CECB0-AC75-4BEF-AFB4-7593862A5AB3}" type="sibTrans" cxnId="{0989AC25-42C5-4158-97C8-A71FA62E8E3B}">
      <dgm:prSet/>
      <dgm:spPr/>
      <dgm:t>
        <a:bodyPr/>
        <a:lstStyle/>
        <a:p>
          <a:endParaRPr lang="en-US"/>
        </a:p>
      </dgm:t>
    </dgm:pt>
    <dgm:pt modelId="{32055F16-AECB-4F4C-9D01-0C2E44AB53B7}">
      <dgm:prSet phldrT="[Text]" custT="1"/>
      <dgm:spPr>
        <a:solidFill>
          <a:srgbClr val="3B8636"/>
        </a:solidFill>
      </dgm:spPr>
      <dgm:t>
        <a:bodyPr/>
        <a:lstStyle/>
        <a:p>
          <a:r>
            <a:rPr lang="en-US" sz="1800" b="0" dirty="0" smtClean="0">
              <a:latin typeface="Arial"/>
              <a:cs typeface="Arial"/>
            </a:rPr>
            <a:t>Access</a:t>
          </a:r>
          <a:endParaRPr lang="en-US" sz="1800" b="0" dirty="0">
            <a:latin typeface="Arial"/>
            <a:cs typeface="Arial"/>
          </a:endParaRPr>
        </a:p>
      </dgm:t>
    </dgm:pt>
    <dgm:pt modelId="{C9BDD3D1-92DA-4EDE-950A-F45F74F58271}" type="sibTrans" cxnId="{6B03500C-9C2D-420D-907B-8A059FB7825D}">
      <dgm:prSet/>
      <dgm:spPr>
        <a:solidFill>
          <a:schemeClr val="bg1"/>
        </a:solidFill>
      </dgm:spPr>
      <dgm:t>
        <a:bodyPr/>
        <a:lstStyle/>
        <a:p>
          <a:endParaRPr lang="en-US" dirty="0"/>
        </a:p>
      </dgm:t>
    </dgm:pt>
    <dgm:pt modelId="{C9412C00-C492-4856-BCF8-CF5C5AD2EC4A}" type="parTrans" cxnId="{6B03500C-9C2D-420D-907B-8A059FB7825D}">
      <dgm:prSet/>
      <dgm:spPr/>
      <dgm:t>
        <a:bodyPr/>
        <a:lstStyle/>
        <a:p>
          <a:endParaRPr lang="en-US"/>
        </a:p>
      </dgm:t>
    </dgm:pt>
    <dgm:pt modelId="{167278C8-35B2-4BE6-8A20-66FA69C28141}" type="pres">
      <dgm:prSet presAssocID="{CE998C12-2FBB-4F7A-9F9B-EDF3C00DB4D3}" presName="linearFlow" presStyleCnt="0">
        <dgm:presLayoutVars>
          <dgm:dir/>
          <dgm:resizeHandles val="exact"/>
        </dgm:presLayoutVars>
      </dgm:prSet>
      <dgm:spPr/>
    </dgm:pt>
    <dgm:pt modelId="{B038EE9B-D981-40FB-B786-A1BE11114661}" type="pres">
      <dgm:prSet presAssocID="{32055F16-AECB-4F4C-9D01-0C2E44AB53B7}" presName="node" presStyleLbl="node1" presStyleIdx="0" presStyleCnt="3">
        <dgm:presLayoutVars>
          <dgm:bulletEnabled val="1"/>
        </dgm:presLayoutVars>
      </dgm:prSet>
      <dgm:spPr/>
      <dgm:t>
        <a:bodyPr/>
        <a:lstStyle/>
        <a:p>
          <a:endParaRPr lang="en-US"/>
        </a:p>
      </dgm:t>
    </dgm:pt>
    <dgm:pt modelId="{92074FD1-F1B7-43F8-B629-A6834B99BE13}" type="pres">
      <dgm:prSet presAssocID="{C9BDD3D1-92DA-4EDE-950A-F45F74F58271}" presName="spacerL" presStyleCnt="0"/>
      <dgm:spPr/>
    </dgm:pt>
    <dgm:pt modelId="{97FDB00C-7DB5-4FA5-B450-CF8F1E49E9DF}" type="pres">
      <dgm:prSet presAssocID="{C9BDD3D1-92DA-4EDE-950A-F45F74F58271}" presName="sibTrans" presStyleLbl="sibTrans2D1" presStyleIdx="0" presStyleCnt="2" custLinFactNeighborX="-92669" custLinFactNeighborY="1222"/>
      <dgm:spPr/>
      <dgm:t>
        <a:bodyPr/>
        <a:lstStyle/>
        <a:p>
          <a:endParaRPr lang="en-US"/>
        </a:p>
      </dgm:t>
    </dgm:pt>
    <dgm:pt modelId="{85A720C8-D645-48D1-BFFD-325E54302795}" type="pres">
      <dgm:prSet presAssocID="{C9BDD3D1-92DA-4EDE-950A-F45F74F58271}" presName="spacerR" presStyleCnt="0"/>
      <dgm:spPr/>
    </dgm:pt>
    <dgm:pt modelId="{DFB04FFC-DE9B-4269-877C-AC906D56C9DE}" type="pres">
      <dgm:prSet presAssocID="{254A14C6-A6AF-4F92-9292-FD028AF3737C}" presName="node" presStyleLbl="node1" presStyleIdx="1" presStyleCnt="3" custLinFactX="-10050" custLinFactNeighborX="-100000">
        <dgm:presLayoutVars>
          <dgm:bulletEnabled val="1"/>
        </dgm:presLayoutVars>
      </dgm:prSet>
      <dgm:spPr/>
      <dgm:t>
        <a:bodyPr/>
        <a:lstStyle/>
        <a:p>
          <a:endParaRPr lang="en-US"/>
        </a:p>
      </dgm:t>
    </dgm:pt>
    <dgm:pt modelId="{2A8B21D4-A3DB-412A-BD7E-84666062188D}" type="pres">
      <dgm:prSet presAssocID="{856EB86D-8BF4-4C0F-9863-03A550FDAF7A}" presName="spacerL" presStyleCnt="0"/>
      <dgm:spPr/>
    </dgm:pt>
    <dgm:pt modelId="{64F09F2D-5368-4221-8664-42515F353403}" type="pres">
      <dgm:prSet presAssocID="{856EB86D-8BF4-4C0F-9863-03A550FDAF7A}" presName="sibTrans" presStyleLbl="sibTrans2D1" presStyleIdx="1" presStyleCnt="2" custLinFactX="-16481" custLinFactNeighborX="-100000"/>
      <dgm:spPr/>
      <dgm:t>
        <a:bodyPr/>
        <a:lstStyle/>
        <a:p>
          <a:endParaRPr lang="en-US"/>
        </a:p>
      </dgm:t>
    </dgm:pt>
    <dgm:pt modelId="{3247F51A-645C-4AEC-9263-EC8B8CFA3489}" type="pres">
      <dgm:prSet presAssocID="{856EB86D-8BF4-4C0F-9863-03A550FDAF7A}" presName="spacerR" presStyleCnt="0"/>
      <dgm:spPr/>
    </dgm:pt>
    <dgm:pt modelId="{B3010C1D-96BF-46E2-800E-EAFF056355B7}" type="pres">
      <dgm:prSet presAssocID="{7E982CCF-0D9F-422E-BA76-87E46A480F43}" presName="node" presStyleLbl="node1" presStyleIdx="2" presStyleCnt="3" custLinFactX="-16934" custLinFactNeighborX="-100000">
        <dgm:presLayoutVars>
          <dgm:bulletEnabled val="1"/>
        </dgm:presLayoutVars>
      </dgm:prSet>
      <dgm:spPr/>
      <dgm:t>
        <a:bodyPr/>
        <a:lstStyle/>
        <a:p>
          <a:endParaRPr lang="en-US"/>
        </a:p>
      </dgm:t>
    </dgm:pt>
  </dgm:ptLst>
  <dgm:cxnLst>
    <dgm:cxn modelId="{DB8EC31C-385D-9B4B-AF45-F4DB67A6366F}" type="presOf" srcId="{C9BDD3D1-92DA-4EDE-950A-F45F74F58271}" destId="{97FDB00C-7DB5-4FA5-B450-CF8F1E49E9DF}" srcOrd="0" destOrd="0" presId="urn:microsoft.com/office/officeart/2005/8/layout/equation1"/>
    <dgm:cxn modelId="{19358E68-E6AA-40DF-987D-831BF9A3F328}" srcId="{CE998C12-2FBB-4F7A-9F9B-EDF3C00DB4D3}" destId="{254A14C6-A6AF-4F92-9292-FD028AF3737C}" srcOrd="1" destOrd="0" parTransId="{DA18F270-5594-47DB-A9EF-5BFFCE95FE07}" sibTransId="{856EB86D-8BF4-4C0F-9863-03A550FDAF7A}"/>
    <dgm:cxn modelId="{9A1C0A7B-1B18-9249-860B-D6D79308666A}" type="presOf" srcId="{CE998C12-2FBB-4F7A-9F9B-EDF3C00DB4D3}" destId="{167278C8-35B2-4BE6-8A20-66FA69C28141}" srcOrd="0" destOrd="0" presId="urn:microsoft.com/office/officeart/2005/8/layout/equation1"/>
    <dgm:cxn modelId="{D046B458-5E6B-A44E-8D09-DDF2BAC22F21}" type="presOf" srcId="{856EB86D-8BF4-4C0F-9863-03A550FDAF7A}" destId="{64F09F2D-5368-4221-8664-42515F353403}" srcOrd="0" destOrd="0" presId="urn:microsoft.com/office/officeart/2005/8/layout/equation1"/>
    <dgm:cxn modelId="{41D3AD33-FDB8-2345-91D1-7A2B7C2FDB09}" type="presOf" srcId="{32055F16-AECB-4F4C-9D01-0C2E44AB53B7}" destId="{B038EE9B-D981-40FB-B786-A1BE11114661}" srcOrd="0" destOrd="0" presId="urn:microsoft.com/office/officeart/2005/8/layout/equation1"/>
    <dgm:cxn modelId="{78075742-8BB9-9D41-9F3F-5D2B8EB1917F}" type="presOf" srcId="{7E982CCF-0D9F-422E-BA76-87E46A480F43}" destId="{B3010C1D-96BF-46E2-800E-EAFF056355B7}" srcOrd="0" destOrd="0" presId="urn:microsoft.com/office/officeart/2005/8/layout/equation1"/>
    <dgm:cxn modelId="{35E94B6C-183F-1C4E-B720-FE74263641DA}" type="presOf" srcId="{254A14C6-A6AF-4F92-9292-FD028AF3737C}" destId="{DFB04FFC-DE9B-4269-877C-AC906D56C9DE}" srcOrd="0" destOrd="0" presId="urn:microsoft.com/office/officeart/2005/8/layout/equation1"/>
    <dgm:cxn modelId="{6B03500C-9C2D-420D-907B-8A059FB7825D}" srcId="{CE998C12-2FBB-4F7A-9F9B-EDF3C00DB4D3}" destId="{32055F16-AECB-4F4C-9D01-0C2E44AB53B7}" srcOrd="0" destOrd="0" parTransId="{C9412C00-C492-4856-BCF8-CF5C5AD2EC4A}" sibTransId="{C9BDD3D1-92DA-4EDE-950A-F45F74F58271}"/>
    <dgm:cxn modelId="{0989AC25-42C5-4158-97C8-A71FA62E8E3B}" srcId="{CE998C12-2FBB-4F7A-9F9B-EDF3C00DB4D3}" destId="{7E982CCF-0D9F-422E-BA76-87E46A480F43}" srcOrd="2" destOrd="0" parTransId="{59A0486E-A971-4E97-92AD-68E7FE8CD1DF}" sibTransId="{0E8CECB0-AC75-4BEF-AFB4-7593862A5AB3}"/>
    <dgm:cxn modelId="{023AA6AE-6AF3-C14C-A9D8-72AC2C720615}" type="presParOf" srcId="{167278C8-35B2-4BE6-8A20-66FA69C28141}" destId="{B038EE9B-D981-40FB-B786-A1BE11114661}" srcOrd="0" destOrd="0" presId="urn:microsoft.com/office/officeart/2005/8/layout/equation1"/>
    <dgm:cxn modelId="{7B65582F-3461-3D47-A23B-4F5FDA3585B0}" type="presParOf" srcId="{167278C8-35B2-4BE6-8A20-66FA69C28141}" destId="{92074FD1-F1B7-43F8-B629-A6834B99BE13}" srcOrd="1" destOrd="0" presId="urn:microsoft.com/office/officeart/2005/8/layout/equation1"/>
    <dgm:cxn modelId="{0BEF89F8-A1A8-C444-8AF1-A9FE8965110B}" type="presParOf" srcId="{167278C8-35B2-4BE6-8A20-66FA69C28141}" destId="{97FDB00C-7DB5-4FA5-B450-CF8F1E49E9DF}" srcOrd="2" destOrd="0" presId="urn:microsoft.com/office/officeart/2005/8/layout/equation1"/>
    <dgm:cxn modelId="{61CDE91A-0093-E34F-839D-86B04D4B99D2}" type="presParOf" srcId="{167278C8-35B2-4BE6-8A20-66FA69C28141}" destId="{85A720C8-D645-48D1-BFFD-325E54302795}" srcOrd="3" destOrd="0" presId="urn:microsoft.com/office/officeart/2005/8/layout/equation1"/>
    <dgm:cxn modelId="{0A7179BC-8C78-D443-BE03-D10D464DCE4B}" type="presParOf" srcId="{167278C8-35B2-4BE6-8A20-66FA69C28141}" destId="{DFB04FFC-DE9B-4269-877C-AC906D56C9DE}" srcOrd="4" destOrd="0" presId="urn:microsoft.com/office/officeart/2005/8/layout/equation1"/>
    <dgm:cxn modelId="{524BCE1B-78B9-6247-BAF2-F66F12546251}" type="presParOf" srcId="{167278C8-35B2-4BE6-8A20-66FA69C28141}" destId="{2A8B21D4-A3DB-412A-BD7E-84666062188D}" srcOrd="5" destOrd="0" presId="urn:microsoft.com/office/officeart/2005/8/layout/equation1"/>
    <dgm:cxn modelId="{1755B09A-7692-A84A-BC64-1D03899D6D61}" type="presParOf" srcId="{167278C8-35B2-4BE6-8A20-66FA69C28141}" destId="{64F09F2D-5368-4221-8664-42515F353403}" srcOrd="6" destOrd="0" presId="urn:microsoft.com/office/officeart/2005/8/layout/equation1"/>
    <dgm:cxn modelId="{B128FFD7-0265-D241-8690-CD4E063E9C5C}" type="presParOf" srcId="{167278C8-35B2-4BE6-8A20-66FA69C28141}" destId="{3247F51A-645C-4AEC-9263-EC8B8CFA3489}" srcOrd="7" destOrd="0" presId="urn:microsoft.com/office/officeart/2005/8/layout/equation1"/>
    <dgm:cxn modelId="{100C2A14-47FF-B04C-93C8-17B520F34C19}" type="presParOf" srcId="{167278C8-35B2-4BE6-8A20-66FA69C28141}" destId="{B3010C1D-96BF-46E2-800E-EAFF056355B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02A402-0202-4B50-B5C0-1B2AEE4E3CD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D54E56A-7129-4AFE-924A-E6C16E5222C0}">
      <dgm:prSet/>
      <dgm:spPr/>
      <dgm:t>
        <a:bodyPr/>
        <a:lstStyle/>
        <a:p>
          <a:r>
            <a:rPr lang="en-US" dirty="0" smtClean="0"/>
            <a:t>Tool: Setting SMART goals</a:t>
          </a:r>
          <a:endParaRPr lang="en-US" dirty="0"/>
        </a:p>
      </dgm:t>
    </dgm:pt>
    <dgm:pt modelId="{8B4EEC0E-9EC7-4735-AC03-3F4412A6A9C7}" type="parTrans" cxnId="{C612FCD9-ACF6-41EC-BFB4-C3E67EA31450}">
      <dgm:prSet/>
      <dgm:spPr/>
      <dgm:t>
        <a:bodyPr/>
        <a:lstStyle/>
        <a:p>
          <a:endParaRPr lang="en-US"/>
        </a:p>
      </dgm:t>
    </dgm:pt>
    <dgm:pt modelId="{E073EB61-E0D8-4F2D-AD64-F61779E4E177}" type="sibTrans" cxnId="{C612FCD9-ACF6-41EC-BFB4-C3E67EA31450}">
      <dgm:prSet/>
      <dgm:spPr/>
      <dgm:t>
        <a:bodyPr/>
        <a:lstStyle/>
        <a:p>
          <a:endParaRPr lang="en-US"/>
        </a:p>
      </dgm:t>
    </dgm:pt>
    <dgm:pt modelId="{D9D7C355-B01C-4636-8768-0A400A9AF869}">
      <dgm:prSet/>
      <dgm:spPr/>
      <dgm:t>
        <a:bodyPr/>
        <a:lstStyle/>
        <a:p>
          <a:r>
            <a:rPr lang="en-US" smtClean="0"/>
            <a:t>Tool: Putting goals into action</a:t>
          </a:r>
          <a:endParaRPr lang="en-US"/>
        </a:p>
      </dgm:t>
    </dgm:pt>
    <dgm:pt modelId="{4549C402-CAC8-495B-8C67-6DF72398210A}" type="parTrans" cxnId="{C2777EBF-F8E0-4783-987C-1CFD9800A5BF}">
      <dgm:prSet/>
      <dgm:spPr/>
      <dgm:t>
        <a:bodyPr/>
        <a:lstStyle/>
        <a:p>
          <a:endParaRPr lang="en-US"/>
        </a:p>
      </dgm:t>
    </dgm:pt>
    <dgm:pt modelId="{B902398E-4E85-41A3-A1C2-3141C11289B4}" type="sibTrans" cxnId="{C2777EBF-F8E0-4783-987C-1CFD9800A5BF}">
      <dgm:prSet/>
      <dgm:spPr/>
      <dgm:t>
        <a:bodyPr/>
        <a:lstStyle/>
        <a:p>
          <a:endParaRPr lang="en-US"/>
        </a:p>
      </dgm:t>
    </dgm:pt>
    <dgm:pt modelId="{77590A63-1BC5-47F1-A475-AD1370EC62DC}">
      <dgm:prSet/>
      <dgm:spPr/>
      <dgm:t>
        <a:bodyPr/>
        <a:lstStyle/>
        <a:p>
          <a:r>
            <a:rPr lang="en-US" smtClean="0"/>
            <a:t>Tool: Planning for life events and large purchases</a:t>
          </a:r>
          <a:endParaRPr lang="en-US"/>
        </a:p>
      </dgm:t>
    </dgm:pt>
    <dgm:pt modelId="{4919AB5D-FC76-4D39-8D1A-07F43730FF43}" type="parTrans" cxnId="{3225A816-E54E-48E3-BC29-83B0982620C7}">
      <dgm:prSet/>
      <dgm:spPr/>
      <dgm:t>
        <a:bodyPr/>
        <a:lstStyle/>
        <a:p>
          <a:endParaRPr lang="en-US"/>
        </a:p>
      </dgm:t>
    </dgm:pt>
    <dgm:pt modelId="{86F5E9DA-9622-4BC8-9ED1-5810283565EF}" type="sibTrans" cxnId="{3225A816-E54E-48E3-BC29-83B0982620C7}">
      <dgm:prSet/>
      <dgm:spPr/>
      <dgm:t>
        <a:bodyPr/>
        <a:lstStyle/>
        <a:p>
          <a:endParaRPr lang="en-US"/>
        </a:p>
      </dgm:t>
    </dgm:pt>
    <dgm:pt modelId="{112BEBDC-8318-4FB8-96ED-C5D2501EFF24}">
      <dgm:prSet/>
      <dgm:spPr/>
      <dgm:t>
        <a:bodyPr/>
        <a:lstStyle/>
        <a:p>
          <a:r>
            <a:rPr lang="en-US" smtClean="0"/>
            <a:t>Handout: Revising goals</a:t>
          </a:r>
          <a:endParaRPr lang="en-US"/>
        </a:p>
      </dgm:t>
    </dgm:pt>
    <dgm:pt modelId="{1FD65947-64AA-4E3E-8E90-CB25624CBF17}" type="parTrans" cxnId="{2EE8AB57-0B55-4A1E-95EE-276636887BEC}">
      <dgm:prSet/>
      <dgm:spPr/>
      <dgm:t>
        <a:bodyPr/>
        <a:lstStyle/>
        <a:p>
          <a:endParaRPr lang="en-US"/>
        </a:p>
      </dgm:t>
    </dgm:pt>
    <dgm:pt modelId="{C73EB677-7B13-484E-8B62-3C7CBA003219}" type="sibTrans" cxnId="{2EE8AB57-0B55-4A1E-95EE-276636887BEC}">
      <dgm:prSet/>
      <dgm:spPr/>
      <dgm:t>
        <a:bodyPr/>
        <a:lstStyle/>
        <a:p>
          <a:endParaRPr lang="en-US"/>
        </a:p>
      </dgm:t>
    </dgm:pt>
    <dgm:pt modelId="{C4157D07-B75B-485E-95E2-5FA0A309A0B3}">
      <dgm:prSet/>
      <dgm:spPr/>
      <dgm:t>
        <a:bodyPr/>
        <a:lstStyle/>
        <a:p>
          <a:r>
            <a:rPr lang="en-US" smtClean="0">
              <a:solidFill>
                <a:schemeClr val="tx1"/>
              </a:solidFill>
            </a:rPr>
            <a:t>Module 2: Saving</a:t>
          </a:r>
          <a:endParaRPr lang="en-US">
            <a:solidFill>
              <a:schemeClr val="tx1"/>
            </a:solidFill>
          </a:endParaRPr>
        </a:p>
      </dgm:t>
    </dgm:pt>
    <dgm:pt modelId="{16894BBE-5202-4A64-A6B6-6B4FDCA757F1}" type="parTrans" cxnId="{FBFBAEB4-55C5-4CA5-AE8E-54107F0A31F1}">
      <dgm:prSet/>
      <dgm:spPr/>
      <dgm:t>
        <a:bodyPr/>
        <a:lstStyle/>
        <a:p>
          <a:endParaRPr lang="en-US"/>
        </a:p>
      </dgm:t>
    </dgm:pt>
    <dgm:pt modelId="{EAF2B470-86AF-4BDA-9372-15DE05E37AAB}" type="sibTrans" cxnId="{FBFBAEB4-55C5-4CA5-AE8E-54107F0A31F1}">
      <dgm:prSet/>
      <dgm:spPr/>
      <dgm:t>
        <a:bodyPr/>
        <a:lstStyle/>
        <a:p>
          <a:endParaRPr lang="en-US"/>
        </a:p>
      </dgm:t>
    </dgm:pt>
    <dgm:pt modelId="{90888DE6-4E8B-4599-BF6D-9E1D198C7677}">
      <dgm:prSet/>
      <dgm:spPr/>
      <dgm:t>
        <a:bodyPr/>
        <a:lstStyle/>
        <a:p>
          <a:r>
            <a:rPr lang="en-US" smtClean="0"/>
            <a:t>Tool: Savings plan</a:t>
          </a:r>
          <a:endParaRPr lang="en-US"/>
        </a:p>
      </dgm:t>
    </dgm:pt>
    <dgm:pt modelId="{F6FABEDD-4DFD-4E42-8E50-030F8E1F8E07}" type="parTrans" cxnId="{1B0B8610-638E-4A00-8E47-642533879FFF}">
      <dgm:prSet/>
      <dgm:spPr/>
      <dgm:t>
        <a:bodyPr/>
        <a:lstStyle/>
        <a:p>
          <a:endParaRPr lang="en-US"/>
        </a:p>
      </dgm:t>
    </dgm:pt>
    <dgm:pt modelId="{436B3C06-3E61-487B-BBAF-60FA1964E029}" type="sibTrans" cxnId="{1B0B8610-638E-4A00-8E47-642533879FFF}">
      <dgm:prSet/>
      <dgm:spPr/>
      <dgm:t>
        <a:bodyPr/>
        <a:lstStyle/>
        <a:p>
          <a:endParaRPr lang="en-US"/>
        </a:p>
      </dgm:t>
    </dgm:pt>
    <dgm:pt modelId="{2A255A37-29BF-473F-AD9D-C34AE639AB2F}">
      <dgm:prSet/>
      <dgm:spPr/>
      <dgm:t>
        <a:bodyPr/>
        <a:lstStyle/>
        <a:p>
          <a:r>
            <a:rPr lang="en-US" smtClean="0"/>
            <a:t>Tool: Saving and asset limits</a:t>
          </a:r>
          <a:endParaRPr lang="en-US"/>
        </a:p>
      </dgm:t>
    </dgm:pt>
    <dgm:pt modelId="{A3C7203A-4C79-49CD-8EF4-242E82C31C32}" type="parTrans" cxnId="{E61C297E-DA61-4396-AE36-D7312AAC025D}">
      <dgm:prSet/>
      <dgm:spPr/>
      <dgm:t>
        <a:bodyPr/>
        <a:lstStyle/>
        <a:p>
          <a:endParaRPr lang="en-US"/>
        </a:p>
      </dgm:t>
    </dgm:pt>
    <dgm:pt modelId="{E78ACC2A-6002-444B-8597-F79CFCBBFF71}" type="sibTrans" cxnId="{E61C297E-DA61-4396-AE36-D7312AAC025D}">
      <dgm:prSet/>
      <dgm:spPr/>
      <dgm:t>
        <a:bodyPr/>
        <a:lstStyle/>
        <a:p>
          <a:endParaRPr lang="en-US"/>
        </a:p>
      </dgm:t>
    </dgm:pt>
    <dgm:pt modelId="{6BE3CBAD-4B44-4496-83D5-988E41EE1AD0}">
      <dgm:prSet/>
      <dgm:spPr/>
      <dgm:t>
        <a:bodyPr/>
        <a:lstStyle/>
        <a:p>
          <a:r>
            <a:rPr lang="en-US" smtClean="0"/>
            <a:t>Tool: Finding a place for savings</a:t>
          </a:r>
          <a:endParaRPr lang="en-US"/>
        </a:p>
      </dgm:t>
    </dgm:pt>
    <dgm:pt modelId="{708724D3-563D-4142-AB39-99C8EA7F73B3}" type="parTrans" cxnId="{0E735139-E6C6-426F-B4D0-797D32403CB1}">
      <dgm:prSet/>
      <dgm:spPr/>
      <dgm:t>
        <a:bodyPr/>
        <a:lstStyle/>
        <a:p>
          <a:endParaRPr lang="en-US"/>
        </a:p>
      </dgm:t>
    </dgm:pt>
    <dgm:pt modelId="{1BA8244B-F2B5-4FA0-879C-2FB097E0D0CF}" type="sibTrans" cxnId="{0E735139-E6C6-426F-B4D0-797D32403CB1}">
      <dgm:prSet/>
      <dgm:spPr/>
      <dgm:t>
        <a:bodyPr/>
        <a:lstStyle/>
        <a:p>
          <a:endParaRPr lang="en-US"/>
        </a:p>
      </dgm:t>
    </dgm:pt>
    <dgm:pt modelId="{BB6ABEB8-9C16-4408-BD54-870935E764DA}">
      <dgm:prSet/>
      <dgm:spPr/>
      <dgm:t>
        <a:bodyPr/>
        <a:lstStyle/>
        <a:p>
          <a:r>
            <a:rPr lang="en-US" smtClean="0"/>
            <a:t>Handout: Saving at tax time</a:t>
          </a:r>
          <a:endParaRPr lang="en-US"/>
        </a:p>
      </dgm:t>
    </dgm:pt>
    <dgm:pt modelId="{37D70FFC-F8D3-4833-8613-D2BEAD3E52F7}" type="parTrans" cxnId="{18DD4F13-7F7D-4C1B-AF81-A71800C78A81}">
      <dgm:prSet/>
      <dgm:spPr/>
      <dgm:t>
        <a:bodyPr/>
        <a:lstStyle/>
        <a:p>
          <a:endParaRPr lang="en-US"/>
        </a:p>
      </dgm:t>
    </dgm:pt>
    <dgm:pt modelId="{A703D7D5-6967-4630-A010-0E4F2643C634}" type="sibTrans" cxnId="{18DD4F13-7F7D-4C1B-AF81-A71800C78A81}">
      <dgm:prSet/>
      <dgm:spPr/>
      <dgm:t>
        <a:bodyPr/>
        <a:lstStyle/>
        <a:p>
          <a:endParaRPr lang="en-US"/>
        </a:p>
      </dgm:t>
    </dgm:pt>
    <dgm:pt modelId="{A4074C13-4BC3-434C-8A32-265BD8CE7A55}">
      <dgm:prSet/>
      <dgm:spPr/>
      <dgm:t>
        <a:bodyPr/>
        <a:lstStyle/>
        <a:p>
          <a:r>
            <a:rPr lang="en-US" smtClean="0">
              <a:solidFill>
                <a:schemeClr val="tx1"/>
              </a:solidFill>
            </a:rPr>
            <a:t>Module 3: Tracking Income and Benefits</a:t>
          </a:r>
          <a:endParaRPr lang="en-US">
            <a:solidFill>
              <a:schemeClr val="tx1"/>
            </a:solidFill>
          </a:endParaRPr>
        </a:p>
      </dgm:t>
    </dgm:pt>
    <dgm:pt modelId="{6F907004-2A39-4682-8C55-98918B33546A}" type="parTrans" cxnId="{A2792885-4C99-425B-9BA4-86201B438692}">
      <dgm:prSet/>
      <dgm:spPr/>
      <dgm:t>
        <a:bodyPr/>
        <a:lstStyle/>
        <a:p>
          <a:endParaRPr lang="en-US"/>
        </a:p>
      </dgm:t>
    </dgm:pt>
    <dgm:pt modelId="{905560F1-3A04-47EF-B252-CE736A4BB7F4}" type="sibTrans" cxnId="{A2792885-4C99-425B-9BA4-86201B438692}">
      <dgm:prSet/>
      <dgm:spPr/>
      <dgm:t>
        <a:bodyPr/>
        <a:lstStyle/>
        <a:p>
          <a:endParaRPr lang="en-US"/>
        </a:p>
      </dgm:t>
    </dgm:pt>
    <dgm:pt modelId="{27AD9119-7C7F-4CFE-A359-D412947D929D}">
      <dgm:prSet/>
      <dgm:spPr/>
      <dgm:t>
        <a:bodyPr/>
        <a:lstStyle/>
        <a:p>
          <a:r>
            <a:rPr lang="en-US" smtClean="0"/>
            <a:t>Tool: Income and benefits tracker</a:t>
          </a:r>
          <a:endParaRPr lang="en-US"/>
        </a:p>
      </dgm:t>
    </dgm:pt>
    <dgm:pt modelId="{67650A34-20BE-428A-8B86-68E4D42CDFB2}" type="parTrans" cxnId="{80DE3515-752C-4A5E-8901-4B95CB8B300A}">
      <dgm:prSet/>
      <dgm:spPr/>
      <dgm:t>
        <a:bodyPr/>
        <a:lstStyle/>
        <a:p>
          <a:endParaRPr lang="en-US"/>
        </a:p>
      </dgm:t>
    </dgm:pt>
    <dgm:pt modelId="{F04DC77E-9BFB-4AA1-8727-CDCDB5199FFB}" type="sibTrans" cxnId="{80DE3515-752C-4A5E-8901-4B95CB8B300A}">
      <dgm:prSet/>
      <dgm:spPr/>
      <dgm:t>
        <a:bodyPr/>
        <a:lstStyle/>
        <a:p>
          <a:endParaRPr lang="en-US"/>
        </a:p>
      </dgm:t>
    </dgm:pt>
    <dgm:pt modelId="{D59F6B29-6F77-40C0-99F9-6F9BD20C668F}">
      <dgm:prSet/>
      <dgm:spPr/>
      <dgm:t>
        <a:bodyPr/>
        <a:lstStyle/>
        <a:p>
          <a:r>
            <a:rPr lang="en-US" smtClean="0"/>
            <a:t>Tool: Choosing how to get paid</a:t>
          </a:r>
          <a:endParaRPr lang="en-US"/>
        </a:p>
      </dgm:t>
    </dgm:pt>
    <dgm:pt modelId="{274DA4AD-669B-42C7-904A-BCB696CBC161}" type="parTrans" cxnId="{1234C881-EAA5-4157-8A89-8D7D4929C6C4}">
      <dgm:prSet/>
      <dgm:spPr/>
      <dgm:t>
        <a:bodyPr/>
        <a:lstStyle/>
        <a:p>
          <a:endParaRPr lang="en-US"/>
        </a:p>
      </dgm:t>
    </dgm:pt>
    <dgm:pt modelId="{53A02FBC-672C-4982-A659-637573B628C7}" type="sibTrans" cxnId="{1234C881-EAA5-4157-8A89-8D7D4929C6C4}">
      <dgm:prSet/>
      <dgm:spPr/>
      <dgm:t>
        <a:bodyPr/>
        <a:lstStyle/>
        <a:p>
          <a:endParaRPr lang="en-US"/>
        </a:p>
      </dgm:t>
    </dgm:pt>
    <dgm:pt modelId="{2F3A122E-FDB7-42F0-8964-C794160AD714}">
      <dgm:prSet/>
      <dgm:spPr/>
      <dgm:t>
        <a:bodyPr/>
        <a:lstStyle/>
        <a:p>
          <a:r>
            <a:rPr lang="en-US" smtClean="0"/>
            <a:t>Tool: Increasing income and benefits</a:t>
          </a:r>
          <a:endParaRPr lang="en-US"/>
        </a:p>
      </dgm:t>
    </dgm:pt>
    <dgm:pt modelId="{6C6BBFCC-FC96-4D82-B047-6848869E6156}" type="parTrans" cxnId="{4497A964-A73A-495D-9DC3-ACC333E3702E}">
      <dgm:prSet/>
      <dgm:spPr/>
      <dgm:t>
        <a:bodyPr/>
        <a:lstStyle/>
        <a:p>
          <a:endParaRPr lang="en-US"/>
        </a:p>
      </dgm:t>
    </dgm:pt>
    <dgm:pt modelId="{A50030C6-AEC1-4EA0-ABD2-9C45CD968187}" type="sibTrans" cxnId="{4497A964-A73A-495D-9DC3-ACC333E3702E}">
      <dgm:prSet/>
      <dgm:spPr/>
      <dgm:t>
        <a:bodyPr/>
        <a:lstStyle/>
        <a:p>
          <a:endParaRPr lang="en-US"/>
        </a:p>
      </dgm:t>
    </dgm:pt>
    <dgm:pt modelId="{ACB9E7EC-E6D0-474B-AF50-3D9411DDE7AF}">
      <dgm:prSet/>
      <dgm:spPr/>
      <dgm:t>
        <a:bodyPr/>
        <a:lstStyle/>
        <a:p>
          <a:r>
            <a:rPr lang="en-US" smtClean="0">
              <a:solidFill>
                <a:schemeClr val="tx1"/>
              </a:solidFill>
            </a:rPr>
            <a:t>Module 4: Paying Bills</a:t>
          </a:r>
          <a:endParaRPr lang="en-US">
            <a:solidFill>
              <a:schemeClr val="tx1"/>
            </a:solidFill>
          </a:endParaRPr>
        </a:p>
      </dgm:t>
    </dgm:pt>
    <dgm:pt modelId="{EB7680F9-633F-421D-9D49-112EDF56DC64}" type="parTrans" cxnId="{F52F1507-86E9-445A-86FD-FD3857978605}">
      <dgm:prSet/>
      <dgm:spPr/>
      <dgm:t>
        <a:bodyPr/>
        <a:lstStyle/>
        <a:p>
          <a:endParaRPr lang="en-US"/>
        </a:p>
      </dgm:t>
    </dgm:pt>
    <dgm:pt modelId="{0290DE71-2477-45A4-AAF2-E4AB45F7FC2F}" type="sibTrans" cxnId="{F52F1507-86E9-445A-86FD-FD3857978605}">
      <dgm:prSet/>
      <dgm:spPr/>
      <dgm:t>
        <a:bodyPr/>
        <a:lstStyle/>
        <a:p>
          <a:endParaRPr lang="en-US"/>
        </a:p>
      </dgm:t>
    </dgm:pt>
    <dgm:pt modelId="{C18B0F94-C08C-4EC0-BE6D-13440E1ADD01}">
      <dgm:prSet/>
      <dgm:spPr/>
      <dgm:t>
        <a:bodyPr/>
        <a:lstStyle/>
        <a:p>
          <a:r>
            <a:rPr lang="en-US" smtClean="0"/>
            <a:t>Tool: Spending tracker</a:t>
          </a:r>
          <a:endParaRPr lang="en-US"/>
        </a:p>
      </dgm:t>
    </dgm:pt>
    <dgm:pt modelId="{EB50F73B-613E-49A8-93EB-73F03B5BCE85}" type="parTrans" cxnId="{E24B884C-880D-414B-AAA3-3EC505150DA1}">
      <dgm:prSet/>
      <dgm:spPr/>
      <dgm:t>
        <a:bodyPr/>
        <a:lstStyle/>
        <a:p>
          <a:endParaRPr lang="en-US"/>
        </a:p>
      </dgm:t>
    </dgm:pt>
    <dgm:pt modelId="{22F6D549-0FA4-4935-B023-9B3D7979D689}" type="sibTrans" cxnId="{E24B884C-880D-414B-AAA3-3EC505150DA1}">
      <dgm:prSet/>
      <dgm:spPr/>
      <dgm:t>
        <a:bodyPr/>
        <a:lstStyle/>
        <a:p>
          <a:endParaRPr lang="en-US"/>
        </a:p>
      </dgm:t>
    </dgm:pt>
    <dgm:pt modelId="{02120767-ACDB-46C1-988C-8873C82C32C5}">
      <dgm:prSet/>
      <dgm:spPr/>
      <dgm:t>
        <a:bodyPr/>
        <a:lstStyle/>
        <a:p>
          <a:r>
            <a:rPr lang="en-US" smtClean="0"/>
            <a:t>Tool: Bill calendar</a:t>
          </a:r>
          <a:endParaRPr lang="en-US"/>
        </a:p>
      </dgm:t>
    </dgm:pt>
    <dgm:pt modelId="{EC1A6140-2CC8-4EF9-9E73-A7E82F737B8D}" type="parTrans" cxnId="{0038DBF2-AE3C-4C79-B7EB-DAFB20A1B56A}">
      <dgm:prSet/>
      <dgm:spPr/>
      <dgm:t>
        <a:bodyPr/>
        <a:lstStyle/>
        <a:p>
          <a:endParaRPr lang="en-US"/>
        </a:p>
      </dgm:t>
    </dgm:pt>
    <dgm:pt modelId="{C2EE6C44-A087-42AE-85FD-C4B87748146B}" type="sibTrans" cxnId="{0038DBF2-AE3C-4C79-B7EB-DAFB20A1B56A}">
      <dgm:prSet/>
      <dgm:spPr/>
      <dgm:t>
        <a:bodyPr/>
        <a:lstStyle/>
        <a:p>
          <a:endParaRPr lang="en-US"/>
        </a:p>
      </dgm:t>
    </dgm:pt>
    <dgm:pt modelId="{D76F8286-E482-4BB3-B262-50263DE316B0}">
      <dgm:prSet/>
      <dgm:spPr/>
      <dgm:t>
        <a:bodyPr/>
        <a:lstStyle/>
        <a:p>
          <a:r>
            <a:rPr lang="en-US" smtClean="0"/>
            <a:t>Tool: Choosing how to pay bills</a:t>
          </a:r>
          <a:endParaRPr lang="en-US"/>
        </a:p>
      </dgm:t>
    </dgm:pt>
    <dgm:pt modelId="{A7898BF5-0437-4D75-9C7F-51EC860DA643}" type="parTrans" cxnId="{B87A422B-0EFE-4A64-BF09-AE4109B1456E}">
      <dgm:prSet/>
      <dgm:spPr/>
      <dgm:t>
        <a:bodyPr/>
        <a:lstStyle/>
        <a:p>
          <a:endParaRPr lang="en-US"/>
        </a:p>
      </dgm:t>
    </dgm:pt>
    <dgm:pt modelId="{36A78F36-0F58-48E9-8C7E-FB393E1A1A1D}" type="sibTrans" cxnId="{B87A422B-0EFE-4A64-BF09-AE4109B1456E}">
      <dgm:prSet/>
      <dgm:spPr/>
      <dgm:t>
        <a:bodyPr/>
        <a:lstStyle/>
        <a:p>
          <a:endParaRPr lang="en-US"/>
        </a:p>
      </dgm:t>
    </dgm:pt>
    <dgm:pt modelId="{3395AC9B-C35C-4F5D-9DE4-46D6D1594036}">
      <dgm:prSet/>
      <dgm:spPr/>
      <dgm:t>
        <a:bodyPr/>
        <a:lstStyle/>
        <a:p>
          <a:r>
            <a:rPr lang="en-US" smtClean="0"/>
            <a:t>Tool: Cutting expenses</a:t>
          </a:r>
          <a:endParaRPr lang="en-US"/>
        </a:p>
      </dgm:t>
    </dgm:pt>
    <dgm:pt modelId="{2B2B84C5-9FD6-467A-B2B8-ADAD9AD11A04}" type="parTrans" cxnId="{3FD7162A-82AC-412F-9AD6-5685455C2ED3}">
      <dgm:prSet/>
      <dgm:spPr/>
      <dgm:t>
        <a:bodyPr/>
        <a:lstStyle/>
        <a:p>
          <a:endParaRPr lang="en-US"/>
        </a:p>
      </dgm:t>
    </dgm:pt>
    <dgm:pt modelId="{3B36A7DD-4AC2-4EB6-ABFB-445046FB24BB}" type="sibTrans" cxnId="{3FD7162A-82AC-412F-9AD6-5685455C2ED3}">
      <dgm:prSet/>
      <dgm:spPr/>
      <dgm:t>
        <a:bodyPr/>
        <a:lstStyle/>
        <a:p>
          <a:endParaRPr lang="en-US"/>
        </a:p>
      </dgm:t>
    </dgm:pt>
    <dgm:pt modelId="{72140836-4639-4108-818D-5F583A43E095}">
      <dgm:prSet/>
      <dgm:spPr/>
      <dgm:t>
        <a:bodyPr/>
        <a:lstStyle/>
        <a:p>
          <a:r>
            <a:rPr lang="en-US" smtClean="0"/>
            <a:t>Tool: Prioritizing bills</a:t>
          </a:r>
          <a:endParaRPr lang="en-US"/>
        </a:p>
      </dgm:t>
    </dgm:pt>
    <dgm:pt modelId="{227521DA-5071-4313-8E1A-4EDCC289A310}" type="parTrans" cxnId="{64D13EB4-9F7D-420C-854B-4AE3B269F940}">
      <dgm:prSet/>
      <dgm:spPr/>
      <dgm:t>
        <a:bodyPr/>
        <a:lstStyle/>
        <a:p>
          <a:endParaRPr lang="en-US"/>
        </a:p>
      </dgm:t>
    </dgm:pt>
    <dgm:pt modelId="{93AFA8C4-514D-49A5-A025-AF7B89736E73}" type="sibTrans" cxnId="{64D13EB4-9F7D-420C-854B-4AE3B269F940}">
      <dgm:prSet/>
      <dgm:spPr/>
      <dgm:t>
        <a:bodyPr/>
        <a:lstStyle/>
        <a:p>
          <a:endParaRPr lang="en-US"/>
        </a:p>
      </dgm:t>
    </dgm:pt>
    <dgm:pt modelId="{EE22D4C0-5B23-4B84-961C-D6A44E3F292B}">
      <dgm:prSet/>
      <dgm:spPr/>
      <dgm:t>
        <a:bodyPr/>
        <a:lstStyle/>
        <a:p>
          <a:r>
            <a:rPr lang="en-US" smtClean="0">
              <a:solidFill>
                <a:schemeClr val="tx1"/>
              </a:solidFill>
            </a:rPr>
            <a:t>Module 5: Getting through the Month</a:t>
          </a:r>
          <a:endParaRPr lang="en-US">
            <a:solidFill>
              <a:schemeClr val="tx1"/>
            </a:solidFill>
          </a:endParaRPr>
        </a:p>
      </dgm:t>
    </dgm:pt>
    <dgm:pt modelId="{4B699A4F-06E8-4D4B-8AB1-7F8BFB383B9C}" type="parTrans" cxnId="{0B2295D0-F30F-4520-9561-A7AFBFD6FFF1}">
      <dgm:prSet/>
      <dgm:spPr/>
      <dgm:t>
        <a:bodyPr/>
        <a:lstStyle/>
        <a:p>
          <a:endParaRPr lang="en-US"/>
        </a:p>
      </dgm:t>
    </dgm:pt>
    <dgm:pt modelId="{1BB23044-0FBA-4A56-A814-76F5B3732D2A}" type="sibTrans" cxnId="{0B2295D0-F30F-4520-9561-A7AFBFD6FFF1}">
      <dgm:prSet/>
      <dgm:spPr/>
      <dgm:t>
        <a:bodyPr/>
        <a:lstStyle/>
        <a:p>
          <a:endParaRPr lang="en-US"/>
        </a:p>
      </dgm:t>
    </dgm:pt>
    <dgm:pt modelId="{E9FB6507-5E8F-4D9C-B98F-32A2C22595EE}">
      <dgm:prSet/>
      <dgm:spPr/>
      <dgm:t>
        <a:bodyPr/>
        <a:lstStyle/>
        <a:p>
          <a:r>
            <a:rPr lang="en-US" smtClean="0"/>
            <a:t>Tool: Creating a cash flow budget</a:t>
          </a:r>
          <a:endParaRPr lang="en-US"/>
        </a:p>
      </dgm:t>
    </dgm:pt>
    <dgm:pt modelId="{5ACBC246-6B02-458C-8777-20EDF1376E5D}" type="parTrans" cxnId="{E7EA70B5-B37C-4B4E-B4BE-A5DCEC899148}">
      <dgm:prSet/>
      <dgm:spPr/>
      <dgm:t>
        <a:bodyPr/>
        <a:lstStyle/>
        <a:p>
          <a:endParaRPr lang="en-US"/>
        </a:p>
      </dgm:t>
    </dgm:pt>
    <dgm:pt modelId="{1D159FBF-A7BE-4A2D-ABEF-2B06128902DC}" type="sibTrans" cxnId="{E7EA70B5-B37C-4B4E-B4BE-A5DCEC899148}">
      <dgm:prSet/>
      <dgm:spPr/>
      <dgm:t>
        <a:bodyPr/>
        <a:lstStyle/>
        <a:p>
          <a:endParaRPr lang="en-US"/>
        </a:p>
      </dgm:t>
    </dgm:pt>
    <dgm:pt modelId="{BAEB8E97-4C70-498F-AA8F-CC1B504D351A}">
      <dgm:prSet/>
      <dgm:spPr/>
      <dgm:t>
        <a:bodyPr/>
        <a:lstStyle/>
        <a:p>
          <a:r>
            <a:rPr lang="en-US" smtClean="0"/>
            <a:t>Tool: Improving cash flow</a:t>
          </a:r>
          <a:endParaRPr lang="en-US"/>
        </a:p>
      </dgm:t>
    </dgm:pt>
    <dgm:pt modelId="{D53BA81C-6065-49EA-A816-E4AC4053474C}" type="parTrans" cxnId="{5AEF04A6-4C32-432E-941C-A69C36C86ADB}">
      <dgm:prSet/>
      <dgm:spPr/>
      <dgm:t>
        <a:bodyPr/>
        <a:lstStyle/>
        <a:p>
          <a:endParaRPr lang="en-US"/>
        </a:p>
      </dgm:t>
    </dgm:pt>
    <dgm:pt modelId="{3032DD25-ED78-4C02-841F-9DEA7EBD4306}" type="sibTrans" cxnId="{5AEF04A6-4C32-432E-941C-A69C36C86ADB}">
      <dgm:prSet/>
      <dgm:spPr/>
      <dgm:t>
        <a:bodyPr/>
        <a:lstStyle/>
        <a:p>
          <a:endParaRPr lang="en-US"/>
        </a:p>
      </dgm:t>
    </dgm:pt>
    <dgm:pt modelId="{94176073-06F0-45CE-85B4-B24940140D9A}">
      <dgm:prSet/>
      <dgm:spPr/>
      <dgm:t>
        <a:bodyPr/>
        <a:lstStyle/>
        <a:p>
          <a:r>
            <a:rPr lang="en-US" dirty="0" smtClean="0"/>
            <a:t>Tool: Adjusting your cash flow</a:t>
          </a:r>
          <a:endParaRPr lang="en-US" dirty="0"/>
        </a:p>
      </dgm:t>
    </dgm:pt>
    <dgm:pt modelId="{0AE79AE7-A75C-4836-A8E0-E97384EAA3CC}" type="parTrans" cxnId="{43AED982-DE07-48E0-9F41-BE2167920759}">
      <dgm:prSet/>
      <dgm:spPr/>
      <dgm:t>
        <a:bodyPr/>
        <a:lstStyle/>
        <a:p>
          <a:endParaRPr lang="en-US"/>
        </a:p>
      </dgm:t>
    </dgm:pt>
    <dgm:pt modelId="{4D85A1E8-7DE1-4B49-9636-61E5E8164974}" type="sibTrans" cxnId="{43AED982-DE07-48E0-9F41-BE2167920759}">
      <dgm:prSet/>
      <dgm:spPr/>
      <dgm:t>
        <a:bodyPr/>
        <a:lstStyle/>
        <a:p>
          <a:endParaRPr lang="en-US"/>
        </a:p>
      </dgm:t>
    </dgm:pt>
    <dgm:pt modelId="{56444B0C-228B-4DCC-A9B1-7527238B5FEE}">
      <dgm:prSet/>
      <dgm:spPr/>
      <dgm:t>
        <a:bodyPr/>
        <a:lstStyle/>
        <a:p>
          <a:r>
            <a:rPr lang="en-US" dirty="0" smtClean="0">
              <a:solidFill>
                <a:schemeClr val="tx1"/>
              </a:solidFill>
            </a:rPr>
            <a:t>Module 1: Setting Goals</a:t>
          </a:r>
          <a:endParaRPr lang="en-US" dirty="0">
            <a:solidFill>
              <a:schemeClr val="tx1"/>
            </a:solidFill>
          </a:endParaRPr>
        </a:p>
      </dgm:t>
    </dgm:pt>
    <dgm:pt modelId="{8A1F0995-7641-47F1-B0F5-8B74A1F4F313}" type="parTrans" cxnId="{B28B7531-9A27-40E7-96AE-E5B123E20142}">
      <dgm:prSet/>
      <dgm:spPr/>
      <dgm:t>
        <a:bodyPr/>
        <a:lstStyle/>
        <a:p>
          <a:endParaRPr lang="en-US"/>
        </a:p>
      </dgm:t>
    </dgm:pt>
    <dgm:pt modelId="{8BB03A83-458A-46E8-B47C-6F05A092488C}" type="sibTrans" cxnId="{B28B7531-9A27-40E7-96AE-E5B123E20142}">
      <dgm:prSet/>
      <dgm:spPr/>
      <dgm:t>
        <a:bodyPr/>
        <a:lstStyle/>
        <a:p>
          <a:endParaRPr lang="en-US"/>
        </a:p>
      </dgm:t>
    </dgm:pt>
    <dgm:pt modelId="{43B8CF37-99B3-4A24-BF54-EC84F589A582}">
      <dgm:prSet/>
      <dgm:spPr/>
      <dgm:t>
        <a:bodyPr/>
        <a:lstStyle/>
        <a:p>
          <a:r>
            <a:rPr lang="en-US" dirty="0" smtClean="0">
              <a:solidFill>
                <a:schemeClr val="tx1"/>
              </a:solidFill>
            </a:rPr>
            <a:t>Introduction</a:t>
          </a:r>
          <a:endParaRPr lang="en-US" dirty="0">
            <a:solidFill>
              <a:schemeClr val="tx1"/>
            </a:solidFill>
          </a:endParaRPr>
        </a:p>
      </dgm:t>
    </dgm:pt>
    <dgm:pt modelId="{A8265531-1E7F-4E00-9708-520398C456F1}" type="parTrans" cxnId="{A0D28947-1B5C-48F8-A590-862D9BABA7BC}">
      <dgm:prSet/>
      <dgm:spPr/>
      <dgm:t>
        <a:bodyPr/>
        <a:lstStyle/>
        <a:p>
          <a:endParaRPr lang="en-US"/>
        </a:p>
      </dgm:t>
    </dgm:pt>
    <dgm:pt modelId="{871C9D39-F63E-44C2-A0D1-CF3D0829338A}" type="sibTrans" cxnId="{A0D28947-1B5C-48F8-A590-862D9BABA7BC}">
      <dgm:prSet/>
      <dgm:spPr/>
      <dgm:t>
        <a:bodyPr/>
        <a:lstStyle/>
        <a:p>
          <a:endParaRPr lang="en-US"/>
        </a:p>
      </dgm:t>
    </dgm:pt>
    <dgm:pt modelId="{E569851E-CDCE-4344-942D-811E5FEF5ADE}">
      <dgm:prSet/>
      <dgm:spPr/>
      <dgm:t>
        <a:bodyPr/>
        <a:lstStyle/>
        <a:p>
          <a:r>
            <a:rPr lang="en-US" dirty="0" smtClean="0"/>
            <a:t>Tool: Financial empowerment self-assessment</a:t>
          </a:r>
          <a:endParaRPr lang="en-US" dirty="0"/>
        </a:p>
      </dgm:t>
    </dgm:pt>
    <dgm:pt modelId="{8E3DED9B-0A5E-4CD7-97F6-7F3F68F7EFD4}" type="parTrans" cxnId="{EB8A95AC-FAEC-418F-A104-6EE58A220189}">
      <dgm:prSet/>
      <dgm:spPr/>
      <dgm:t>
        <a:bodyPr/>
        <a:lstStyle/>
        <a:p>
          <a:endParaRPr lang="en-US"/>
        </a:p>
      </dgm:t>
    </dgm:pt>
    <dgm:pt modelId="{EED12495-288F-4D1B-B21D-EA81279D48B4}" type="sibTrans" cxnId="{EB8A95AC-FAEC-418F-A104-6EE58A220189}">
      <dgm:prSet/>
      <dgm:spPr/>
      <dgm:t>
        <a:bodyPr/>
        <a:lstStyle/>
        <a:p>
          <a:endParaRPr lang="en-US"/>
        </a:p>
      </dgm:t>
    </dgm:pt>
    <dgm:pt modelId="{9318847F-3819-41A8-BF1D-BECFDCCB16F5}">
      <dgm:prSet/>
      <dgm:spPr/>
      <dgm:t>
        <a:bodyPr/>
        <a:lstStyle/>
        <a:p>
          <a:r>
            <a:rPr lang="en-US" dirty="0" smtClean="0"/>
            <a:t>Tool: My money picture</a:t>
          </a:r>
          <a:endParaRPr lang="en-US" dirty="0"/>
        </a:p>
      </dgm:t>
    </dgm:pt>
    <dgm:pt modelId="{5E78F4DE-8D7F-4FEC-A704-FD3C374EDD22}" type="parTrans" cxnId="{9BDD749D-8160-4237-88C0-C79D9661C14B}">
      <dgm:prSet/>
      <dgm:spPr/>
      <dgm:t>
        <a:bodyPr/>
        <a:lstStyle/>
        <a:p>
          <a:endParaRPr lang="en-US"/>
        </a:p>
      </dgm:t>
    </dgm:pt>
    <dgm:pt modelId="{9D5C50C3-86F3-473B-B8B2-665941C48CC9}" type="sibTrans" cxnId="{9BDD749D-8160-4237-88C0-C79D9661C14B}">
      <dgm:prSet/>
      <dgm:spPr/>
      <dgm:t>
        <a:bodyPr/>
        <a:lstStyle/>
        <a:p>
          <a:endParaRPr lang="en-US"/>
        </a:p>
      </dgm:t>
    </dgm:pt>
    <dgm:pt modelId="{1EED04C4-BB71-44D1-AF3C-767DF5933FA6}" type="pres">
      <dgm:prSet presAssocID="{2802A402-0202-4B50-B5C0-1B2AEE4E3CD6}" presName="diagram" presStyleCnt="0">
        <dgm:presLayoutVars>
          <dgm:chPref val="1"/>
          <dgm:dir/>
          <dgm:animOne val="branch"/>
          <dgm:animLvl val="lvl"/>
          <dgm:resizeHandles/>
        </dgm:presLayoutVars>
      </dgm:prSet>
      <dgm:spPr/>
      <dgm:t>
        <a:bodyPr/>
        <a:lstStyle/>
        <a:p>
          <a:endParaRPr lang="en-US"/>
        </a:p>
      </dgm:t>
    </dgm:pt>
    <dgm:pt modelId="{31919E2F-479A-4DD4-BFFC-F2311D0C6FAF}" type="pres">
      <dgm:prSet presAssocID="{43B8CF37-99B3-4A24-BF54-EC84F589A582}" presName="root" presStyleCnt="0"/>
      <dgm:spPr/>
    </dgm:pt>
    <dgm:pt modelId="{69E75275-61DD-46FC-951E-21C6E1BFF4B1}" type="pres">
      <dgm:prSet presAssocID="{43B8CF37-99B3-4A24-BF54-EC84F589A582}" presName="rootComposite" presStyleCnt="0"/>
      <dgm:spPr/>
    </dgm:pt>
    <dgm:pt modelId="{752FC19D-0782-4614-AE60-F6AC009CE666}" type="pres">
      <dgm:prSet presAssocID="{43B8CF37-99B3-4A24-BF54-EC84F589A582}" presName="rootText" presStyleLbl="node1" presStyleIdx="0" presStyleCnt="6"/>
      <dgm:spPr/>
      <dgm:t>
        <a:bodyPr/>
        <a:lstStyle/>
        <a:p>
          <a:endParaRPr lang="en-US"/>
        </a:p>
      </dgm:t>
    </dgm:pt>
    <dgm:pt modelId="{8CB27478-86E2-4D68-AD67-F22F15554F04}" type="pres">
      <dgm:prSet presAssocID="{43B8CF37-99B3-4A24-BF54-EC84F589A582}" presName="rootConnector" presStyleLbl="node1" presStyleIdx="0" presStyleCnt="6"/>
      <dgm:spPr/>
      <dgm:t>
        <a:bodyPr/>
        <a:lstStyle/>
        <a:p>
          <a:endParaRPr lang="en-US"/>
        </a:p>
      </dgm:t>
    </dgm:pt>
    <dgm:pt modelId="{961581DC-0AF8-4832-BA76-5E5FEDDDE1E1}" type="pres">
      <dgm:prSet presAssocID="{43B8CF37-99B3-4A24-BF54-EC84F589A582}" presName="childShape" presStyleCnt="0"/>
      <dgm:spPr/>
    </dgm:pt>
    <dgm:pt modelId="{4B859801-94A5-4F7B-B796-9D616B5C94DF}" type="pres">
      <dgm:prSet presAssocID="{8E3DED9B-0A5E-4CD7-97F6-7F3F68F7EFD4}" presName="Name13" presStyleLbl="parChTrans1D2" presStyleIdx="0" presStyleCnt="21"/>
      <dgm:spPr/>
      <dgm:t>
        <a:bodyPr/>
        <a:lstStyle/>
        <a:p>
          <a:endParaRPr lang="en-US"/>
        </a:p>
      </dgm:t>
    </dgm:pt>
    <dgm:pt modelId="{A11BCA9D-65FA-47D6-9439-C86C94215130}" type="pres">
      <dgm:prSet presAssocID="{E569851E-CDCE-4344-942D-811E5FEF5ADE}" presName="childText" presStyleLbl="bgAcc1" presStyleIdx="0" presStyleCnt="21">
        <dgm:presLayoutVars>
          <dgm:bulletEnabled val="1"/>
        </dgm:presLayoutVars>
      </dgm:prSet>
      <dgm:spPr/>
      <dgm:t>
        <a:bodyPr/>
        <a:lstStyle/>
        <a:p>
          <a:endParaRPr lang="en-US"/>
        </a:p>
      </dgm:t>
    </dgm:pt>
    <dgm:pt modelId="{D95454D1-1C13-4F2D-8CA1-BC351DDCAC96}" type="pres">
      <dgm:prSet presAssocID="{5E78F4DE-8D7F-4FEC-A704-FD3C374EDD22}" presName="Name13" presStyleLbl="parChTrans1D2" presStyleIdx="1" presStyleCnt="21"/>
      <dgm:spPr/>
      <dgm:t>
        <a:bodyPr/>
        <a:lstStyle/>
        <a:p>
          <a:endParaRPr lang="en-US"/>
        </a:p>
      </dgm:t>
    </dgm:pt>
    <dgm:pt modelId="{47735DFF-50A3-45FC-A5C7-E7D750C2AA56}" type="pres">
      <dgm:prSet presAssocID="{9318847F-3819-41A8-BF1D-BECFDCCB16F5}" presName="childText" presStyleLbl="bgAcc1" presStyleIdx="1" presStyleCnt="21">
        <dgm:presLayoutVars>
          <dgm:bulletEnabled val="1"/>
        </dgm:presLayoutVars>
      </dgm:prSet>
      <dgm:spPr/>
      <dgm:t>
        <a:bodyPr/>
        <a:lstStyle/>
        <a:p>
          <a:endParaRPr lang="en-US"/>
        </a:p>
      </dgm:t>
    </dgm:pt>
    <dgm:pt modelId="{86DAAF65-F0BB-403A-846A-8F44D73A1971}" type="pres">
      <dgm:prSet presAssocID="{56444B0C-228B-4DCC-A9B1-7527238B5FEE}" presName="root" presStyleCnt="0"/>
      <dgm:spPr/>
    </dgm:pt>
    <dgm:pt modelId="{0F2D9C21-7637-40AA-8D35-9313F8D20DDC}" type="pres">
      <dgm:prSet presAssocID="{56444B0C-228B-4DCC-A9B1-7527238B5FEE}" presName="rootComposite" presStyleCnt="0"/>
      <dgm:spPr/>
    </dgm:pt>
    <dgm:pt modelId="{1C81E2CD-440D-4FBD-B5A2-A6176648A259}" type="pres">
      <dgm:prSet presAssocID="{56444B0C-228B-4DCC-A9B1-7527238B5FEE}" presName="rootText" presStyleLbl="node1" presStyleIdx="1" presStyleCnt="6"/>
      <dgm:spPr/>
      <dgm:t>
        <a:bodyPr/>
        <a:lstStyle/>
        <a:p>
          <a:endParaRPr lang="en-US"/>
        </a:p>
      </dgm:t>
    </dgm:pt>
    <dgm:pt modelId="{8EA5B7BA-366C-4E35-BCA8-B28A98910CF4}" type="pres">
      <dgm:prSet presAssocID="{56444B0C-228B-4DCC-A9B1-7527238B5FEE}" presName="rootConnector" presStyleLbl="node1" presStyleIdx="1" presStyleCnt="6"/>
      <dgm:spPr/>
      <dgm:t>
        <a:bodyPr/>
        <a:lstStyle/>
        <a:p>
          <a:endParaRPr lang="en-US"/>
        </a:p>
      </dgm:t>
    </dgm:pt>
    <dgm:pt modelId="{27A82A39-92C4-446C-A144-55B30A7F5803}" type="pres">
      <dgm:prSet presAssocID="{56444B0C-228B-4DCC-A9B1-7527238B5FEE}" presName="childShape" presStyleCnt="0"/>
      <dgm:spPr/>
    </dgm:pt>
    <dgm:pt modelId="{B85AA716-CC49-4F30-95A6-8C66951E98AD}" type="pres">
      <dgm:prSet presAssocID="{8B4EEC0E-9EC7-4735-AC03-3F4412A6A9C7}" presName="Name13" presStyleLbl="parChTrans1D2" presStyleIdx="2" presStyleCnt="21"/>
      <dgm:spPr/>
      <dgm:t>
        <a:bodyPr/>
        <a:lstStyle/>
        <a:p>
          <a:endParaRPr lang="en-US"/>
        </a:p>
      </dgm:t>
    </dgm:pt>
    <dgm:pt modelId="{BD482827-F5D9-47FF-9A67-64D2101676ED}" type="pres">
      <dgm:prSet presAssocID="{4D54E56A-7129-4AFE-924A-E6C16E5222C0}" presName="childText" presStyleLbl="bgAcc1" presStyleIdx="2" presStyleCnt="21">
        <dgm:presLayoutVars>
          <dgm:bulletEnabled val="1"/>
        </dgm:presLayoutVars>
      </dgm:prSet>
      <dgm:spPr/>
      <dgm:t>
        <a:bodyPr/>
        <a:lstStyle/>
        <a:p>
          <a:endParaRPr lang="en-US"/>
        </a:p>
      </dgm:t>
    </dgm:pt>
    <dgm:pt modelId="{21D66201-712D-46CD-B623-F02878755884}" type="pres">
      <dgm:prSet presAssocID="{4549C402-CAC8-495B-8C67-6DF72398210A}" presName="Name13" presStyleLbl="parChTrans1D2" presStyleIdx="3" presStyleCnt="21"/>
      <dgm:spPr/>
      <dgm:t>
        <a:bodyPr/>
        <a:lstStyle/>
        <a:p>
          <a:endParaRPr lang="en-US"/>
        </a:p>
      </dgm:t>
    </dgm:pt>
    <dgm:pt modelId="{92273E0F-5D22-4602-AAF4-41614C10B0AA}" type="pres">
      <dgm:prSet presAssocID="{D9D7C355-B01C-4636-8768-0A400A9AF869}" presName="childText" presStyleLbl="bgAcc1" presStyleIdx="3" presStyleCnt="21">
        <dgm:presLayoutVars>
          <dgm:bulletEnabled val="1"/>
        </dgm:presLayoutVars>
      </dgm:prSet>
      <dgm:spPr/>
      <dgm:t>
        <a:bodyPr/>
        <a:lstStyle/>
        <a:p>
          <a:endParaRPr lang="en-US"/>
        </a:p>
      </dgm:t>
    </dgm:pt>
    <dgm:pt modelId="{3300D371-9991-49B2-ACEF-5C77AA99AE33}" type="pres">
      <dgm:prSet presAssocID="{4919AB5D-FC76-4D39-8D1A-07F43730FF43}" presName="Name13" presStyleLbl="parChTrans1D2" presStyleIdx="4" presStyleCnt="21"/>
      <dgm:spPr/>
      <dgm:t>
        <a:bodyPr/>
        <a:lstStyle/>
        <a:p>
          <a:endParaRPr lang="en-US"/>
        </a:p>
      </dgm:t>
    </dgm:pt>
    <dgm:pt modelId="{FD4A5930-524E-41AB-AE11-D23474E2328F}" type="pres">
      <dgm:prSet presAssocID="{77590A63-1BC5-47F1-A475-AD1370EC62DC}" presName="childText" presStyleLbl="bgAcc1" presStyleIdx="4" presStyleCnt="21">
        <dgm:presLayoutVars>
          <dgm:bulletEnabled val="1"/>
        </dgm:presLayoutVars>
      </dgm:prSet>
      <dgm:spPr/>
      <dgm:t>
        <a:bodyPr/>
        <a:lstStyle/>
        <a:p>
          <a:endParaRPr lang="en-US"/>
        </a:p>
      </dgm:t>
    </dgm:pt>
    <dgm:pt modelId="{A00D07BA-A5C1-4A9F-B936-9D2E138F9F18}" type="pres">
      <dgm:prSet presAssocID="{1FD65947-64AA-4E3E-8E90-CB25624CBF17}" presName="Name13" presStyleLbl="parChTrans1D2" presStyleIdx="5" presStyleCnt="21"/>
      <dgm:spPr/>
      <dgm:t>
        <a:bodyPr/>
        <a:lstStyle/>
        <a:p>
          <a:endParaRPr lang="en-US"/>
        </a:p>
      </dgm:t>
    </dgm:pt>
    <dgm:pt modelId="{BFA98246-DE96-4587-BA54-21CB905BCE75}" type="pres">
      <dgm:prSet presAssocID="{112BEBDC-8318-4FB8-96ED-C5D2501EFF24}" presName="childText" presStyleLbl="bgAcc1" presStyleIdx="5" presStyleCnt="21">
        <dgm:presLayoutVars>
          <dgm:bulletEnabled val="1"/>
        </dgm:presLayoutVars>
      </dgm:prSet>
      <dgm:spPr/>
      <dgm:t>
        <a:bodyPr/>
        <a:lstStyle/>
        <a:p>
          <a:endParaRPr lang="en-US"/>
        </a:p>
      </dgm:t>
    </dgm:pt>
    <dgm:pt modelId="{D66C37F0-728C-49EE-BDAD-B1D3BAADAC5F}" type="pres">
      <dgm:prSet presAssocID="{C4157D07-B75B-485E-95E2-5FA0A309A0B3}" presName="root" presStyleCnt="0"/>
      <dgm:spPr/>
    </dgm:pt>
    <dgm:pt modelId="{99EEA72A-2225-4DDD-A3EA-F25FD0FE8F36}" type="pres">
      <dgm:prSet presAssocID="{C4157D07-B75B-485E-95E2-5FA0A309A0B3}" presName="rootComposite" presStyleCnt="0"/>
      <dgm:spPr/>
    </dgm:pt>
    <dgm:pt modelId="{245AA557-F415-40D6-B646-6D50C00B9DC2}" type="pres">
      <dgm:prSet presAssocID="{C4157D07-B75B-485E-95E2-5FA0A309A0B3}" presName="rootText" presStyleLbl="node1" presStyleIdx="2" presStyleCnt="6" custLinFactNeighborX="4758"/>
      <dgm:spPr/>
      <dgm:t>
        <a:bodyPr/>
        <a:lstStyle/>
        <a:p>
          <a:endParaRPr lang="en-US"/>
        </a:p>
      </dgm:t>
    </dgm:pt>
    <dgm:pt modelId="{444E9A01-437E-4BA2-B0F6-558EEAD55E8A}" type="pres">
      <dgm:prSet presAssocID="{C4157D07-B75B-485E-95E2-5FA0A309A0B3}" presName="rootConnector" presStyleLbl="node1" presStyleIdx="2" presStyleCnt="6"/>
      <dgm:spPr/>
      <dgm:t>
        <a:bodyPr/>
        <a:lstStyle/>
        <a:p>
          <a:endParaRPr lang="en-US"/>
        </a:p>
      </dgm:t>
    </dgm:pt>
    <dgm:pt modelId="{97AD2620-0D9A-4FAA-A7B1-F76283295391}" type="pres">
      <dgm:prSet presAssocID="{C4157D07-B75B-485E-95E2-5FA0A309A0B3}" presName="childShape" presStyleCnt="0"/>
      <dgm:spPr/>
    </dgm:pt>
    <dgm:pt modelId="{D3FD19C3-B1A2-41D9-B7C4-3025C837F541}" type="pres">
      <dgm:prSet presAssocID="{F6FABEDD-4DFD-4E42-8E50-030F8E1F8E07}" presName="Name13" presStyleLbl="parChTrans1D2" presStyleIdx="6" presStyleCnt="21"/>
      <dgm:spPr/>
      <dgm:t>
        <a:bodyPr/>
        <a:lstStyle/>
        <a:p>
          <a:endParaRPr lang="en-US"/>
        </a:p>
      </dgm:t>
    </dgm:pt>
    <dgm:pt modelId="{2C350A8F-B76C-444A-888F-6C3D6A90A2E0}" type="pres">
      <dgm:prSet presAssocID="{90888DE6-4E8B-4599-BF6D-9E1D198C7677}" presName="childText" presStyleLbl="bgAcc1" presStyleIdx="6" presStyleCnt="21">
        <dgm:presLayoutVars>
          <dgm:bulletEnabled val="1"/>
        </dgm:presLayoutVars>
      </dgm:prSet>
      <dgm:spPr/>
      <dgm:t>
        <a:bodyPr/>
        <a:lstStyle/>
        <a:p>
          <a:endParaRPr lang="en-US"/>
        </a:p>
      </dgm:t>
    </dgm:pt>
    <dgm:pt modelId="{D7FADC55-5D92-4D5B-9A93-65D3AF60AB50}" type="pres">
      <dgm:prSet presAssocID="{A3C7203A-4C79-49CD-8EF4-242E82C31C32}" presName="Name13" presStyleLbl="parChTrans1D2" presStyleIdx="7" presStyleCnt="21"/>
      <dgm:spPr/>
      <dgm:t>
        <a:bodyPr/>
        <a:lstStyle/>
        <a:p>
          <a:endParaRPr lang="en-US"/>
        </a:p>
      </dgm:t>
    </dgm:pt>
    <dgm:pt modelId="{D83013DC-EB8B-4E2C-A71E-7DCE15618268}" type="pres">
      <dgm:prSet presAssocID="{2A255A37-29BF-473F-AD9D-C34AE639AB2F}" presName="childText" presStyleLbl="bgAcc1" presStyleIdx="7" presStyleCnt="21">
        <dgm:presLayoutVars>
          <dgm:bulletEnabled val="1"/>
        </dgm:presLayoutVars>
      </dgm:prSet>
      <dgm:spPr/>
      <dgm:t>
        <a:bodyPr/>
        <a:lstStyle/>
        <a:p>
          <a:endParaRPr lang="en-US"/>
        </a:p>
      </dgm:t>
    </dgm:pt>
    <dgm:pt modelId="{66394170-3B6C-4458-A774-E6975D5B8D74}" type="pres">
      <dgm:prSet presAssocID="{708724D3-563D-4142-AB39-99C8EA7F73B3}" presName="Name13" presStyleLbl="parChTrans1D2" presStyleIdx="8" presStyleCnt="21"/>
      <dgm:spPr/>
      <dgm:t>
        <a:bodyPr/>
        <a:lstStyle/>
        <a:p>
          <a:endParaRPr lang="en-US"/>
        </a:p>
      </dgm:t>
    </dgm:pt>
    <dgm:pt modelId="{FC47A6EF-0B60-43E4-BBE3-13682B251AAB}" type="pres">
      <dgm:prSet presAssocID="{6BE3CBAD-4B44-4496-83D5-988E41EE1AD0}" presName="childText" presStyleLbl="bgAcc1" presStyleIdx="8" presStyleCnt="21">
        <dgm:presLayoutVars>
          <dgm:bulletEnabled val="1"/>
        </dgm:presLayoutVars>
      </dgm:prSet>
      <dgm:spPr/>
      <dgm:t>
        <a:bodyPr/>
        <a:lstStyle/>
        <a:p>
          <a:endParaRPr lang="en-US"/>
        </a:p>
      </dgm:t>
    </dgm:pt>
    <dgm:pt modelId="{A2598061-5028-465D-931C-FD2E1D63485D}" type="pres">
      <dgm:prSet presAssocID="{37D70FFC-F8D3-4833-8613-D2BEAD3E52F7}" presName="Name13" presStyleLbl="parChTrans1D2" presStyleIdx="9" presStyleCnt="21"/>
      <dgm:spPr/>
      <dgm:t>
        <a:bodyPr/>
        <a:lstStyle/>
        <a:p>
          <a:endParaRPr lang="en-US"/>
        </a:p>
      </dgm:t>
    </dgm:pt>
    <dgm:pt modelId="{BB5D31E8-5894-4810-A402-E0E7AFCA5DFB}" type="pres">
      <dgm:prSet presAssocID="{BB6ABEB8-9C16-4408-BD54-870935E764DA}" presName="childText" presStyleLbl="bgAcc1" presStyleIdx="9" presStyleCnt="21">
        <dgm:presLayoutVars>
          <dgm:bulletEnabled val="1"/>
        </dgm:presLayoutVars>
      </dgm:prSet>
      <dgm:spPr/>
      <dgm:t>
        <a:bodyPr/>
        <a:lstStyle/>
        <a:p>
          <a:endParaRPr lang="en-US"/>
        </a:p>
      </dgm:t>
    </dgm:pt>
    <dgm:pt modelId="{66E41004-FA06-46A9-9750-4B099914DA83}" type="pres">
      <dgm:prSet presAssocID="{A4074C13-4BC3-434C-8A32-265BD8CE7A55}" presName="root" presStyleCnt="0"/>
      <dgm:spPr/>
    </dgm:pt>
    <dgm:pt modelId="{00DA4A5B-FCBC-4076-AFAA-3BBD0158A6A2}" type="pres">
      <dgm:prSet presAssocID="{A4074C13-4BC3-434C-8A32-265BD8CE7A55}" presName="rootComposite" presStyleCnt="0"/>
      <dgm:spPr/>
    </dgm:pt>
    <dgm:pt modelId="{B9BD7C08-5A2A-4A84-80D1-59AB07E2CCB4}" type="pres">
      <dgm:prSet presAssocID="{A4074C13-4BC3-434C-8A32-265BD8CE7A55}" presName="rootText" presStyleLbl="node1" presStyleIdx="3" presStyleCnt="6" custLinFactNeighborX="4758"/>
      <dgm:spPr/>
      <dgm:t>
        <a:bodyPr/>
        <a:lstStyle/>
        <a:p>
          <a:endParaRPr lang="en-US"/>
        </a:p>
      </dgm:t>
    </dgm:pt>
    <dgm:pt modelId="{A0ADC95C-F7C9-4A6E-B5F9-0AC23A115DEB}" type="pres">
      <dgm:prSet presAssocID="{A4074C13-4BC3-434C-8A32-265BD8CE7A55}" presName="rootConnector" presStyleLbl="node1" presStyleIdx="3" presStyleCnt="6"/>
      <dgm:spPr/>
      <dgm:t>
        <a:bodyPr/>
        <a:lstStyle/>
        <a:p>
          <a:endParaRPr lang="en-US"/>
        </a:p>
      </dgm:t>
    </dgm:pt>
    <dgm:pt modelId="{332F18FF-C975-4E0F-BF9C-A0AEDBA9F2B3}" type="pres">
      <dgm:prSet presAssocID="{A4074C13-4BC3-434C-8A32-265BD8CE7A55}" presName="childShape" presStyleCnt="0"/>
      <dgm:spPr/>
    </dgm:pt>
    <dgm:pt modelId="{037D2CD2-7C96-4464-9E08-58EA89D62A79}" type="pres">
      <dgm:prSet presAssocID="{67650A34-20BE-428A-8B86-68E4D42CDFB2}" presName="Name13" presStyleLbl="parChTrans1D2" presStyleIdx="10" presStyleCnt="21"/>
      <dgm:spPr/>
      <dgm:t>
        <a:bodyPr/>
        <a:lstStyle/>
        <a:p>
          <a:endParaRPr lang="en-US"/>
        </a:p>
      </dgm:t>
    </dgm:pt>
    <dgm:pt modelId="{D06E0807-7C54-4179-9D50-0254FEDE9443}" type="pres">
      <dgm:prSet presAssocID="{27AD9119-7C7F-4CFE-A359-D412947D929D}" presName="childText" presStyleLbl="bgAcc1" presStyleIdx="10" presStyleCnt="21">
        <dgm:presLayoutVars>
          <dgm:bulletEnabled val="1"/>
        </dgm:presLayoutVars>
      </dgm:prSet>
      <dgm:spPr/>
      <dgm:t>
        <a:bodyPr/>
        <a:lstStyle/>
        <a:p>
          <a:endParaRPr lang="en-US"/>
        </a:p>
      </dgm:t>
    </dgm:pt>
    <dgm:pt modelId="{43A8A052-F6B4-4EC7-9F34-01D332E75824}" type="pres">
      <dgm:prSet presAssocID="{274DA4AD-669B-42C7-904A-BCB696CBC161}" presName="Name13" presStyleLbl="parChTrans1D2" presStyleIdx="11" presStyleCnt="21"/>
      <dgm:spPr/>
      <dgm:t>
        <a:bodyPr/>
        <a:lstStyle/>
        <a:p>
          <a:endParaRPr lang="en-US"/>
        </a:p>
      </dgm:t>
    </dgm:pt>
    <dgm:pt modelId="{48A60707-A51F-46A6-9BDD-C4E8CCA85EF6}" type="pres">
      <dgm:prSet presAssocID="{D59F6B29-6F77-40C0-99F9-6F9BD20C668F}" presName="childText" presStyleLbl="bgAcc1" presStyleIdx="11" presStyleCnt="21">
        <dgm:presLayoutVars>
          <dgm:bulletEnabled val="1"/>
        </dgm:presLayoutVars>
      </dgm:prSet>
      <dgm:spPr/>
      <dgm:t>
        <a:bodyPr/>
        <a:lstStyle/>
        <a:p>
          <a:endParaRPr lang="en-US"/>
        </a:p>
      </dgm:t>
    </dgm:pt>
    <dgm:pt modelId="{B8D31EDE-814E-4E75-BE49-51AEA264A8A4}" type="pres">
      <dgm:prSet presAssocID="{6C6BBFCC-FC96-4D82-B047-6848869E6156}" presName="Name13" presStyleLbl="parChTrans1D2" presStyleIdx="12" presStyleCnt="21"/>
      <dgm:spPr/>
      <dgm:t>
        <a:bodyPr/>
        <a:lstStyle/>
        <a:p>
          <a:endParaRPr lang="en-US"/>
        </a:p>
      </dgm:t>
    </dgm:pt>
    <dgm:pt modelId="{1831AB1F-ABD7-4CD3-8975-7DFF1EF63D4B}" type="pres">
      <dgm:prSet presAssocID="{2F3A122E-FDB7-42F0-8964-C794160AD714}" presName="childText" presStyleLbl="bgAcc1" presStyleIdx="12" presStyleCnt="21">
        <dgm:presLayoutVars>
          <dgm:bulletEnabled val="1"/>
        </dgm:presLayoutVars>
      </dgm:prSet>
      <dgm:spPr/>
      <dgm:t>
        <a:bodyPr/>
        <a:lstStyle/>
        <a:p>
          <a:endParaRPr lang="en-US"/>
        </a:p>
      </dgm:t>
    </dgm:pt>
    <dgm:pt modelId="{C119EECB-26AB-4853-9478-3767E871113E}" type="pres">
      <dgm:prSet presAssocID="{ACB9E7EC-E6D0-474B-AF50-3D9411DDE7AF}" presName="root" presStyleCnt="0"/>
      <dgm:spPr/>
    </dgm:pt>
    <dgm:pt modelId="{401DB374-C9F2-44A4-A110-CEADFB0405A1}" type="pres">
      <dgm:prSet presAssocID="{ACB9E7EC-E6D0-474B-AF50-3D9411DDE7AF}" presName="rootComposite" presStyleCnt="0"/>
      <dgm:spPr/>
    </dgm:pt>
    <dgm:pt modelId="{9560967F-2D52-4402-8536-0D4BBB3CA3BE}" type="pres">
      <dgm:prSet presAssocID="{ACB9E7EC-E6D0-474B-AF50-3D9411DDE7AF}" presName="rootText" presStyleLbl="node1" presStyleIdx="4" presStyleCnt="6" custLinFactNeighborX="4758"/>
      <dgm:spPr/>
      <dgm:t>
        <a:bodyPr/>
        <a:lstStyle/>
        <a:p>
          <a:endParaRPr lang="en-US"/>
        </a:p>
      </dgm:t>
    </dgm:pt>
    <dgm:pt modelId="{6F623A86-4BE4-416B-9119-709D1303163E}" type="pres">
      <dgm:prSet presAssocID="{ACB9E7EC-E6D0-474B-AF50-3D9411DDE7AF}" presName="rootConnector" presStyleLbl="node1" presStyleIdx="4" presStyleCnt="6"/>
      <dgm:spPr/>
      <dgm:t>
        <a:bodyPr/>
        <a:lstStyle/>
        <a:p>
          <a:endParaRPr lang="en-US"/>
        </a:p>
      </dgm:t>
    </dgm:pt>
    <dgm:pt modelId="{C4A6FBEC-62F8-43BD-A014-679B1D297AA1}" type="pres">
      <dgm:prSet presAssocID="{ACB9E7EC-E6D0-474B-AF50-3D9411DDE7AF}" presName="childShape" presStyleCnt="0"/>
      <dgm:spPr/>
    </dgm:pt>
    <dgm:pt modelId="{6E11E5CD-CF8D-4F1A-B9F5-3FDF9F0E0780}" type="pres">
      <dgm:prSet presAssocID="{EB50F73B-613E-49A8-93EB-73F03B5BCE85}" presName="Name13" presStyleLbl="parChTrans1D2" presStyleIdx="13" presStyleCnt="21"/>
      <dgm:spPr/>
      <dgm:t>
        <a:bodyPr/>
        <a:lstStyle/>
        <a:p>
          <a:endParaRPr lang="en-US"/>
        </a:p>
      </dgm:t>
    </dgm:pt>
    <dgm:pt modelId="{FCE3C6D8-20B7-43B6-BE82-8B519D814B38}" type="pres">
      <dgm:prSet presAssocID="{C18B0F94-C08C-4EC0-BE6D-13440E1ADD01}" presName="childText" presStyleLbl="bgAcc1" presStyleIdx="13" presStyleCnt="21">
        <dgm:presLayoutVars>
          <dgm:bulletEnabled val="1"/>
        </dgm:presLayoutVars>
      </dgm:prSet>
      <dgm:spPr/>
      <dgm:t>
        <a:bodyPr/>
        <a:lstStyle/>
        <a:p>
          <a:endParaRPr lang="en-US"/>
        </a:p>
      </dgm:t>
    </dgm:pt>
    <dgm:pt modelId="{9BDE1221-BE0A-4410-911B-5587985ACBB5}" type="pres">
      <dgm:prSet presAssocID="{EC1A6140-2CC8-4EF9-9E73-A7E82F737B8D}" presName="Name13" presStyleLbl="parChTrans1D2" presStyleIdx="14" presStyleCnt="21"/>
      <dgm:spPr/>
      <dgm:t>
        <a:bodyPr/>
        <a:lstStyle/>
        <a:p>
          <a:endParaRPr lang="en-US"/>
        </a:p>
      </dgm:t>
    </dgm:pt>
    <dgm:pt modelId="{3A89FFD9-CE98-4A73-91EF-24FEDED59B8C}" type="pres">
      <dgm:prSet presAssocID="{02120767-ACDB-46C1-988C-8873C82C32C5}" presName="childText" presStyleLbl="bgAcc1" presStyleIdx="14" presStyleCnt="21">
        <dgm:presLayoutVars>
          <dgm:bulletEnabled val="1"/>
        </dgm:presLayoutVars>
      </dgm:prSet>
      <dgm:spPr/>
      <dgm:t>
        <a:bodyPr/>
        <a:lstStyle/>
        <a:p>
          <a:endParaRPr lang="en-US"/>
        </a:p>
      </dgm:t>
    </dgm:pt>
    <dgm:pt modelId="{EE7AC211-435C-43D1-BFE1-9EC1AF2F75BB}" type="pres">
      <dgm:prSet presAssocID="{A7898BF5-0437-4D75-9C7F-51EC860DA643}" presName="Name13" presStyleLbl="parChTrans1D2" presStyleIdx="15" presStyleCnt="21"/>
      <dgm:spPr/>
      <dgm:t>
        <a:bodyPr/>
        <a:lstStyle/>
        <a:p>
          <a:endParaRPr lang="en-US"/>
        </a:p>
      </dgm:t>
    </dgm:pt>
    <dgm:pt modelId="{C7E6AF9D-F039-4933-BD39-E4CDD685510E}" type="pres">
      <dgm:prSet presAssocID="{D76F8286-E482-4BB3-B262-50263DE316B0}" presName="childText" presStyleLbl="bgAcc1" presStyleIdx="15" presStyleCnt="21">
        <dgm:presLayoutVars>
          <dgm:bulletEnabled val="1"/>
        </dgm:presLayoutVars>
      </dgm:prSet>
      <dgm:spPr/>
      <dgm:t>
        <a:bodyPr/>
        <a:lstStyle/>
        <a:p>
          <a:endParaRPr lang="en-US"/>
        </a:p>
      </dgm:t>
    </dgm:pt>
    <dgm:pt modelId="{577F2ECC-459E-4B43-AAB0-7BD1F96EDB77}" type="pres">
      <dgm:prSet presAssocID="{2B2B84C5-9FD6-467A-B2B8-ADAD9AD11A04}" presName="Name13" presStyleLbl="parChTrans1D2" presStyleIdx="16" presStyleCnt="21"/>
      <dgm:spPr/>
      <dgm:t>
        <a:bodyPr/>
        <a:lstStyle/>
        <a:p>
          <a:endParaRPr lang="en-US"/>
        </a:p>
      </dgm:t>
    </dgm:pt>
    <dgm:pt modelId="{D9502857-37E4-48CC-97FF-C1200981E2F9}" type="pres">
      <dgm:prSet presAssocID="{3395AC9B-C35C-4F5D-9DE4-46D6D1594036}" presName="childText" presStyleLbl="bgAcc1" presStyleIdx="16" presStyleCnt="21">
        <dgm:presLayoutVars>
          <dgm:bulletEnabled val="1"/>
        </dgm:presLayoutVars>
      </dgm:prSet>
      <dgm:spPr/>
      <dgm:t>
        <a:bodyPr/>
        <a:lstStyle/>
        <a:p>
          <a:endParaRPr lang="en-US"/>
        </a:p>
      </dgm:t>
    </dgm:pt>
    <dgm:pt modelId="{AA495149-80A5-4F88-82C5-385471E88D78}" type="pres">
      <dgm:prSet presAssocID="{227521DA-5071-4313-8E1A-4EDCC289A310}" presName="Name13" presStyleLbl="parChTrans1D2" presStyleIdx="17" presStyleCnt="21"/>
      <dgm:spPr/>
      <dgm:t>
        <a:bodyPr/>
        <a:lstStyle/>
        <a:p>
          <a:endParaRPr lang="en-US"/>
        </a:p>
      </dgm:t>
    </dgm:pt>
    <dgm:pt modelId="{840E6DD2-872E-4634-B4B0-32D548A99262}" type="pres">
      <dgm:prSet presAssocID="{72140836-4639-4108-818D-5F583A43E095}" presName="childText" presStyleLbl="bgAcc1" presStyleIdx="17" presStyleCnt="21">
        <dgm:presLayoutVars>
          <dgm:bulletEnabled val="1"/>
        </dgm:presLayoutVars>
      </dgm:prSet>
      <dgm:spPr/>
      <dgm:t>
        <a:bodyPr/>
        <a:lstStyle/>
        <a:p>
          <a:endParaRPr lang="en-US"/>
        </a:p>
      </dgm:t>
    </dgm:pt>
    <dgm:pt modelId="{4C35DFE8-5B48-433E-ADD0-2A4FD9CC225B}" type="pres">
      <dgm:prSet presAssocID="{EE22D4C0-5B23-4B84-961C-D6A44E3F292B}" presName="root" presStyleCnt="0"/>
      <dgm:spPr/>
    </dgm:pt>
    <dgm:pt modelId="{1EC65247-097A-4056-838F-E9AE14520EF0}" type="pres">
      <dgm:prSet presAssocID="{EE22D4C0-5B23-4B84-961C-D6A44E3F292B}" presName="rootComposite" presStyleCnt="0"/>
      <dgm:spPr/>
    </dgm:pt>
    <dgm:pt modelId="{2178DDAE-43F8-446E-9D55-1D1225B9752A}" type="pres">
      <dgm:prSet presAssocID="{EE22D4C0-5B23-4B84-961C-D6A44E3F292B}" presName="rootText" presStyleLbl="node1" presStyleIdx="5" presStyleCnt="6"/>
      <dgm:spPr/>
      <dgm:t>
        <a:bodyPr/>
        <a:lstStyle/>
        <a:p>
          <a:endParaRPr lang="en-US"/>
        </a:p>
      </dgm:t>
    </dgm:pt>
    <dgm:pt modelId="{C5F90E32-BAB8-41BC-A8C0-61FABEB54076}" type="pres">
      <dgm:prSet presAssocID="{EE22D4C0-5B23-4B84-961C-D6A44E3F292B}" presName="rootConnector" presStyleLbl="node1" presStyleIdx="5" presStyleCnt="6"/>
      <dgm:spPr/>
      <dgm:t>
        <a:bodyPr/>
        <a:lstStyle/>
        <a:p>
          <a:endParaRPr lang="en-US"/>
        </a:p>
      </dgm:t>
    </dgm:pt>
    <dgm:pt modelId="{367EB387-4DDE-485F-946A-775231A77061}" type="pres">
      <dgm:prSet presAssocID="{EE22D4C0-5B23-4B84-961C-D6A44E3F292B}" presName="childShape" presStyleCnt="0"/>
      <dgm:spPr/>
    </dgm:pt>
    <dgm:pt modelId="{FF3FD51C-CE77-4607-82C1-48AFFAE2DC70}" type="pres">
      <dgm:prSet presAssocID="{5ACBC246-6B02-458C-8777-20EDF1376E5D}" presName="Name13" presStyleLbl="parChTrans1D2" presStyleIdx="18" presStyleCnt="21"/>
      <dgm:spPr/>
      <dgm:t>
        <a:bodyPr/>
        <a:lstStyle/>
        <a:p>
          <a:endParaRPr lang="en-US"/>
        </a:p>
      </dgm:t>
    </dgm:pt>
    <dgm:pt modelId="{C65E5F36-A00F-4FA6-9FC5-1B369872EACA}" type="pres">
      <dgm:prSet presAssocID="{E9FB6507-5E8F-4D9C-B98F-32A2C22595EE}" presName="childText" presStyleLbl="bgAcc1" presStyleIdx="18" presStyleCnt="21">
        <dgm:presLayoutVars>
          <dgm:bulletEnabled val="1"/>
        </dgm:presLayoutVars>
      </dgm:prSet>
      <dgm:spPr/>
      <dgm:t>
        <a:bodyPr/>
        <a:lstStyle/>
        <a:p>
          <a:endParaRPr lang="en-US"/>
        </a:p>
      </dgm:t>
    </dgm:pt>
    <dgm:pt modelId="{838280FE-D340-4BF4-A8B9-2C7EE481F23D}" type="pres">
      <dgm:prSet presAssocID="{D53BA81C-6065-49EA-A816-E4AC4053474C}" presName="Name13" presStyleLbl="parChTrans1D2" presStyleIdx="19" presStyleCnt="21"/>
      <dgm:spPr/>
      <dgm:t>
        <a:bodyPr/>
        <a:lstStyle/>
        <a:p>
          <a:endParaRPr lang="en-US"/>
        </a:p>
      </dgm:t>
    </dgm:pt>
    <dgm:pt modelId="{35DA9434-F796-43DE-9601-67D527125991}" type="pres">
      <dgm:prSet presAssocID="{BAEB8E97-4C70-498F-AA8F-CC1B504D351A}" presName="childText" presStyleLbl="bgAcc1" presStyleIdx="19" presStyleCnt="21">
        <dgm:presLayoutVars>
          <dgm:bulletEnabled val="1"/>
        </dgm:presLayoutVars>
      </dgm:prSet>
      <dgm:spPr/>
      <dgm:t>
        <a:bodyPr/>
        <a:lstStyle/>
        <a:p>
          <a:endParaRPr lang="en-US"/>
        </a:p>
      </dgm:t>
    </dgm:pt>
    <dgm:pt modelId="{A918F66B-7804-4569-B5DA-1574DC6E1ABB}" type="pres">
      <dgm:prSet presAssocID="{0AE79AE7-A75C-4836-A8E0-E97384EAA3CC}" presName="Name13" presStyleLbl="parChTrans1D2" presStyleIdx="20" presStyleCnt="21"/>
      <dgm:spPr/>
      <dgm:t>
        <a:bodyPr/>
        <a:lstStyle/>
        <a:p>
          <a:endParaRPr lang="en-US"/>
        </a:p>
      </dgm:t>
    </dgm:pt>
    <dgm:pt modelId="{D8422C2A-93B5-4DCD-B67D-F60D2DDB1561}" type="pres">
      <dgm:prSet presAssocID="{94176073-06F0-45CE-85B4-B24940140D9A}" presName="childText" presStyleLbl="bgAcc1" presStyleIdx="20" presStyleCnt="21">
        <dgm:presLayoutVars>
          <dgm:bulletEnabled val="1"/>
        </dgm:presLayoutVars>
      </dgm:prSet>
      <dgm:spPr/>
      <dgm:t>
        <a:bodyPr/>
        <a:lstStyle/>
        <a:p>
          <a:endParaRPr lang="en-US"/>
        </a:p>
      </dgm:t>
    </dgm:pt>
  </dgm:ptLst>
  <dgm:cxnLst>
    <dgm:cxn modelId="{F52F1507-86E9-445A-86FD-FD3857978605}" srcId="{2802A402-0202-4B50-B5C0-1B2AEE4E3CD6}" destId="{ACB9E7EC-E6D0-474B-AF50-3D9411DDE7AF}" srcOrd="4" destOrd="0" parTransId="{EB7680F9-633F-421D-9D49-112EDF56DC64}" sibTransId="{0290DE71-2477-45A4-AAF2-E4AB45F7FC2F}"/>
    <dgm:cxn modelId="{1576E59A-B5D2-4178-AE40-E67C13014F22}" type="presOf" srcId="{94176073-06F0-45CE-85B4-B24940140D9A}" destId="{D8422C2A-93B5-4DCD-B67D-F60D2DDB1561}" srcOrd="0" destOrd="0" presId="urn:microsoft.com/office/officeart/2005/8/layout/hierarchy3"/>
    <dgm:cxn modelId="{45423A8A-B403-4D0C-82F5-E19E241D3277}" type="presOf" srcId="{3395AC9B-C35C-4F5D-9DE4-46D6D1594036}" destId="{D9502857-37E4-48CC-97FF-C1200981E2F9}" srcOrd="0" destOrd="0" presId="urn:microsoft.com/office/officeart/2005/8/layout/hierarchy3"/>
    <dgm:cxn modelId="{ABF33FD8-B3E2-45C5-928C-5E345F8CB166}" type="presOf" srcId="{708724D3-563D-4142-AB39-99C8EA7F73B3}" destId="{66394170-3B6C-4458-A774-E6975D5B8D74}" srcOrd="0" destOrd="0" presId="urn:microsoft.com/office/officeart/2005/8/layout/hierarchy3"/>
    <dgm:cxn modelId="{F8EA4387-3C68-430A-A3FC-7DBE662BE846}" type="presOf" srcId="{D76F8286-E482-4BB3-B262-50263DE316B0}" destId="{C7E6AF9D-F039-4933-BD39-E4CDD685510E}" srcOrd="0" destOrd="0" presId="urn:microsoft.com/office/officeart/2005/8/layout/hierarchy3"/>
    <dgm:cxn modelId="{BF6FD8CA-92F0-45B1-815C-33F246B16CC1}" type="presOf" srcId="{02120767-ACDB-46C1-988C-8873C82C32C5}" destId="{3A89FFD9-CE98-4A73-91EF-24FEDED59B8C}" srcOrd="0" destOrd="0" presId="urn:microsoft.com/office/officeart/2005/8/layout/hierarchy3"/>
    <dgm:cxn modelId="{C5284030-0AD5-4DE6-9866-4DFC59B95358}" type="presOf" srcId="{67650A34-20BE-428A-8B86-68E4D42CDFB2}" destId="{037D2CD2-7C96-4464-9E08-58EA89D62A79}" srcOrd="0" destOrd="0" presId="urn:microsoft.com/office/officeart/2005/8/layout/hierarchy3"/>
    <dgm:cxn modelId="{9D2FEC98-8966-43BE-88F6-18CCD562D9D4}" type="presOf" srcId="{5ACBC246-6B02-458C-8777-20EDF1376E5D}" destId="{FF3FD51C-CE77-4607-82C1-48AFFAE2DC70}" srcOrd="0" destOrd="0" presId="urn:microsoft.com/office/officeart/2005/8/layout/hierarchy3"/>
    <dgm:cxn modelId="{C562B674-0C41-4E81-9BCF-A1D8F7DA229E}" type="presOf" srcId="{C4157D07-B75B-485E-95E2-5FA0A309A0B3}" destId="{245AA557-F415-40D6-B646-6D50C00B9DC2}" srcOrd="0" destOrd="0" presId="urn:microsoft.com/office/officeart/2005/8/layout/hierarchy3"/>
    <dgm:cxn modelId="{A2792885-4C99-425B-9BA4-86201B438692}" srcId="{2802A402-0202-4B50-B5C0-1B2AEE4E3CD6}" destId="{A4074C13-4BC3-434C-8A32-265BD8CE7A55}" srcOrd="3" destOrd="0" parTransId="{6F907004-2A39-4682-8C55-98918B33546A}" sibTransId="{905560F1-3A04-47EF-B252-CE736A4BB7F4}"/>
    <dgm:cxn modelId="{15D586D9-627E-4425-9A60-54F107BF59EA}" type="presOf" srcId="{BB6ABEB8-9C16-4408-BD54-870935E764DA}" destId="{BB5D31E8-5894-4810-A402-E0E7AFCA5DFB}" srcOrd="0" destOrd="0" presId="urn:microsoft.com/office/officeart/2005/8/layout/hierarchy3"/>
    <dgm:cxn modelId="{E24B884C-880D-414B-AAA3-3EC505150DA1}" srcId="{ACB9E7EC-E6D0-474B-AF50-3D9411DDE7AF}" destId="{C18B0F94-C08C-4EC0-BE6D-13440E1ADD01}" srcOrd="0" destOrd="0" parTransId="{EB50F73B-613E-49A8-93EB-73F03B5BCE85}" sibTransId="{22F6D549-0FA4-4935-B023-9B3D7979D689}"/>
    <dgm:cxn modelId="{5AEF04A6-4C32-432E-941C-A69C36C86ADB}" srcId="{EE22D4C0-5B23-4B84-961C-D6A44E3F292B}" destId="{BAEB8E97-4C70-498F-AA8F-CC1B504D351A}" srcOrd="1" destOrd="0" parTransId="{D53BA81C-6065-49EA-A816-E4AC4053474C}" sibTransId="{3032DD25-ED78-4C02-841F-9DEA7EBD4306}"/>
    <dgm:cxn modelId="{01462068-9298-42E8-B418-4F48B10B3460}" type="presOf" srcId="{EB50F73B-613E-49A8-93EB-73F03B5BCE85}" destId="{6E11E5CD-CF8D-4F1A-B9F5-3FDF9F0E0780}" srcOrd="0" destOrd="0" presId="urn:microsoft.com/office/officeart/2005/8/layout/hierarchy3"/>
    <dgm:cxn modelId="{DAD8118C-E77B-4D99-8FB8-7289F85B18EE}" type="presOf" srcId="{A4074C13-4BC3-434C-8A32-265BD8CE7A55}" destId="{B9BD7C08-5A2A-4A84-80D1-59AB07E2CCB4}" srcOrd="0" destOrd="0" presId="urn:microsoft.com/office/officeart/2005/8/layout/hierarchy3"/>
    <dgm:cxn modelId="{C2777EBF-F8E0-4783-987C-1CFD9800A5BF}" srcId="{56444B0C-228B-4DCC-A9B1-7527238B5FEE}" destId="{D9D7C355-B01C-4636-8768-0A400A9AF869}" srcOrd="1" destOrd="0" parTransId="{4549C402-CAC8-495B-8C67-6DF72398210A}" sibTransId="{B902398E-4E85-41A3-A1C2-3141C11289B4}"/>
    <dgm:cxn modelId="{4497A964-A73A-495D-9DC3-ACC333E3702E}" srcId="{A4074C13-4BC3-434C-8A32-265BD8CE7A55}" destId="{2F3A122E-FDB7-42F0-8964-C794160AD714}" srcOrd="2" destOrd="0" parTransId="{6C6BBFCC-FC96-4D82-B047-6848869E6156}" sibTransId="{A50030C6-AEC1-4EA0-ABD2-9C45CD968187}"/>
    <dgm:cxn modelId="{9AE19F64-AF21-4FCD-80CE-25B652867B53}" type="presOf" srcId="{D9D7C355-B01C-4636-8768-0A400A9AF869}" destId="{92273E0F-5D22-4602-AAF4-41614C10B0AA}" srcOrd="0" destOrd="0" presId="urn:microsoft.com/office/officeart/2005/8/layout/hierarchy3"/>
    <dgm:cxn modelId="{DBE931A8-78AE-4459-B7A2-877D1751B44B}" type="presOf" srcId="{6BE3CBAD-4B44-4496-83D5-988E41EE1AD0}" destId="{FC47A6EF-0B60-43E4-BBE3-13682B251AAB}" srcOrd="0" destOrd="0" presId="urn:microsoft.com/office/officeart/2005/8/layout/hierarchy3"/>
    <dgm:cxn modelId="{D5B047B0-C8A6-40FD-9626-B9CB16F2485E}" type="presOf" srcId="{6C6BBFCC-FC96-4D82-B047-6848869E6156}" destId="{B8D31EDE-814E-4E75-BE49-51AEA264A8A4}" srcOrd="0" destOrd="0" presId="urn:microsoft.com/office/officeart/2005/8/layout/hierarchy3"/>
    <dgm:cxn modelId="{4E36BD99-A838-4482-800B-4759F698D8CF}" type="presOf" srcId="{27AD9119-7C7F-4CFE-A359-D412947D929D}" destId="{D06E0807-7C54-4179-9D50-0254FEDE9443}" srcOrd="0" destOrd="0" presId="urn:microsoft.com/office/officeart/2005/8/layout/hierarchy3"/>
    <dgm:cxn modelId="{ECA97673-EF08-4666-9C2A-2579E40A7CBE}" type="presOf" srcId="{90888DE6-4E8B-4599-BF6D-9E1D198C7677}" destId="{2C350A8F-B76C-444A-888F-6C3D6A90A2E0}" srcOrd="0" destOrd="0" presId="urn:microsoft.com/office/officeart/2005/8/layout/hierarchy3"/>
    <dgm:cxn modelId="{1FCD47D0-BCFA-411A-BDFE-A1D17C2A78C9}" type="presOf" srcId="{8B4EEC0E-9EC7-4735-AC03-3F4412A6A9C7}" destId="{B85AA716-CC49-4F30-95A6-8C66951E98AD}" srcOrd="0" destOrd="0" presId="urn:microsoft.com/office/officeart/2005/8/layout/hierarchy3"/>
    <dgm:cxn modelId="{88B1C504-65CE-4EE7-9EB2-2D35DCE79C9F}" type="presOf" srcId="{E569851E-CDCE-4344-942D-811E5FEF5ADE}" destId="{A11BCA9D-65FA-47D6-9439-C86C94215130}" srcOrd="0" destOrd="0" presId="urn:microsoft.com/office/officeart/2005/8/layout/hierarchy3"/>
    <dgm:cxn modelId="{3225A816-E54E-48E3-BC29-83B0982620C7}" srcId="{56444B0C-228B-4DCC-A9B1-7527238B5FEE}" destId="{77590A63-1BC5-47F1-A475-AD1370EC62DC}" srcOrd="2" destOrd="0" parTransId="{4919AB5D-FC76-4D39-8D1A-07F43730FF43}" sibTransId="{86F5E9DA-9622-4BC8-9ED1-5810283565EF}"/>
    <dgm:cxn modelId="{CA74EF8F-2B3A-4349-BDC7-6805A0C83BC6}" type="presOf" srcId="{EE22D4C0-5B23-4B84-961C-D6A44E3F292B}" destId="{2178DDAE-43F8-446E-9D55-1D1225B9752A}" srcOrd="0" destOrd="0" presId="urn:microsoft.com/office/officeart/2005/8/layout/hierarchy3"/>
    <dgm:cxn modelId="{42BE4B46-1983-4533-AD97-B5196BCFDA1E}" type="presOf" srcId="{2A255A37-29BF-473F-AD9D-C34AE639AB2F}" destId="{D83013DC-EB8B-4E2C-A71E-7DCE15618268}" srcOrd="0" destOrd="0" presId="urn:microsoft.com/office/officeart/2005/8/layout/hierarchy3"/>
    <dgm:cxn modelId="{ED5E9516-EE11-483E-81F6-711398A3D54A}" type="presOf" srcId="{A3C7203A-4C79-49CD-8EF4-242E82C31C32}" destId="{D7FADC55-5D92-4D5B-9A93-65D3AF60AB50}" srcOrd="0" destOrd="0" presId="urn:microsoft.com/office/officeart/2005/8/layout/hierarchy3"/>
    <dgm:cxn modelId="{E7EA70B5-B37C-4B4E-B4BE-A5DCEC899148}" srcId="{EE22D4C0-5B23-4B84-961C-D6A44E3F292B}" destId="{E9FB6507-5E8F-4D9C-B98F-32A2C22595EE}" srcOrd="0" destOrd="0" parTransId="{5ACBC246-6B02-458C-8777-20EDF1376E5D}" sibTransId="{1D159FBF-A7BE-4A2D-ABEF-2B06128902DC}"/>
    <dgm:cxn modelId="{AE0BBC39-99E9-40FC-8E7F-0656007EE328}" type="presOf" srcId="{56444B0C-228B-4DCC-A9B1-7527238B5FEE}" destId="{1C81E2CD-440D-4FBD-B5A2-A6176648A259}" srcOrd="0" destOrd="0" presId="urn:microsoft.com/office/officeart/2005/8/layout/hierarchy3"/>
    <dgm:cxn modelId="{C612FCD9-ACF6-41EC-BFB4-C3E67EA31450}" srcId="{56444B0C-228B-4DCC-A9B1-7527238B5FEE}" destId="{4D54E56A-7129-4AFE-924A-E6C16E5222C0}" srcOrd="0" destOrd="0" parTransId="{8B4EEC0E-9EC7-4735-AC03-3F4412A6A9C7}" sibTransId="{E073EB61-E0D8-4F2D-AD64-F61779E4E177}"/>
    <dgm:cxn modelId="{3CCF1ECC-C8E4-49F3-BB68-AEBACE937DDF}" type="presOf" srcId="{2B2B84C5-9FD6-467A-B2B8-ADAD9AD11A04}" destId="{577F2ECC-459E-4B43-AAB0-7BD1F96EDB77}" srcOrd="0" destOrd="0" presId="urn:microsoft.com/office/officeart/2005/8/layout/hierarchy3"/>
    <dgm:cxn modelId="{8E8E1F99-0321-4BEC-A952-ECEEF8635C1B}" type="presOf" srcId="{E9FB6507-5E8F-4D9C-B98F-32A2C22595EE}" destId="{C65E5F36-A00F-4FA6-9FC5-1B369872EACA}" srcOrd="0" destOrd="0" presId="urn:microsoft.com/office/officeart/2005/8/layout/hierarchy3"/>
    <dgm:cxn modelId="{9F1188DC-27A0-4B23-9645-4F3D1C9E5D06}" type="presOf" srcId="{77590A63-1BC5-47F1-A475-AD1370EC62DC}" destId="{FD4A5930-524E-41AB-AE11-D23474E2328F}" srcOrd="0" destOrd="0" presId="urn:microsoft.com/office/officeart/2005/8/layout/hierarchy3"/>
    <dgm:cxn modelId="{F6AEB633-3E36-4A2B-9056-AF19F6F26D36}" type="presOf" srcId="{56444B0C-228B-4DCC-A9B1-7527238B5FEE}" destId="{8EA5B7BA-366C-4E35-BCA8-B28A98910CF4}" srcOrd="1" destOrd="0" presId="urn:microsoft.com/office/officeart/2005/8/layout/hierarchy3"/>
    <dgm:cxn modelId="{5481FB69-1FB4-4A9E-B042-D4D70D76635C}" type="presOf" srcId="{0AE79AE7-A75C-4836-A8E0-E97384EAA3CC}" destId="{A918F66B-7804-4569-B5DA-1574DC6E1ABB}" srcOrd="0" destOrd="0" presId="urn:microsoft.com/office/officeart/2005/8/layout/hierarchy3"/>
    <dgm:cxn modelId="{6A3A2730-5753-46B4-840E-D1A78D5EBBCF}" type="presOf" srcId="{72140836-4639-4108-818D-5F583A43E095}" destId="{840E6DD2-872E-4634-B4B0-32D548A99262}" srcOrd="0" destOrd="0" presId="urn:microsoft.com/office/officeart/2005/8/layout/hierarchy3"/>
    <dgm:cxn modelId="{67485FE8-F041-4741-96DC-AE90A121EC54}" type="presOf" srcId="{43B8CF37-99B3-4A24-BF54-EC84F589A582}" destId="{8CB27478-86E2-4D68-AD67-F22F15554F04}" srcOrd="1" destOrd="0" presId="urn:microsoft.com/office/officeart/2005/8/layout/hierarchy3"/>
    <dgm:cxn modelId="{BF622DEC-AEBB-4B9E-B33D-CEF3C4280C53}" type="presOf" srcId="{227521DA-5071-4313-8E1A-4EDCC289A310}" destId="{AA495149-80A5-4F88-82C5-385471E88D78}" srcOrd="0" destOrd="0" presId="urn:microsoft.com/office/officeart/2005/8/layout/hierarchy3"/>
    <dgm:cxn modelId="{E61C297E-DA61-4396-AE36-D7312AAC025D}" srcId="{C4157D07-B75B-485E-95E2-5FA0A309A0B3}" destId="{2A255A37-29BF-473F-AD9D-C34AE639AB2F}" srcOrd="1" destOrd="0" parTransId="{A3C7203A-4C79-49CD-8EF4-242E82C31C32}" sibTransId="{E78ACC2A-6002-444B-8597-F79CFCBBFF71}"/>
    <dgm:cxn modelId="{156FA927-63D7-4584-812F-DBF187294A67}" type="presOf" srcId="{A7898BF5-0437-4D75-9C7F-51EC860DA643}" destId="{EE7AC211-435C-43D1-BFE1-9EC1AF2F75BB}" srcOrd="0" destOrd="0" presId="urn:microsoft.com/office/officeart/2005/8/layout/hierarchy3"/>
    <dgm:cxn modelId="{206B66D6-A51C-4399-B32B-D2502866D84F}" type="presOf" srcId="{ACB9E7EC-E6D0-474B-AF50-3D9411DDE7AF}" destId="{6F623A86-4BE4-416B-9119-709D1303163E}" srcOrd="1" destOrd="0" presId="urn:microsoft.com/office/officeart/2005/8/layout/hierarchy3"/>
    <dgm:cxn modelId="{B28B7531-9A27-40E7-96AE-E5B123E20142}" srcId="{2802A402-0202-4B50-B5C0-1B2AEE4E3CD6}" destId="{56444B0C-228B-4DCC-A9B1-7527238B5FEE}" srcOrd="1" destOrd="0" parTransId="{8A1F0995-7641-47F1-B0F5-8B74A1F4F313}" sibTransId="{8BB03A83-458A-46E8-B47C-6F05A092488C}"/>
    <dgm:cxn modelId="{A0D28947-1B5C-48F8-A590-862D9BABA7BC}" srcId="{2802A402-0202-4B50-B5C0-1B2AEE4E3CD6}" destId="{43B8CF37-99B3-4A24-BF54-EC84F589A582}" srcOrd="0" destOrd="0" parTransId="{A8265531-1E7F-4E00-9708-520398C456F1}" sibTransId="{871C9D39-F63E-44C2-A0D1-CF3D0829338A}"/>
    <dgm:cxn modelId="{CB318D59-1E95-4BF1-9401-7E66EB9BAF73}" type="presOf" srcId="{43B8CF37-99B3-4A24-BF54-EC84F589A582}" destId="{752FC19D-0782-4614-AE60-F6AC009CE666}" srcOrd="0" destOrd="0" presId="urn:microsoft.com/office/officeart/2005/8/layout/hierarchy3"/>
    <dgm:cxn modelId="{A4BE3BD6-B64A-464E-9467-25CEB614E6EE}" type="presOf" srcId="{C18B0F94-C08C-4EC0-BE6D-13440E1ADD01}" destId="{FCE3C6D8-20B7-43B6-BE82-8B519D814B38}" srcOrd="0" destOrd="0" presId="urn:microsoft.com/office/officeart/2005/8/layout/hierarchy3"/>
    <dgm:cxn modelId="{96410AAF-42A8-4FCD-8A27-02D165B0685A}" type="presOf" srcId="{1FD65947-64AA-4E3E-8E90-CB25624CBF17}" destId="{A00D07BA-A5C1-4A9F-B936-9D2E138F9F18}" srcOrd="0" destOrd="0" presId="urn:microsoft.com/office/officeart/2005/8/layout/hierarchy3"/>
    <dgm:cxn modelId="{EB8A95AC-FAEC-418F-A104-6EE58A220189}" srcId="{43B8CF37-99B3-4A24-BF54-EC84F589A582}" destId="{E569851E-CDCE-4344-942D-811E5FEF5ADE}" srcOrd="0" destOrd="0" parTransId="{8E3DED9B-0A5E-4CD7-97F6-7F3F68F7EFD4}" sibTransId="{EED12495-288F-4D1B-B21D-EA81279D48B4}"/>
    <dgm:cxn modelId="{FBFBAEB4-55C5-4CA5-AE8E-54107F0A31F1}" srcId="{2802A402-0202-4B50-B5C0-1B2AEE4E3CD6}" destId="{C4157D07-B75B-485E-95E2-5FA0A309A0B3}" srcOrd="2" destOrd="0" parTransId="{16894BBE-5202-4A64-A6B6-6B4FDCA757F1}" sibTransId="{EAF2B470-86AF-4BDA-9372-15DE05E37AAB}"/>
    <dgm:cxn modelId="{80DE3515-752C-4A5E-8901-4B95CB8B300A}" srcId="{A4074C13-4BC3-434C-8A32-265BD8CE7A55}" destId="{27AD9119-7C7F-4CFE-A359-D412947D929D}" srcOrd="0" destOrd="0" parTransId="{67650A34-20BE-428A-8B86-68E4D42CDFB2}" sibTransId="{F04DC77E-9BFB-4AA1-8727-CDCDB5199FFB}"/>
    <dgm:cxn modelId="{C60CE6A8-A24C-4D5C-9C11-30E933820602}" type="presOf" srcId="{37D70FFC-F8D3-4833-8613-D2BEAD3E52F7}" destId="{A2598061-5028-465D-931C-FD2E1D63485D}" srcOrd="0" destOrd="0" presId="urn:microsoft.com/office/officeart/2005/8/layout/hierarchy3"/>
    <dgm:cxn modelId="{7E6F9996-95DE-42A2-BDE0-87A6792453E8}" type="presOf" srcId="{ACB9E7EC-E6D0-474B-AF50-3D9411DDE7AF}" destId="{9560967F-2D52-4402-8536-0D4BBB3CA3BE}" srcOrd="0" destOrd="0" presId="urn:microsoft.com/office/officeart/2005/8/layout/hierarchy3"/>
    <dgm:cxn modelId="{57F01B47-163A-492E-9F32-4A11D616643D}" type="presOf" srcId="{9318847F-3819-41A8-BF1D-BECFDCCB16F5}" destId="{47735DFF-50A3-45FC-A5C7-E7D750C2AA56}" srcOrd="0" destOrd="0" presId="urn:microsoft.com/office/officeart/2005/8/layout/hierarchy3"/>
    <dgm:cxn modelId="{9552B9ED-5212-4AD0-AB0A-4E27BB3C0341}" type="presOf" srcId="{EE22D4C0-5B23-4B84-961C-D6A44E3F292B}" destId="{C5F90E32-BAB8-41BC-A8C0-61FABEB54076}" srcOrd="1" destOrd="0" presId="urn:microsoft.com/office/officeart/2005/8/layout/hierarchy3"/>
    <dgm:cxn modelId="{DEDF6BCC-DD7F-475D-A31A-026915392523}" type="presOf" srcId="{4D54E56A-7129-4AFE-924A-E6C16E5222C0}" destId="{BD482827-F5D9-47FF-9A67-64D2101676ED}" srcOrd="0" destOrd="0" presId="urn:microsoft.com/office/officeart/2005/8/layout/hierarchy3"/>
    <dgm:cxn modelId="{4FA5C82F-D736-4553-A630-76D5E2649CC9}" type="presOf" srcId="{2F3A122E-FDB7-42F0-8964-C794160AD714}" destId="{1831AB1F-ABD7-4CD3-8975-7DFF1EF63D4B}" srcOrd="0" destOrd="0" presId="urn:microsoft.com/office/officeart/2005/8/layout/hierarchy3"/>
    <dgm:cxn modelId="{43AED982-DE07-48E0-9F41-BE2167920759}" srcId="{EE22D4C0-5B23-4B84-961C-D6A44E3F292B}" destId="{94176073-06F0-45CE-85B4-B24940140D9A}" srcOrd="2" destOrd="0" parTransId="{0AE79AE7-A75C-4836-A8E0-E97384EAA3CC}" sibTransId="{4D85A1E8-7DE1-4B49-9636-61E5E8164974}"/>
    <dgm:cxn modelId="{0D7ADEE3-42E1-44C2-8719-004E4ABC823A}" type="presOf" srcId="{4919AB5D-FC76-4D39-8D1A-07F43730FF43}" destId="{3300D371-9991-49B2-ACEF-5C77AA99AE33}" srcOrd="0" destOrd="0" presId="urn:microsoft.com/office/officeart/2005/8/layout/hierarchy3"/>
    <dgm:cxn modelId="{90CA4F77-8B2B-4C2A-9F86-AC31282C5177}" type="presOf" srcId="{BAEB8E97-4C70-498F-AA8F-CC1B504D351A}" destId="{35DA9434-F796-43DE-9601-67D527125991}" srcOrd="0" destOrd="0" presId="urn:microsoft.com/office/officeart/2005/8/layout/hierarchy3"/>
    <dgm:cxn modelId="{8ADF7463-97ED-4233-B5A1-F0ACADBFFBB9}" type="presOf" srcId="{5E78F4DE-8D7F-4FEC-A704-FD3C374EDD22}" destId="{D95454D1-1C13-4F2D-8CA1-BC351DDCAC96}" srcOrd="0" destOrd="0" presId="urn:microsoft.com/office/officeart/2005/8/layout/hierarchy3"/>
    <dgm:cxn modelId="{2EE8AB57-0B55-4A1E-95EE-276636887BEC}" srcId="{56444B0C-228B-4DCC-A9B1-7527238B5FEE}" destId="{112BEBDC-8318-4FB8-96ED-C5D2501EFF24}" srcOrd="3" destOrd="0" parTransId="{1FD65947-64AA-4E3E-8E90-CB25624CBF17}" sibTransId="{C73EB677-7B13-484E-8B62-3C7CBA003219}"/>
    <dgm:cxn modelId="{18DD4F13-7F7D-4C1B-AF81-A71800C78A81}" srcId="{C4157D07-B75B-485E-95E2-5FA0A309A0B3}" destId="{BB6ABEB8-9C16-4408-BD54-870935E764DA}" srcOrd="3" destOrd="0" parTransId="{37D70FFC-F8D3-4833-8613-D2BEAD3E52F7}" sibTransId="{A703D7D5-6967-4630-A010-0E4F2643C634}"/>
    <dgm:cxn modelId="{0B2295D0-F30F-4520-9561-A7AFBFD6FFF1}" srcId="{2802A402-0202-4B50-B5C0-1B2AEE4E3CD6}" destId="{EE22D4C0-5B23-4B84-961C-D6A44E3F292B}" srcOrd="5" destOrd="0" parTransId="{4B699A4F-06E8-4D4B-8AB1-7F8BFB383B9C}" sibTransId="{1BB23044-0FBA-4A56-A814-76F5B3732D2A}"/>
    <dgm:cxn modelId="{45E9DF4E-C386-4E6D-B66B-870C20B8CB51}" type="presOf" srcId="{8E3DED9B-0A5E-4CD7-97F6-7F3F68F7EFD4}" destId="{4B859801-94A5-4F7B-B796-9D616B5C94DF}" srcOrd="0" destOrd="0" presId="urn:microsoft.com/office/officeart/2005/8/layout/hierarchy3"/>
    <dgm:cxn modelId="{8AFAD2A8-7C31-48A5-9AF0-138853FBAEC5}" type="presOf" srcId="{4549C402-CAC8-495B-8C67-6DF72398210A}" destId="{21D66201-712D-46CD-B623-F02878755884}" srcOrd="0" destOrd="0" presId="urn:microsoft.com/office/officeart/2005/8/layout/hierarchy3"/>
    <dgm:cxn modelId="{5B4DDB5E-1D0F-4C8F-9749-6CC96B66FE4A}" type="presOf" srcId="{D53BA81C-6065-49EA-A816-E4AC4053474C}" destId="{838280FE-D340-4BF4-A8B9-2C7EE481F23D}" srcOrd="0" destOrd="0" presId="urn:microsoft.com/office/officeart/2005/8/layout/hierarchy3"/>
    <dgm:cxn modelId="{9BDD749D-8160-4237-88C0-C79D9661C14B}" srcId="{43B8CF37-99B3-4A24-BF54-EC84F589A582}" destId="{9318847F-3819-41A8-BF1D-BECFDCCB16F5}" srcOrd="1" destOrd="0" parTransId="{5E78F4DE-8D7F-4FEC-A704-FD3C374EDD22}" sibTransId="{9D5C50C3-86F3-473B-B8B2-665941C48CC9}"/>
    <dgm:cxn modelId="{1B0B8610-638E-4A00-8E47-642533879FFF}" srcId="{C4157D07-B75B-485E-95E2-5FA0A309A0B3}" destId="{90888DE6-4E8B-4599-BF6D-9E1D198C7677}" srcOrd="0" destOrd="0" parTransId="{F6FABEDD-4DFD-4E42-8E50-030F8E1F8E07}" sibTransId="{436B3C06-3E61-487B-BBAF-60FA1964E029}"/>
    <dgm:cxn modelId="{707DF4FC-4DE8-4C99-9E46-416BCE0BC071}" type="presOf" srcId="{F6FABEDD-4DFD-4E42-8E50-030F8E1F8E07}" destId="{D3FD19C3-B1A2-41D9-B7C4-3025C837F541}" srcOrd="0" destOrd="0" presId="urn:microsoft.com/office/officeart/2005/8/layout/hierarchy3"/>
    <dgm:cxn modelId="{E67DA938-4628-4D98-BAD9-80879CEFE675}" type="presOf" srcId="{2802A402-0202-4B50-B5C0-1B2AEE4E3CD6}" destId="{1EED04C4-BB71-44D1-AF3C-767DF5933FA6}" srcOrd="0" destOrd="0" presId="urn:microsoft.com/office/officeart/2005/8/layout/hierarchy3"/>
    <dgm:cxn modelId="{B87A422B-0EFE-4A64-BF09-AE4109B1456E}" srcId="{ACB9E7EC-E6D0-474B-AF50-3D9411DDE7AF}" destId="{D76F8286-E482-4BB3-B262-50263DE316B0}" srcOrd="2" destOrd="0" parTransId="{A7898BF5-0437-4D75-9C7F-51EC860DA643}" sibTransId="{36A78F36-0F58-48E9-8C7E-FB393E1A1A1D}"/>
    <dgm:cxn modelId="{DDA3847F-79DE-4906-948B-4428C7B5F2C4}" type="presOf" srcId="{D59F6B29-6F77-40C0-99F9-6F9BD20C668F}" destId="{48A60707-A51F-46A6-9BDD-C4E8CCA85EF6}" srcOrd="0" destOrd="0" presId="urn:microsoft.com/office/officeart/2005/8/layout/hierarchy3"/>
    <dgm:cxn modelId="{08713DA8-586A-4E2B-A76C-3BC2BCC21A32}" type="presOf" srcId="{A4074C13-4BC3-434C-8A32-265BD8CE7A55}" destId="{A0ADC95C-F7C9-4A6E-B5F9-0AC23A115DEB}" srcOrd="1" destOrd="0" presId="urn:microsoft.com/office/officeart/2005/8/layout/hierarchy3"/>
    <dgm:cxn modelId="{4DACB1D6-B841-4811-A42A-B31EE94CE47F}" type="presOf" srcId="{EC1A6140-2CC8-4EF9-9E73-A7E82F737B8D}" destId="{9BDE1221-BE0A-4410-911B-5587985ACBB5}" srcOrd="0" destOrd="0" presId="urn:microsoft.com/office/officeart/2005/8/layout/hierarchy3"/>
    <dgm:cxn modelId="{1234C881-EAA5-4157-8A89-8D7D4929C6C4}" srcId="{A4074C13-4BC3-434C-8A32-265BD8CE7A55}" destId="{D59F6B29-6F77-40C0-99F9-6F9BD20C668F}" srcOrd="1" destOrd="0" parTransId="{274DA4AD-669B-42C7-904A-BCB696CBC161}" sibTransId="{53A02FBC-672C-4982-A659-637573B628C7}"/>
    <dgm:cxn modelId="{64D13EB4-9F7D-420C-854B-4AE3B269F940}" srcId="{ACB9E7EC-E6D0-474B-AF50-3D9411DDE7AF}" destId="{72140836-4639-4108-818D-5F583A43E095}" srcOrd="4" destOrd="0" parTransId="{227521DA-5071-4313-8E1A-4EDCC289A310}" sibTransId="{93AFA8C4-514D-49A5-A025-AF7B89736E73}"/>
    <dgm:cxn modelId="{BCE20942-0E45-4C20-938C-735DCED226D0}" type="presOf" srcId="{274DA4AD-669B-42C7-904A-BCB696CBC161}" destId="{43A8A052-F6B4-4EC7-9F34-01D332E75824}" srcOrd="0" destOrd="0" presId="urn:microsoft.com/office/officeart/2005/8/layout/hierarchy3"/>
    <dgm:cxn modelId="{7ADDE374-31D3-4CE0-AE45-4B744EAF1970}" type="presOf" srcId="{112BEBDC-8318-4FB8-96ED-C5D2501EFF24}" destId="{BFA98246-DE96-4587-BA54-21CB905BCE75}" srcOrd="0" destOrd="0" presId="urn:microsoft.com/office/officeart/2005/8/layout/hierarchy3"/>
    <dgm:cxn modelId="{350F3313-D81C-4F92-ABD9-540F3DEF883D}" type="presOf" srcId="{C4157D07-B75B-485E-95E2-5FA0A309A0B3}" destId="{444E9A01-437E-4BA2-B0F6-558EEAD55E8A}" srcOrd="1" destOrd="0" presId="urn:microsoft.com/office/officeart/2005/8/layout/hierarchy3"/>
    <dgm:cxn modelId="{0038DBF2-AE3C-4C79-B7EB-DAFB20A1B56A}" srcId="{ACB9E7EC-E6D0-474B-AF50-3D9411DDE7AF}" destId="{02120767-ACDB-46C1-988C-8873C82C32C5}" srcOrd="1" destOrd="0" parTransId="{EC1A6140-2CC8-4EF9-9E73-A7E82F737B8D}" sibTransId="{C2EE6C44-A087-42AE-85FD-C4B87748146B}"/>
    <dgm:cxn modelId="{0E735139-E6C6-426F-B4D0-797D32403CB1}" srcId="{C4157D07-B75B-485E-95E2-5FA0A309A0B3}" destId="{6BE3CBAD-4B44-4496-83D5-988E41EE1AD0}" srcOrd="2" destOrd="0" parTransId="{708724D3-563D-4142-AB39-99C8EA7F73B3}" sibTransId="{1BA8244B-F2B5-4FA0-879C-2FB097E0D0CF}"/>
    <dgm:cxn modelId="{3FD7162A-82AC-412F-9AD6-5685455C2ED3}" srcId="{ACB9E7EC-E6D0-474B-AF50-3D9411DDE7AF}" destId="{3395AC9B-C35C-4F5D-9DE4-46D6D1594036}" srcOrd="3" destOrd="0" parTransId="{2B2B84C5-9FD6-467A-B2B8-ADAD9AD11A04}" sibTransId="{3B36A7DD-4AC2-4EB6-ABFB-445046FB24BB}"/>
    <dgm:cxn modelId="{54889C2F-658E-4AA8-A91A-25A6BD670C69}" type="presParOf" srcId="{1EED04C4-BB71-44D1-AF3C-767DF5933FA6}" destId="{31919E2F-479A-4DD4-BFFC-F2311D0C6FAF}" srcOrd="0" destOrd="0" presId="urn:microsoft.com/office/officeart/2005/8/layout/hierarchy3"/>
    <dgm:cxn modelId="{B8D87167-A09E-4EF8-BE75-A913F3CB6266}" type="presParOf" srcId="{31919E2F-479A-4DD4-BFFC-F2311D0C6FAF}" destId="{69E75275-61DD-46FC-951E-21C6E1BFF4B1}" srcOrd="0" destOrd="0" presId="urn:microsoft.com/office/officeart/2005/8/layout/hierarchy3"/>
    <dgm:cxn modelId="{F1478B40-D921-4628-A966-6C35E7BB7D54}" type="presParOf" srcId="{69E75275-61DD-46FC-951E-21C6E1BFF4B1}" destId="{752FC19D-0782-4614-AE60-F6AC009CE666}" srcOrd="0" destOrd="0" presId="urn:microsoft.com/office/officeart/2005/8/layout/hierarchy3"/>
    <dgm:cxn modelId="{59EDA4E1-4D8C-443C-B5CC-2E798F1652B3}" type="presParOf" srcId="{69E75275-61DD-46FC-951E-21C6E1BFF4B1}" destId="{8CB27478-86E2-4D68-AD67-F22F15554F04}" srcOrd="1" destOrd="0" presId="urn:microsoft.com/office/officeart/2005/8/layout/hierarchy3"/>
    <dgm:cxn modelId="{A3EE8534-796A-4DF6-BD60-B8B0F9814B0E}" type="presParOf" srcId="{31919E2F-479A-4DD4-BFFC-F2311D0C6FAF}" destId="{961581DC-0AF8-4832-BA76-5E5FEDDDE1E1}" srcOrd="1" destOrd="0" presId="urn:microsoft.com/office/officeart/2005/8/layout/hierarchy3"/>
    <dgm:cxn modelId="{514FF1A7-6195-49B0-9F86-39314F900913}" type="presParOf" srcId="{961581DC-0AF8-4832-BA76-5E5FEDDDE1E1}" destId="{4B859801-94A5-4F7B-B796-9D616B5C94DF}" srcOrd="0" destOrd="0" presId="urn:microsoft.com/office/officeart/2005/8/layout/hierarchy3"/>
    <dgm:cxn modelId="{7BC77EFA-1085-465A-B41D-C958A32C6C2E}" type="presParOf" srcId="{961581DC-0AF8-4832-BA76-5E5FEDDDE1E1}" destId="{A11BCA9D-65FA-47D6-9439-C86C94215130}" srcOrd="1" destOrd="0" presId="urn:microsoft.com/office/officeart/2005/8/layout/hierarchy3"/>
    <dgm:cxn modelId="{3632250E-76EE-4F7B-91FC-6DF50E1D4AB9}" type="presParOf" srcId="{961581DC-0AF8-4832-BA76-5E5FEDDDE1E1}" destId="{D95454D1-1C13-4F2D-8CA1-BC351DDCAC96}" srcOrd="2" destOrd="0" presId="urn:microsoft.com/office/officeart/2005/8/layout/hierarchy3"/>
    <dgm:cxn modelId="{646325AD-CB53-43F1-AE74-93F30B87E1C4}" type="presParOf" srcId="{961581DC-0AF8-4832-BA76-5E5FEDDDE1E1}" destId="{47735DFF-50A3-45FC-A5C7-E7D750C2AA56}" srcOrd="3" destOrd="0" presId="urn:microsoft.com/office/officeart/2005/8/layout/hierarchy3"/>
    <dgm:cxn modelId="{85F2AE79-1D90-486F-BEB8-719BCF3F6C5F}" type="presParOf" srcId="{1EED04C4-BB71-44D1-AF3C-767DF5933FA6}" destId="{86DAAF65-F0BB-403A-846A-8F44D73A1971}" srcOrd="1" destOrd="0" presId="urn:microsoft.com/office/officeart/2005/8/layout/hierarchy3"/>
    <dgm:cxn modelId="{3BF8C8FC-98E5-459D-9EBF-9EB74621BB91}" type="presParOf" srcId="{86DAAF65-F0BB-403A-846A-8F44D73A1971}" destId="{0F2D9C21-7637-40AA-8D35-9313F8D20DDC}" srcOrd="0" destOrd="0" presId="urn:microsoft.com/office/officeart/2005/8/layout/hierarchy3"/>
    <dgm:cxn modelId="{BFF1FE91-A439-4552-ACD7-A4B4E1F2551B}" type="presParOf" srcId="{0F2D9C21-7637-40AA-8D35-9313F8D20DDC}" destId="{1C81E2CD-440D-4FBD-B5A2-A6176648A259}" srcOrd="0" destOrd="0" presId="urn:microsoft.com/office/officeart/2005/8/layout/hierarchy3"/>
    <dgm:cxn modelId="{C1379F29-4517-4048-AD27-ED31CCE412AA}" type="presParOf" srcId="{0F2D9C21-7637-40AA-8D35-9313F8D20DDC}" destId="{8EA5B7BA-366C-4E35-BCA8-B28A98910CF4}" srcOrd="1" destOrd="0" presId="urn:microsoft.com/office/officeart/2005/8/layout/hierarchy3"/>
    <dgm:cxn modelId="{22B7D317-82EE-4F6D-AB67-3E789DB2AFA8}" type="presParOf" srcId="{86DAAF65-F0BB-403A-846A-8F44D73A1971}" destId="{27A82A39-92C4-446C-A144-55B30A7F5803}" srcOrd="1" destOrd="0" presId="urn:microsoft.com/office/officeart/2005/8/layout/hierarchy3"/>
    <dgm:cxn modelId="{B153A19E-3BAA-423C-A726-004CDA842DC3}" type="presParOf" srcId="{27A82A39-92C4-446C-A144-55B30A7F5803}" destId="{B85AA716-CC49-4F30-95A6-8C66951E98AD}" srcOrd="0" destOrd="0" presId="urn:microsoft.com/office/officeart/2005/8/layout/hierarchy3"/>
    <dgm:cxn modelId="{108A953A-4A56-47C4-A75A-CF42BBDD3D92}" type="presParOf" srcId="{27A82A39-92C4-446C-A144-55B30A7F5803}" destId="{BD482827-F5D9-47FF-9A67-64D2101676ED}" srcOrd="1" destOrd="0" presId="urn:microsoft.com/office/officeart/2005/8/layout/hierarchy3"/>
    <dgm:cxn modelId="{E5D6FBD3-1CD0-439D-AE50-C46077A7C166}" type="presParOf" srcId="{27A82A39-92C4-446C-A144-55B30A7F5803}" destId="{21D66201-712D-46CD-B623-F02878755884}" srcOrd="2" destOrd="0" presId="urn:microsoft.com/office/officeart/2005/8/layout/hierarchy3"/>
    <dgm:cxn modelId="{CCC9C6DA-C756-4F20-A1E4-374B53ADEC14}" type="presParOf" srcId="{27A82A39-92C4-446C-A144-55B30A7F5803}" destId="{92273E0F-5D22-4602-AAF4-41614C10B0AA}" srcOrd="3" destOrd="0" presId="urn:microsoft.com/office/officeart/2005/8/layout/hierarchy3"/>
    <dgm:cxn modelId="{F4A17AE9-6294-4AF9-A184-082AC98D3E15}" type="presParOf" srcId="{27A82A39-92C4-446C-A144-55B30A7F5803}" destId="{3300D371-9991-49B2-ACEF-5C77AA99AE33}" srcOrd="4" destOrd="0" presId="urn:microsoft.com/office/officeart/2005/8/layout/hierarchy3"/>
    <dgm:cxn modelId="{BB44863A-6C23-4612-AB5E-6082D10FAC59}" type="presParOf" srcId="{27A82A39-92C4-446C-A144-55B30A7F5803}" destId="{FD4A5930-524E-41AB-AE11-D23474E2328F}" srcOrd="5" destOrd="0" presId="urn:microsoft.com/office/officeart/2005/8/layout/hierarchy3"/>
    <dgm:cxn modelId="{97BC56FE-FA37-40B9-9C9B-E8A94FE3D1D0}" type="presParOf" srcId="{27A82A39-92C4-446C-A144-55B30A7F5803}" destId="{A00D07BA-A5C1-4A9F-B936-9D2E138F9F18}" srcOrd="6" destOrd="0" presId="urn:microsoft.com/office/officeart/2005/8/layout/hierarchy3"/>
    <dgm:cxn modelId="{D0E9CFFB-C6DC-4B9F-BA0E-137EBD1F6C3C}" type="presParOf" srcId="{27A82A39-92C4-446C-A144-55B30A7F5803}" destId="{BFA98246-DE96-4587-BA54-21CB905BCE75}" srcOrd="7" destOrd="0" presId="urn:microsoft.com/office/officeart/2005/8/layout/hierarchy3"/>
    <dgm:cxn modelId="{6487D8A4-E9E1-4875-8F77-0EDEE0F7D97C}" type="presParOf" srcId="{1EED04C4-BB71-44D1-AF3C-767DF5933FA6}" destId="{D66C37F0-728C-49EE-BDAD-B1D3BAADAC5F}" srcOrd="2" destOrd="0" presId="urn:microsoft.com/office/officeart/2005/8/layout/hierarchy3"/>
    <dgm:cxn modelId="{4783DF2D-F97A-4590-94A5-4D9AA00D6CE3}" type="presParOf" srcId="{D66C37F0-728C-49EE-BDAD-B1D3BAADAC5F}" destId="{99EEA72A-2225-4DDD-A3EA-F25FD0FE8F36}" srcOrd="0" destOrd="0" presId="urn:microsoft.com/office/officeart/2005/8/layout/hierarchy3"/>
    <dgm:cxn modelId="{E44FAF20-5761-46F6-9444-8D0038DDD15E}" type="presParOf" srcId="{99EEA72A-2225-4DDD-A3EA-F25FD0FE8F36}" destId="{245AA557-F415-40D6-B646-6D50C00B9DC2}" srcOrd="0" destOrd="0" presId="urn:microsoft.com/office/officeart/2005/8/layout/hierarchy3"/>
    <dgm:cxn modelId="{9C79CE99-3506-44DF-8080-16CE4B37C3A5}" type="presParOf" srcId="{99EEA72A-2225-4DDD-A3EA-F25FD0FE8F36}" destId="{444E9A01-437E-4BA2-B0F6-558EEAD55E8A}" srcOrd="1" destOrd="0" presId="urn:microsoft.com/office/officeart/2005/8/layout/hierarchy3"/>
    <dgm:cxn modelId="{BC286E21-697B-4C21-975A-514DD036CF68}" type="presParOf" srcId="{D66C37F0-728C-49EE-BDAD-B1D3BAADAC5F}" destId="{97AD2620-0D9A-4FAA-A7B1-F76283295391}" srcOrd="1" destOrd="0" presId="urn:microsoft.com/office/officeart/2005/8/layout/hierarchy3"/>
    <dgm:cxn modelId="{8020D6A5-72BF-4B5C-80A0-97E7E1F6F2BD}" type="presParOf" srcId="{97AD2620-0D9A-4FAA-A7B1-F76283295391}" destId="{D3FD19C3-B1A2-41D9-B7C4-3025C837F541}" srcOrd="0" destOrd="0" presId="urn:microsoft.com/office/officeart/2005/8/layout/hierarchy3"/>
    <dgm:cxn modelId="{7981DCEF-6B50-4498-A6A3-9EE586ACF300}" type="presParOf" srcId="{97AD2620-0D9A-4FAA-A7B1-F76283295391}" destId="{2C350A8F-B76C-444A-888F-6C3D6A90A2E0}" srcOrd="1" destOrd="0" presId="urn:microsoft.com/office/officeart/2005/8/layout/hierarchy3"/>
    <dgm:cxn modelId="{C8CBFE1E-DB0C-4928-8FE1-0078CB2E89BE}" type="presParOf" srcId="{97AD2620-0D9A-4FAA-A7B1-F76283295391}" destId="{D7FADC55-5D92-4D5B-9A93-65D3AF60AB50}" srcOrd="2" destOrd="0" presId="urn:microsoft.com/office/officeart/2005/8/layout/hierarchy3"/>
    <dgm:cxn modelId="{D87C5489-0048-4134-91B9-7988298E42F2}" type="presParOf" srcId="{97AD2620-0D9A-4FAA-A7B1-F76283295391}" destId="{D83013DC-EB8B-4E2C-A71E-7DCE15618268}" srcOrd="3" destOrd="0" presId="urn:microsoft.com/office/officeart/2005/8/layout/hierarchy3"/>
    <dgm:cxn modelId="{E34FC827-5C52-4AAF-ACAC-D644A5F9D780}" type="presParOf" srcId="{97AD2620-0D9A-4FAA-A7B1-F76283295391}" destId="{66394170-3B6C-4458-A774-E6975D5B8D74}" srcOrd="4" destOrd="0" presId="urn:microsoft.com/office/officeart/2005/8/layout/hierarchy3"/>
    <dgm:cxn modelId="{25BEE9E7-D7E1-4AF5-B8BF-0E0B5EDDB37D}" type="presParOf" srcId="{97AD2620-0D9A-4FAA-A7B1-F76283295391}" destId="{FC47A6EF-0B60-43E4-BBE3-13682B251AAB}" srcOrd="5" destOrd="0" presId="urn:microsoft.com/office/officeart/2005/8/layout/hierarchy3"/>
    <dgm:cxn modelId="{391D693C-AACB-4A70-8B95-58975EA030C3}" type="presParOf" srcId="{97AD2620-0D9A-4FAA-A7B1-F76283295391}" destId="{A2598061-5028-465D-931C-FD2E1D63485D}" srcOrd="6" destOrd="0" presId="urn:microsoft.com/office/officeart/2005/8/layout/hierarchy3"/>
    <dgm:cxn modelId="{A6AB7F64-241F-4DBD-BFDE-1D48BDDD092A}" type="presParOf" srcId="{97AD2620-0D9A-4FAA-A7B1-F76283295391}" destId="{BB5D31E8-5894-4810-A402-E0E7AFCA5DFB}" srcOrd="7" destOrd="0" presId="urn:microsoft.com/office/officeart/2005/8/layout/hierarchy3"/>
    <dgm:cxn modelId="{6E054875-B915-4AD0-9367-51244705BB83}" type="presParOf" srcId="{1EED04C4-BB71-44D1-AF3C-767DF5933FA6}" destId="{66E41004-FA06-46A9-9750-4B099914DA83}" srcOrd="3" destOrd="0" presId="urn:microsoft.com/office/officeart/2005/8/layout/hierarchy3"/>
    <dgm:cxn modelId="{9228802B-7779-4FEB-8179-E68536892588}" type="presParOf" srcId="{66E41004-FA06-46A9-9750-4B099914DA83}" destId="{00DA4A5B-FCBC-4076-AFAA-3BBD0158A6A2}" srcOrd="0" destOrd="0" presId="urn:microsoft.com/office/officeart/2005/8/layout/hierarchy3"/>
    <dgm:cxn modelId="{FD636D69-AFBC-4170-8C5D-1221CA59D231}" type="presParOf" srcId="{00DA4A5B-FCBC-4076-AFAA-3BBD0158A6A2}" destId="{B9BD7C08-5A2A-4A84-80D1-59AB07E2CCB4}" srcOrd="0" destOrd="0" presId="urn:microsoft.com/office/officeart/2005/8/layout/hierarchy3"/>
    <dgm:cxn modelId="{C7B10851-4655-44C6-8DCA-C5C4E7E6CD91}" type="presParOf" srcId="{00DA4A5B-FCBC-4076-AFAA-3BBD0158A6A2}" destId="{A0ADC95C-F7C9-4A6E-B5F9-0AC23A115DEB}" srcOrd="1" destOrd="0" presId="urn:microsoft.com/office/officeart/2005/8/layout/hierarchy3"/>
    <dgm:cxn modelId="{DF095985-280A-4C4E-8750-25C0CFF203B4}" type="presParOf" srcId="{66E41004-FA06-46A9-9750-4B099914DA83}" destId="{332F18FF-C975-4E0F-BF9C-A0AEDBA9F2B3}" srcOrd="1" destOrd="0" presId="urn:microsoft.com/office/officeart/2005/8/layout/hierarchy3"/>
    <dgm:cxn modelId="{1582CCF6-08A2-49F3-9AD6-4320F633E04C}" type="presParOf" srcId="{332F18FF-C975-4E0F-BF9C-A0AEDBA9F2B3}" destId="{037D2CD2-7C96-4464-9E08-58EA89D62A79}" srcOrd="0" destOrd="0" presId="urn:microsoft.com/office/officeart/2005/8/layout/hierarchy3"/>
    <dgm:cxn modelId="{54621A76-A0AC-4A8F-85BF-83EB6680532D}" type="presParOf" srcId="{332F18FF-C975-4E0F-BF9C-A0AEDBA9F2B3}" destId="{D06E0807-7C54-4179-9D50-0254FEDE9443}" srcOrd="1" destOrd="0" presId="urn:microsoft.com/office/officeart/2005/8/layout/hierarchy3"/>
    <dgm:cxn modelId="{98E19076-AF05-41B5-93ED-7B62B0ED0A89}" type="presParOf" srcId="{332F18FF-C975-4E0F-BF9C-A0AEDBA9F2B3}" destId="{43A8A052-F6B4-4EC7-9F34-01D332E75824}" srcOrd="2" destOrd="0" presId="urn:microsoft.com/office/officeart/2005/8/layout/hierarchy3"/>
    <dgm:cxn modelId="{AE5D8091-3CC0-451F-9D8C-A8F39F97AAEC}" type="presParOf" srcId="{332F18FF-C975-4E0F-BF9C-A0AEDBA9F2B3}" destId="{48A60707-A51F-46A6-9BDD-C4E8CCA85EF6}" srcOrd="3" destOrd="0" presId="urn:microsoft.com/office/officeart/2005/8/layout/hierarchy3"/>
    <dgm:cxn modelId="{E0C70D45-9544-46E3-8FCD-3B12EE2F5095}" type="presParOf" srcId="{332F18FF-C975-4E0F-BF9C-A0AEDBA9F2B3}" destId="{B8D31EDE-814E-4E75-BE49-51AEA264A8A4}" srcOrd="4" destOrd="0" presId="urn:microsoft.com/office/officeart/2005/8/layout/hierarchy3"/>
    <dgm:cxn modelId="{6B446D83-E8A1-4431-AD5F-8F17A6D99E70}" type="presParOf" srcId="{332F18FF-C975-4E0F-BF9C-A0AEDBA9F2B3}" destId="{1831AB1F-ABD7-4CD3-8975-7DFF1EF63D4B}" srcOrd="5" destOrd="0" presId="urn:microsoft.com/office/officeart/2005/8/layout/hierarchy3"/>
    <dgm:cxn modelId="{93A1FA91-7C61-4CD5-83FA-F9D97AFE9B7F}" type="presParOf" srcId="{1EED04C4-BB71-44D1-AF3C-767DF5933FA6}" destId="{C119EECB-26AB-4853-9478-3767E871113E}" srcOrd="4" destOrd="0" presId="urn:microsoft.com/office/officeart/2005/8/layout/hierarchy3"/>
    <dgm:cxn modelId="{E7F1D775-4E39-43E6-823A-8532E1EE10A3}" type="presParOf" srcId="{C119EECB-26AB-4853-9478-3767E871113E}" destId="{401DB374-C9F2-44A4-A110-CEADFB0405A1}" srcOrd="0" destOrd="0" presId="urn:microsoft.com/office/officeart/2005/8/layout/hierarchy3"/>
    <dgm:cxn modelId="{F9375ADF-D0F7-4937-8915-35D287177818}" type="presParOf" srcId="{401DB374-C9F2-44A4-A110-CEADFB0405A1}" destId="{9560967F-2D52-4402-8536-0D4BBB3CA3BE}" srcOrd="0" destOrd="0" presId="urn:microsoft.com/office/officeart/2005/8/layout/hierarchy3"/>
    <dgm:cxn modelId="{D19A3156-51C4-4586-9181-189254C1700C}" type="presParOf" srcId="{401DB374-C9F2-44A4-A110-CEADFB0405A1}" destId="{6F623A86-4BE4-416B-9119-709D1303163E}" srcOrd="1" destOrd="0" presId="urn:microsoft.com/office/officeart/2005/8/layout/hierarchy3"/>
    <dgm:cxn modelId="{C95FDDA1-E7AC-4446-AE57-DB87CFEDC319}" type="presParOf" srcId="{C119EECB-26AB-4853-9478-3767E871113E}" destId="{C4A6FBEC-62F8-43BD-A014-679B1D297AA1}" srcOrd="1" destOrd="0" presId="urn:microsoft.com/office/officeart/2005/8/layout/hierarchy3"/>
    <dgm:cxn modelId="{0713FCF3-B6BD-417B-8CE3-56C7619EF71F}" type="presParOf" srcId="{C4A6FBEC-62F8-43BD-A014-679B1D297AA1}" destId="{6E11E5CD-CF8D-4F1A-B9F5-3FDF9F0E0780}" srcOrd="0" destOrd="0" presId="urn:microsoft.com/office/officeart/2005/8/layout/hierarchy3"/>
    <dgm:cxn modelId="{06185AAF-8F52-409B-8A00-4D06B28480C1}" type="presParOf" srcId="{C4A6FBEC-62F8-43BD-A014-679B1D297AA1}" destId="{FCE3C6D8-20B7-43B6-BE82-8B519D814B38}" srcOrd="1" destOrd="0" presId="urn:microsoft.com/office/officeart/2005/8/layout/hierarchy3"/>
    <dgm:cxn modelId="{CFE325B8-BE9E-44A7-9FBE-4CDA125A3D86}" type="presParOf" srcId="{C4A6FBEC-62F8-43BD-A014-679B1D297AA1}" destId="{9BDE1221-BE0A-4410-911B-5587985ACBB5}" srcOrd="2" destOrd="0" presId="urn:microsoft.com/office/officeart/2005/8/layout/hierarchy3"/>
    <dgm:cxn modelId="{699D42F8-252F-457F-BF06-1563E195F554}" type="presParOf" srcId="{C4A6FBEC-62F8-43BD-A014-679B1D297AA1}" destId="{3A89FFD9-CE98-4A73-91EF-24FEDED59B8C}" srcOrd="3" destOrd="0" presId="urn:microsoft.com/office/officeart/2005/8/layout/hierarchy3"/>
    <dgm:cxn modelId="{2FFEF61F-51A6-4769-9539-7B545CC3F3C2}" type="presParOf" srcId="{C4A6FBEC-62F8-43BD-A014-679B1D297AA1}" destId="{EE7AC211-435C-43D1-BFE1-9EC1AF2F75BB}" srcOrd="4" destOrd="0" presId="urn:microsoft.com/office/officeart/2005/8/layout/hierarchy3"/>
    <dgm:cxn modelId="{B59C077D-AE44-4E05-B422-A20A20C91D8A}" type="presParOf" srcId="{C4A6FBEC-62F8-43BD-A014-679B1D297AA1}" destId="{C7E6AF9D-F039-4933-BD39-E4CDD685510E}" srcOrd="5" destOrd="0" presId="urn:microsoft.com/office/officeart/2005/8/layout/hierarchy3"/>
    <dgm:cxn modelId="{3EF247B9-2091-4F0E-8B9D-5B443A37987C}" type="presParOf" srcId="{C4A6FBEC-62F8-43BD-A014-679B1D297AA1}" destId="{577F2ECC-459E-4B43-AAB0-7BD1F96EDB77}" srcOrd="6" destOrd="0" presId="urn:microsoft.com/office/officeart/2005/8/layout/hierarchy3"/>
    <dgm:cxn modelId="{468AA4FD-EAF6-4B0F-825A-A2F4AF1891F4}" type="presParOf" srcId="{C4A6FBEC-62F8-43BD-A014-679B1D297AA1}" destId="{D9502857-37E4-48CC-97FF-C1200981E2F9}" srcOrd="7" destOrd="0" presId="urn:microsoft.com/office/officeart/2005/8/layout/hierarchy3"/>
    <dgm:cxn modelId="{C50CCCDD-8DD0-4242-82F3-EF21F6DE0D49}" type="presParOf" srcId="{C4A6FBEC-62F8-43BD-A014-679B1D297AA1}" destId="{AA495149-80A5-4F88-82C5-385471E88D78}" srcOrd="8" destOrd="0" presId="urn:microsoft.com/office/officeart/2005/8/layout/hierarchy3"/>
    <dgm:cxn modelId="{0D61F191-8626-42C7-BA48-906E4987FB5F}" type="presParOf" srcId="{C4A6FBEC-62F8-43BD-A014-679B1D297AA1}" destId="{840E6DD2-872E-4634-B4B0-32D548A99262}" srcOrd="9" destOrd="0" presId="urn:microsoft.com/office/officeart/2005/8/layout/hierarchy3"/>
    <dgm:cxn modelId="{B75D5512-B7F0-4639-A18C-CD050A65FFF7}" type="presParOf" srcId="{1EED04C4-BB71-44D1-AF3C-767DF5933FA6}" destId="{4C35DFE8-5B48-433E-ADD0-2A4FD9CC225B}" srcOrd="5" destOrd="0" presId="urn:microsoft.com/office/officeart/2005/8/layout/hierarchy3"/>
    <dgm:cxn modelId="{E5BB3778-8128-4AC9-8297-456068CFE514}" type="presParOf" srcId="{4C35DFE8-5B48-433E-ADD0-2A4FD9CC225B}" destId="{1EC65247-097A-4056-838F-E9AE14520EF0}" srcOrd="0" destOrd="0" presId="urn:microsoft.com/office/officeart/2005/8/layout/hierarchy3"/>
    <dgm:cxn modelId="{31B216E0-24FC-41BD-9E5F-CA21AEC15CE3}" type="presParOf" srcId="{1EC65247-097A-4056-838F-E9AE14520EF0}" destId="{2178DDAE-43F8-446E-9D55-1D1225B9752A}" srcOrd="0" destOrd="0" presId="urn:microsoft.com/office/officeart/2005/8/layout/hierarchy3"/>
    <dgm:cxn modelId="{2DCB4FF9-74DF-4EAA-9C86-00B4FD359D62}" type="presParOf" srcId="{1EC65247-097A-4056-838F-E9AE14520EF0}" destId="{C5F90E32-BAB8-41BC-A8C0-61FABEB54076}" srcOrd="1" destOrd="0" presId="urn:microsoft.com/office/officeart/2005/8/layout/hierarchy3"/>
    <dgm:cxn modelId="{95F23DE5-DAAB-4210-BF12-266101AA0F00}" type="presParOf" srcId="{4C35DFE8-5B48-433E-ADD0-2A4FD9CC225B}" destId="{367EB387-4DDE-485F-946A-775231A77061}" srcOrd="1" destOrd="0" presId="urn:microsoft.com/office/officeart/2005/8/layout/hierarchy3"/>
    <dgm:cxn modelId="{49D60C97-52CE-4D0B-A2AC-51BAE39BFC40}" type="presParOf" srcId="{367EB387-4DDE-485F-946A-775231A77061}" destId="{FF3FD51C-CE77-4607-82C1-48AFFAE2DC70}" srcOrd="0" destOrd="0" presId="urn:microsoft.com/office/officeart/2005/8/layout/hierarchy3"/>
    <dgm:cxn modelId="{F05E764E-7D90-4696-979B-05CE58177697}" type="presParOf" srcId="{367EB387-4DDE-485F-946A-775231A77061}" destId="{C65E5F36-A00F-4FA6-9FC5-1B369872EACA}" srcOrd="1" destOrd="0" presId="urn:microsoft.com/office/officeart/2005/8/layout/hierarchy3"/>
    <dgm:cxn modelId="{ED62CF5F-D71F-4094-8450-C1012BF86B06}" type="presParOf" srcId="{367EB387-4DDE-485F-946A-775231A77061}" destId="{838280FE-D340-4BF4-A8B9-2C7EE481F23D}" srcOrd="2" destOrd="0" presId="urn:microsoft.com/office/officeart/2005/8/layout/hierarchy3"/>
    <dgm:cxn modelId="{98F8C356-75EA-4B5D-A865-A4898F6E44E2}" type="presParOf" srcId="{367EB387-4DDE-485F-946A-775231A77061}" destId="{35DA9434-F796-43DE-9601-67D527125991}" srcOrd="3" destOrd="0" presId="urn:microsoft.com/office/officeart/2005/8/layout/hierarchy3"/>
    <dgm:cxn modelId="{584404A6-F8E7-4399-9F27-60C3E7812B98}" type="presParOf" srcId="{367EB387-4DDE-485F-946A-775231A77061}" destId="{A918F66B-7804-4569-B5DA-1574DC6E1ABB}" srcOrd="4" destOrd="0" presId="urn:microsoft.com/office/officeart/2005/8/layout/hierarchy3"/>
    <dgm:cxn modelId="{06A69443-1F7B-4EF3-9DB6-FD87AEE57549}" type="presParOf" srcId="{367EB387-4DDE-485F-946A-775231A77061}" destId="{D8422C2A-93B5-4DCD-B67D-F60D2DDB156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02A402-0202-4B50-B5C0-1B2AEE4E3CD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7FAC351-C2EE-4271-91F3-EEC69136E90D}">
      <dgm:prSet/>
      <dgm:spPr/>
      <dgm:t>
        <a:bodyPr/>
        <a:lstStyle/>
        <a:p>
          <a:r>
            <a:rPr lang="en-US" dirty="0" smtClean="0">
              <a:solidFill>
                <a:schemeClr val="tx1"/>
              </a:solidFill>
            </a:rPr>
            <a:t>Module 6: Dealing with Debt</a:t>
          </a:r>
          <a:endParaRPr lang="en-US" dirty="0">
            <a:solidFill>
              <a:schemeClr val="tx1"/>
            </a:solidFill>
          </a:endParaRPr>
        </a:p>
      </dgm:t>
    </dgm:pt>
    <dgm:pt modelId="{7D3526D5-8C2D-467D-B949-8D681B53CBF6}" type="parTrans" cxnId="{C69F6BBC-A93A-48C8-88B5-C3A8B9911AD5}">
      <dgm:prSet/>
      <dgm:spPr/>
      <dgm:t>
        <a:bodyPr/>
        <a:lstStyle/>
        <a:p>
          <a:endParaRPr lang="en-US"/>
        </a:p>
      </dgm:t>
    </dgm:pt>
    <dgm:pt modelId="{33213411-F903-4A26-9420-6A9F274056FB}" type="sibTrans" cxnId="{C69F6BBC-A93A-48C8-88B5-C3A8B9911AD5}">
      <dgm:prSet/>
      <dgm:spPr/>
      <dgm:t>
        <a:bodyPr/>
        <a:lstStyle/>
        <a:p>
          <a:endParaRPr lang="en-US"/>
        </a:p>
      </dgm:t>
    </dgm:pt>
    <dgm:pt modelId="{F1617FE3-4B60-4F1F-B108-7EED0344BE47}">
      <dgm:prSet/>
      <dgm:spPr/>
      <dgm:t>
        <a:bodyPr/>
        <a:lstStyle/>
        <a:p>
          <a:r>
            <a:rPr lang="en-US" dirty="0" smtClean="0"/>
            <a:t>Tool: Debt log</a:t>
          </a:r>
          <a:endParaRPr lang="en-US" dirty="0"/>
        </a:p>
      </dgm:t>
    </dgm:pt>
    <dgm:pt modelId="{C03E2827-B60F-4AB5-AA3A-687EB2EA374C}" type="parTrans" cxnId="{7DEEA0ED-400F-41BA-881D-0E1B08CCBB31}">
      <dgm:prSet/>
      <dgm:spPr/>
      <dgm:t>
        <a:bodyPr/>
        <a:lstStyle/>
        <a:p>
          <a:endParaRPr lang="en-US"/>
        </a:p>
      </dgm:t>
    </dgm:pt>
    <dgm:pt modelId="{2A11CA8D-843C-484E-8D65-0BAA8B75E806}" type="sibTrans" cxnId="{7DEEA0ED-400F-41BA-881D-0E1B08CCBB31}">
      <dgm:prSet/>
      <dgm:spPr/>
      <dgm:t>
        <a:bodyPr/>
        <a:lstStyle/>
        <a:p>
          <a:endParaRPr lang="en-US"/>
        </a:p>
      </dgm:t>
    </dgm:pt>
    <dgm:pt modelId="{BDD7E4AF-4B57-4F68-ABBD-BDDA58DCDE2C}">
      <dgm:prSet/>
      <dgm:spPr/>
      <dgm:t>
        <a:bodyPr/>
        <a:lstStyle/>
        <a:p>
          <a:r>
            <a:rPr lang="en-US" dirty="0" smtClean="0"/>
            <a:t>Tool: Debt-to-income calculator</a:t>
          </a:r>
          <a:endParaRPr lang="en-US" dirty="0"/>
        </a:p>
      </dgm:t>
    </dgm:pt>
    <dgm:pt modelId="{925F3B40-B59B-4DF1-9E3C-5A955195E032}" type="parTrans" cxnId="{2B24160A-3326-4425-AA13-FCA9ED1ADEAB}">
      <dgm:prSet/>
      <dgm:spPr/>
      <dgm:t>
        <a:bodyPr/>
        <a:lstStyle/>
        <a:p>
          <a:endParaRPr lang="en-US"/>
        </a:p>
      </dgm:t>
    </dgm:pt>
    <dgm:pt modelId="{0D05DEAD-EF33-4612-9E0F-5D87DF4F5055}" type="sibTrans" cxnId="{2B24160A-3326-4425-AA13-FCA9ED1ADEAB}">
      <dgm:prSet/>
      <dgm:spPr/>
      <dgm:t>
        <a:bodyPr/>
        <a:lstStyle/>
        <a:p>
          <a:endParaRPr lang="en-US"/>
        </a:p>
      </dgm:t>
    </dgm:pt>
    <dgm:pt modelId="{CA7F3FF6-787D-4947-99AA-0326C9504A61}">
      <dgm:prSet/>
      <dgm:spPr/>
      <dgm:t>
        <a:bodyPr/>
        <a:lstStyle/>
        <a:p>
          <a:r>
            <a:rPr lang="en-US" dirty="0" smtClean="0"/>
            <a:t>Tool: Debt action plan</a:t>
          </a:r>
          <a:endParaRPr lang="en-US" dirty="0"/>
        </a:p>
      </dgm:t>
    </dgm:pt>
    <dgm:pt modelId="{838D93E2-D697-4B7A-832B-D0717168ED07}" type="parTrans" cxnId="{1B684BA9-F8AF-4572-931F-D085A67AB712}">
      <dgm:prSet/>
      <dgm:spPr/>
      <dgm:t>
        <a:bodyPr/>
        <a:lstStyle/>
        <a:p>
          <a:endParaRPr lang="en-US"/>
        </a:p>
      </dgm:t>
    </dgm:pt>
    <dgm:pt modelId="{16B5CCCD-D976-4C6B-9274-850FBFCA2D9B}" type="sibTrans" cxnId="{1B684BA9-F8AF-4572-931F-D085A67AB712}">
      <dgm:prSet/>
      <dgm:spPr/>
      <dgm:t>
        <a:bodyPr/>
        <a:lstStyle/>
        <a:p>
          <a:endParaRPr lang="en-US"/>
        </a:p>
      </dgm:t>
    </dgm:pt>
    <dgm:pt modelId="{E2BF3F9E-708E-42A7-B659-01AA865144FB}">
      <dgm:prSet/>
      <dgm:spPr/>
      <dgm:t>
        <a:bodyPr/>
        <a:lstStyle/>
        <a:p>
          <a:r>
            <a:rPr lang="en-US" dirty="0" smtClean="0"/>
            <a:t>Tool: Comparing auto loans</a:t>
          </a:r>
          <a:endParaRPr lang="en-US" dirty="0"/>
        </a:p>
      </dgm:t>
    </dgm:pt>
    <dgm:pt modelId="{CFFF97DB-E04C-4043-8B22-4980CDEB8F24}" type="parTrans" cxnId="{FA8FF6F4-E4DB-40BF-9B67-4E302BCF4BF6}">
      <dgm:prSet/>
      <dgm:spPr/>
      <dgm:t>
        <a:bodyPr/>
        <a:lstStyle/>
        <a:p>
          <a:endParaRPr lang="en-US"/>
        </a:p>
      </dgm:t>
    </dgm:pt>
    <dgm:pt modelId="{3CBD380B-8A13-49E4-AADA-C42A7263EE69}" type="sibTrans" cxnId="{FA8FF6F4-E4DB-40BF-9B67-4E302BCF4BF6}">
      <dgm:prSet/>
      <dgm:spPr/>
      <dgm:t>
        <a:bodyPr/>
        <a:lstStyle/>
        <a:p>
          <a:endParaRPr lang="en-US"/>
        </a:p>
      </dgm:t>
    </dgm:pt>
    <dgm:pt modelId="{E1C8BFF3-D6E1-4B39-B6FA-D002AB54DCE4}">
      <dgm:prSet/>
      <dgm:spPr/>
      <dgm:t>
        <a:bodyPr/>
        <a:lstStyle/>
        <a:p>
          <a:r>
            <a:rPr lang="en-US" dirty="0" smtClean="0"/>
            <a:t>Tool: Repaying student loans</a:t>
          </a:r>
          <a:endParaRPr lang="en-US" dirty="0"/>
        </a:p>
      </dgm:t>
    </dgm:pt>
    <dgm:pt modelId="{130874D1-EA8A-4F1B-A140-9919100AC057}" type="parTrans" cxnId="{23D63026-194A-4E19-A596-145EB411A645}">
      <dgm:prSet/>
      <dgm:spPr/>
      <dgm:t>
        <a:bodyPr/>
        <a:lstStyle/>
        <a:p>
          <a:endParaRPr lang="en-US"/>
        </a:p>
      </dgm:t>
    </dgm:pt>
    <dgm:pt modelId="{D44EAD79-DAF7-4925-8E22-FD9371C4F152}" type="sibTrans" cxnId="{23D63026-194A-4E19-A596-145EB411A645}">
      <dgm:prSet/>
      <dgm:spPr/>
      <dgm:t>
        <a:bodyPr/>
        <a:lstStyle/>
        <a:p>
          <a:endParaRPr lang="en-US"/>
        </a:p>
      </dgm:t>
    </dgm:pt>
    <dgm:pt modelId="{6419B8DA-8956-4313-925C-DE61BD035D96}">
      <dgm:prSet/>
      <dgm:spPr/>
      <dgm:t>
        <a:bodyPr/>
        <a:lstStyle/>
        <a:p>
          <a:r>
            <a:rPr lang="en-US" smtClean="0"/>
            <a:t>Tool: When debt collectors call</a:t>
          </a:r>
          <a:endParaRPr lang="en-US"/>
        </a:p>
      </dgm:t>
    </dgm:pt>
    <dgm:pt modelId="{40ECEBE3-1B75-4D01-A182-F1C5B57EE9CA}" type="parTrans" cxnId="{B86BE9DE-FFF0-4262-9E64-82FBACA2C138}">
      <dgm:prSet/>
      <dgm:spPr/>
      <dgm:t>
        <a:bodyPr/>
        <a:lstStyle/>
        <a:p>
          <a:endParaRPr lang="en-US"/>
        </a:p>
      </dgm:t>
    </dgm:pt>
    <dgm:pt modelId="{143712D1-BE93-4ECF-8BB0-ABA532DF260E}" type="sibTrans" cxnId="{B86BE9DE-FFF0-4262-9E64-82FBACA2C138}">
      <dgm:prSet/>
      <dgm:spPr/>
      <dgm:t>
        <a:bodyPr/>
        <a:lstStyle/>
        <a:p>
          <a:endParaRPr lang="en-US"/>
        </a:p>
      </dgm:t>
    </dgm:pt>
    <dgm:pt modelId="{3749AF27-7F53-46DA-8111-8B03A92021A0}">
      <dgm:prSet/>
      <dgm:spPr/>
      <dgm:t>
        <a:bodyPr/>
        <a:lstStyle/>
        <a:p>
          <a:r>
            <a:rPr lang="en-US" dirty="0" smtClean="0"/>
            <a:t>Handout: Avoiding medical debt</a:t>
          </a:r>
          <a:endParaRPr lang="en-US" dirty="0"/>
        </a:p>
      </dgm:t>
    </dgm:pt>
    <dgm:pt modelId="{CBAC27EF-72D1-4339-93AB-883B54352F82}" type="parTrans" cxnId="{354B5D57-69F5-4E4D-89F0-4C568EBAE0A8}">
      <dgm:prSet/>
      <dgm:spPr/>
      <dgm:t>
        <a:bodyPr/>
        <a:lstStyle/>
        <a:p>
          <a:endParaRPr lang="en-US"/>
        </a:p>
      </dgm:t>
    </dgm:pt>
    <dgm:pt modelId="{5D2F7F7D-D811-4EE2-AE90-09840E2D7BEC}" type="sibTrans" cxnId="{354B5D57-69F5-4E4D-89F0-4C568EBAE0A8}">
      <dgm:prSet/>
      <dgm:spPr/>
      <dgm:t>
        <a:bodyPr/>
        <a:lstStyle/>
        <a:p>
          <a:endParaRPr lang="en-US"/>
        </a:p>
      </dgm:t>
    </dgm:pt>
    <dgm:pt modelId="{7480FD19-6E5E-4B47-920C-458425075699}">
      <dgm:prSet/>
      <dgm:spPr/>
      <dgm:t>
        <a:bodyPr/>
        <a:lstStyle/>
        <a:p>
          <a:r>
            <a:rPr lang="en-US" dirty="0" smtClean="0">
              <a:solidFill>
                <a:schemeClr val="tx1"/>
              </a:solidFill>
            </a:rPr>
            <a:t>Module 7: Understanding Credit Reports and Scores</a:t>
          </a:r>
          <a:endParaRPr lang="en-US" dirty="0">
            <a:solidFill>
              <a:schemeClr val="tx1"/>
            </a:solidFill>
          </a:endParaRPr>
        </a:p>
      </dgm:t>
    </dgm:pt>
    <dgm:pt modelId="{FAE5F9B5-ACB8-44A9-BBE8-349535A918A2}" type="parTrans" cxnId="{15050DA8-7DD6-4D80-86D5-D26B172ADD06}">
      <dgm:prSet/>
      <dgm:spPr/>
      <dgm:t>
        <a:bodyPr/>
        <a:lstStyle/>
        <a:p>
          <a:endParaRPr lang="en-US"/>
        </a:p>
      </dgm:t>
    </dgm:pt>
    <dgm:pt modelId="{8460A193-320F-4191-BFEF-1BB097EA90CE}" type="sibTrans" cxnId="{15050DA8-7DD6-4D80-86D5-D26B172ADD06}">
      <dgm:prSet/>
      <dgm:spPr/>
      <dgm:t>
        <a:bodyPr/>
        <a:lstStyle/>
        <a:p>
          <a:endParaRPr lang="en-US"/>
        </a:p>
      </dgm:t>
    </dgm:pt>
    <dgm:pt modelId="{87EEDBC8-651F-4799-8434-0869DC0706C6}">
      <dgm:prSet/>
      <dgm:spPr/>
      <dgm:t>
        <a:bodyPr/>
        <a:lstStyle/>
        <a:p>
          <a:r>
            <a:rPr lang="en-US" smtClean="0"/>
            <a:t>Tool: Requesting your free credit reports</a:t>
          </a:r>
          <a:endParaRPr lang="en-US"/>
        </a:p>
      </dgm:t>
    </dgm:pt>
    <dgm:pt modelId="{A94A4241-7A6A-4C15-BE03-A96EFAC25528}" type="parTrans" cxnId="{DA1AEAA0-47E3-4298-BBE4-629A8A984AD9}">
      <dgm:prSet/>
      <dgm:spPr/>
      <dgm:t>
        <a:bodyPr/>
        <a:lstStyle/>
        <a:p>
          <a:endParaRPr lang="en-US"/>
        </a:p>
      </dgm:t>
    </dgm:pt>
    <dgm:pt modelId="{25F89ECD-0E08-4D52-BFA3-A5ABEBD3760E}" type="sibTrans" cxnId="{DA1AEAA0-47E3-4298-BBE4-629A8A984AD9}">
      <dgm:prSet/>
      <dgm:spPr/>
      <dgm:t>
        <a:bodyPr/>
        <a:lstStyle/>
        <a:p>
          <a:endParaRPr lang="en-US"/>
        </a:p>
      </dgm:t>
    </dgm:pt>
    <dgm:pt modelId="{7BDC655B-FA9B-44EE-B2DD-0233A4F728FE}">
      <dgm:prSet/>
      <dgm:spPr/>
      <dgm:t>
        <a:bodyPr/>
        <a:lstStyle/>
        <a:p>
          <a:r>
            <a:rPr lang="en-US" smtClean="0"/>
            <a:t>Tool: Reviewing your credit reports</a:t>
          </a:r>
          <a:endParaRPr lang="en-US"/>
        </a:p>
      </dgm:t>
    </dgm:pt>
    <dgm:pt modelId="{C70DF170-F6D0-4EEE-9E47-2D48EA135791}" type="parTrans" cxnId="{BBBD64EA-DAE2-4F8A-850D-9B286CBDAB7B}">
      <dgm:prSet/>
      <dgm:spPr/>
      <dgm:t>
        <a:bodyPr/>
        <a:lstStyle/>
        <a:p>
          <a:endParaRPr lang="en-US"/>
        </a:p>
      </dgm:t>
    </dgm:pt>
    <dgm:pt modelId="{F7418725-7515-4FCD-9EB1-D7E5126686C9}" type="sibTrans" cxnId="{BBBD64EA-DAE2-4F8A-850D-9B286CBDAB7B}">
      <dgm:prSet/>
      <dgm:spPr/>
      <dgm:t>
        <a:bodyPr/>
        <a:lstStyle/>
        <a:p>
          <a:endParaRPr lang="en-US"/>
        </a:p>
      </dgm:t>
    </dgm:pt>
    <dgm:pt modelId="{E9033E46-D8C2-4D90-A899-14555C2CC1BA}">
      <dgm:prSet/>
      <dgm:spPr/>
      <dgm:t>
        <a:bodyPr/>
        <a:lstStyle/>
        <a:p>
          <a:r>
            <a:rPr lang="en-US" smtClean="0"/>
            <a:t>Handout: Disputing errors on your credit reports</a:t>
          </a:r>
          <a:endParaRPr lang="en-US"/>
        </a:p>
      </dgm:t>
    </dgm:pt>
    <dgm:pt modelId="{0E6E0305-7F4C-4FE2-ACCB-F81E5AEDFFFB}" type="parTrans" cxnId="{8832CA4F-3D4A-4436-99A5-34A9DF2358E7}">
      <dgm:prSet/>
      <dgm:spPr/>
      <dgm:t>
        <a:bodyPr/>
        <a:lstStyle/>
        <a:p>
          <a:endParaRPr lang="en-US"/>
        </a:p>
      </dgm:t>
    </dgm:pt>
    <dgm:pt modelId="{C82FC1E6-CB63-48DA-A394-2DC208BD26A5}" type="sibTrans" cxnId="{8832CA4F-3D4A-4436-99A5-34A9DF2358E7}">
      <dgm:prSet/>
      <dgm:spPr/>
      <dgm:t>
        <a:bodyPr/>
        <a:lstStyle/>
        <a:p>
          <a:endParaRPr lang="en-US"/>
        </a:p>
      </dgm:t>
    </dgm:pt>
    <dgm:pt modelId="{23A17FCD-CD4A-4E76-BE92-903688D076C0}">
      <dgm:prSet/>
      <dgm:spPr/>
      <dgm:t>
        <a:bodyPr/>
        <a:lstStyle/>
        <a:p>
          <a:r>
            <a:rPr lang="en-US" smtClean="0"/>
            <a:t>Tool: Getting and keeping a good credit history</a:t>
          </a:r>
          <a:endParaRPr lang="en-US"/>
        </a:p>
      </dgm:t>
    </dgm:pt>
    <dgm:pt modelId="{40575B88-DF8A-4190-A966-D8E7EFD0112F}" type="parTrans" cxnId="{FE84A701-58F7-44C7-B2B9-377B93CAE1C6}">
      <dgm:prSet/>
      <dgm:spPr/>
      <dgm:t>
        <a:bodyPr/>
        <a:lstStyle/>
        <a:p>
          <a:endParaRPr lang="en-US"/>
        </a:p>
      </dgm:t>
    </dgm:pt>
    <dgm:pt modelId="{3B15D767-300F-45B4-B701-FEF85EEB3780}" type="sibTrans" cxnId="{FE84A701-58F7-44C7-B2B9-377B93CAE1C6}">
      <dgm:prSet/>
      <dgm:spPr/>
      <dgm:t>
        <a:bodyPr/>
        <a:lstStyle/>
        <a:p>
          <a:endParaRPr lang="en-US"/>
        </a:p>
      </dgm:t>
    </dgm:pt>
    <dgm:pt modelId="{F7D9735A-1155-46F0-B12F-99EB16D66D39}">
      <dgm:prSet/>
      <dgm:spPr/>
      <dgm:t>
        <a:bodyPr/>
        <a:lstStyle/>
        <a:p>
          <a:r>
            <a:rPr lang="en-US" smtClean="0">
              <a:solidFill>
                <a:schemeClr val="tx1"/>
              </a:solidFill>
            </a:rPr>
            <a:t>Module 8: Choosing Financial Products and Services</a:t>
          </a:r>
          <a:endParaRPr lang="en-US">
            <a:solidFill>
              <a:schemeClr val="tx1"/>
            </a:solidFill>
          </a:endParaRPr>
        </a:p>
      </dgm:t>
    </dgm:pt>
    <dgm:pt modelId="{8827A672-A955-46D4-B741-81D2A801898F}" type="parTrans" cxnId="{220500B0-198B-4F93-A0B4-3B6FF94D4BFB}">
      <dgm:prSet/>
      <dgm:spPr/>
      <dgm:t>
        <a:bodyPr/>
        <a:lstStyle/>
        <a:p>
          <a:endParaRPr lang="en-US"/>
        </a:p>
      </dgm:t>
    </dgm:pt>
    <dgm:pt modelId="{D08A0EB2-B2DD-4DFD-B81B-55512F9BCC28}" type="sibTrans" cxnId="{220500B0-198B-4F93-A0B4-3B6FF94D4BFB}">
      <dgm:prSet/>
      <dgm:spPr/>
      <dgm:t>
        <a:bodyPr/>
        <a:lstStyle/>
        <a:p>
          <a:endParaRPr lang="en-US"/>
        </a:p>
      </dgm:t>
    </dgm:pt>
    <dgm:pt modelId="{60351EA0-5CBE-4A19-B9B5-67A13A374452}">
      <dgm:prSet/>
      <dgm:spPr/>
      <dgm:t>
        <a:bodyPr/>
        <a:lstStyle/>
        <a:p>
          <a:r>
            <a:rPr lang="en-US" smtClean="0"/>
            <a:t>Tool: Finding financial products and services</a:t>
          </a:r>
          <a:endParaRPr lang="en-US"/>
        </a:p>
      </dgm:t>
    </dgm:pt>
    <dgm:pt modelId="{B17097A7-F9BF-428D-96F7-14B71A7BAFED}" type="parTrans" cxnId="{784EA1F0-7F7E-46FA-A7BB-6AB55FD3946B}">
      <dgm:prSet/>
      <dgm:spPr/>
      <dgm:t>
        <a:bodyPr/>
        <a:lstStyle/>
        <a:p>
          <a:endParaRPr lang="en-US"/>
        </a:p>
      </dgm:t>
    </dgm:pt>
    <dgm:pt modelId="{96682F67-4511-457E-BDD5-455ED15E8CD4}" type="sibTrans" cxnId="{784EA1F0-7F7E-46FA-A7BB-6AB55FD3946B}">
      <dgm:prSet/>
      <dgm:spPr/>
      <dgm:t>
        <a:bodyPr/>
        <a:lstStyle/>
        <a:p>
          <a:endParaRPr lang="en-US"/>
        </a:p>
      </dgm:t>
    </dgm:pt>
    <dgm:pt modelId="{2C35A087-DFC9-4B22-B02F-648255D4CB3B}">
      <dgm:prSet/>
      <dgm:spPr/>
      <dgm:t>
        <a:bodyPr/>
        <a:lstStyle/>
        <a:p>
          <a:r>
            <a:rPr lang="en-US" smtClean="0"/>
            <a:t>Tool: Comparing financial service providers</a:t>
          </a:r>
          <a:endParaRPr lang="en-US"/>
        </a:p>
      </dgm:t>
    </dgm:pt>
    <dgm:pt modelId="{982E2549-CF0C-4F2C-952C-307B932DF609}" type="parTrans" cxnId="{D6ED7EA4-6899-42C8-8B78-B4996F7716B6}">
      <dgm:prSet/>
      <dgm:spPr/>
      <dgm:t>
        <a:bodyPr/>
        <a:lstStyle/>
        <a:p>
          <a:endParaRPr lang="en-US"/>
        </a:p>
      </dgm:t>
    </dgm:pt>
    <dgm:pt modelId="{1B09009F-C6A1-4F28-9FF3-EE350DE0AAA9}" type="sibTrans" cxnId="{D6ED7EA4-6899-42C8-8B78-B4996F7716B6}">
      <dgm:prSet/>
      <dgm:spPr/>
      <dgm:t>
        <a:bodyPr/>
        <a:lstStyle/>
        <a:p>
          <a:endParaRPr lang="en-US"/>
        </a:p>
      </dgm:t>
    </dgm:pt>
    <dgm:pt modelId="{CFD46D6A-78A0-43B6-918D-A62C2D84C3E2}">
      <dgm:prSet/>
      <dgm:spPr/>
      <dgm:t>
        <a:bodyPr/>
        <a:lstStyle/>
        <a:p>
          <a:r>
            <a:rPr lang="en-US" smtClean="0"/>
            <a:t>Tool: Opening a checking or savings account</a:t>
          </a:r>
          <a:endParaRPr lang="en-US"/>
        </a:p>
      </dgm:t>
    </dgm:pt>
    <dgm:pt modelId="{4EF0985E-7D23-42E6-BA6C-61767CC3A002}" type="parTrans" cxnId="{06BCF0B3-0E0B-4A17-8429-2C84B4827C94}">
      <dgm:prSet/>
      <dgm:spPr/>
      <dgm:t>
        <a:bodyPr/>
        <a:lstStyle/>
        <a:p>
          <a:endParaRPr lang="en-US"/>
        </a:p>
      </dgm:t>
    </dgm:pt>
    <dgm:pt modelId="{BE11513A-D538-4048-8FCA-18270230554F}" type="sibTrans" cxnId="{06BCF0B3-0E0B-4A17-8429-2C84B4827C94}">
      <dgm:prSet/>
      <dgm:spPr/>
      <dgm:t>
        <a:bodyPr/>
        <a:lstStyle/>
        <a:p>
          <a:endParaRPr lang="en-US"/>
        </a:p>
      </dgm:t>
    </dgm:pt>
    <dgm:pt modelId="{AEBCC3A2-72FB-4A9F-BB0B-FE6587777B1B}">
      <dgm:prSet/>
      <dgm:spPr/>
      <dgm:t>
        <a:bodyPr/>
        <a:lstStyle/>
        <a:p>
          <a:r>
            <a:rPr lang="en-US" smtClean="0"/>
            <a:t>Tool: Avoiding checking account fees</a:t>
          </a:r>
          <a:endParaRPr lang="en-US"/>
        </a:p>
      </dgm:t>
    </dgm:pt>
    <dgm:pt modelId="{AEB50066-FD1A-45F8-90E5-A22ECDE9F451}" type="parTrans" cxnId="{8A8F002D-6128-4B2E-8C70-220CA1492B71}">
      <dgm:prSet/>
      <dgm:spPr/>
      <dgm:t>
        <a:bodyPr/>
        <a:lstStyle/>
        <a:p>
          <a:endParaRPr lang="en-US"/>
        </a:p>
      </dgm:t>
    </dgm:pt>
    <dgm:pt modelId="{235F7DA9-E74B-4A5B-966F-91F480527DA0}" type="sibTrans" cxnId="{8A8F002D-6128-4B2E-8C70-220CA1492B71}">
      <dgm:prSet/>
      <dgm:spPr/>
      <dgm:t>
        <a:bodyPr/>
        <a:lstStyle/>
        <a:p>
          <a:endParaRPr lang="en-US"/>
        </a:p>
      </dgm:t>
    </dgm:pt>
    <dgm:pt modelId="{678269A3-9978-4D07-A604-1FB3CB9AAB7E}">
      <dgm:prSet/>
      <dgm:spPr/>
      <dgm:t>
        <a:bodyPr/>
        <a:lstStyle/>
        <a:p>
          <a:r>
            <a:rPr lang="en-US" smtClean="0"/>
            <a:t>Tool: Evaluating your prepaid or payroll card</a:t>
          </a:r>
          <a:endParaRPr lang="en-US"/>
        </a:p>
      </dgm:t>
    </dgm:pt>
    <dgm:pt modelId="{275B88EF-F4C7-4DDD-9B0D-A2E8FFF66257}" type="parTrans" cxnId="{C010FC68-D449-4FA2-ADD0-14A5C3760E4E}">
      <dgm:prSet/>
      <dgm:spPr/>
      <dgm:t>
        <a:bodyPr/>
        <a:lstStyle/>
        <a:p>
          <a:endParaRPr lang="en-US"/>
        </a:p>
      </dgm:t>
    </dgm:pt>
    <dgm:pt modelId="{7B8D8457-46AD-4AA4-A9C1-A04CF6C9928C}" type="sibTrans" cxnId="{C010FC68-D449-4FA2-ADD0-14A5C3760E4E}">
      <dgm:prSet/>
      <dgm:spPr/>
      <dgm:t>
        <a:bodyPr/>
        <a:lstStyle/>
        <a:p>
          <a:endParaRPr lang="en-US"/>
        </a:p>
      </dgm:t>
    </dgm:pt>
    <dgm:pt modelId="{D3687CD3-A39C-4CC5-92C4-6D82DAF6678C}">
      <dgm:prSet/>
      <dgm:spPr/>
      <dgm:t>
        <a:bodyPr/>
        <a:lstStyle/>
        <a:p>
          <a:r>
            <a:rPr lang="en-US" smtClean="0"/>
            <a:t>Handout: Knowing your prepaid card rights</a:t>
          </a:r>
          <a:endParaRPr lang="en-US"/>
        </a:p>
      </dgm:t>
    </dgm:pt>
    <dgm:pt modelId="{4F53A020-4CF6-4405-8736-C46132487EA7}" type="parTrans" cxnId="{22DEA4FA-1E5A-46CD-9527-D82E6E1BAB1C}">
      <dgm:prSet/>
      <dgm:spPr/>
      <dgm:t>
        <a:bodyPr/>
        <a:lstStyle/>
        <a:p>
          <a:endParaRPr lang="en-US"/>
        </a:p>
      </dgm:t>
    </dgm:pt>
    <dgm:pt modelId="{B8E9E577-F1A1-49A1-A404-ECCCDAC7645B}" type="sibTrans" cxnId="{22DEA4FA-1E5A-46CD-9527-D82E6E1BAB1C}">
      <dgm:prSet/>
      <dgm:spPr/>
      <dgm:t>
        <a:bodyPr/>
        <a:lstStyle/>
        <a:p>
          <a:endParaRPr lang="en-US"/>
        </a:p>
      </dgm:t>
    </dgm:pt>
    <dgm:pt modelId="{C4D0745C-7751-4DC4-B888-68984ABD5768}">
      <dgm:prSet/>
      <dgm:spPr/>
      <dgm:t>
        <a:bodyPr/>
        <a:lstStyle/>
        <a:p>
          <a:r>
            <a:rPr lang="en-US" smtClean="0"/>
            <a:t>Handout: Sending money abroad</a:t>
          </a:r>
          <a:endParaRPr lang="en-US"/>
        </a:p>
      </dgm:t>
    </dgm:pt>
    <dgm:pt modelId="{3335189B-CFE5-4A9D-82DD-9C47C5A90A94}" type="parTrans" cxnId="{C8DA549F-2EB7-4C53-B9C6-52029E1375BD}">
      <dgm:prSet/>
      <dgm:spPr/>
      <dgm:t>
        <a:bodyPr/>
        <a:lstStyle/>
        <a:p>
          <a:endParaRPr lang="en-US"/>
        </a:p>
      </dgm:t>
    </dgm:pt>
    <dgm:pt modelId="{C2068229-B479-4322-A11C-BF3ABDB0B7C7}" type="sibTrans" cxnId="{C8DA549F-2EB7-4C53-B9C6-52029E1375BD}">
      <dgm:prSet/>
      <dgm:spPr/>
      <dgm:t>
        <a:bodyPr/>
        <a:lstStyle/>
        <a:p>
          <a:endParaRPr lang="en-US"/>
        </a:p>
      </dgm:t>
    </dgm:pt>
    <dgm:pt modelId="{A92118B4-2EC4-4D6A-BEF9-D532EC1CA00D}">
      <dgm:prSet/>
      <dgm:spPr/>
      <dgm:t>
        <a:bodyPr/>
        <a:lstStyle/>
        <a:p>
          <a:r>
            <a:rPr lang="en-US" smtClean="0">
              <a:solidFill>
                <a:schemeClr val="tx1"/>
              </a:solidFill>
            </a:rPr>
            <a:t>Module 9: Protecting your Money</a:t>
          </a:r>
          <a:endParaRPr lang="en-US">
            <a:solidFill>
              <a:schemeClr val="tx1"/>
            </a:solidFill>
          </a:endParaRPr>
        </a:p>
      </dgm:t>
    </dgm:pt>
    <dgm:pt modelId="{84515750-1301-4DE7-8921-252EB6C5D3B9}" type="parTrans" cxnId="{043269A0-9A58-40F1-8A0A-2CE1C07A5BA4}">
      <dgm:prSet/>
      <dgm:spPr/>
      <dgm:t>
        <a:bodyPr/>
        <a:lstStyle/>
        <a:p>
          <a:endParaRPr lang="en-US"/>
        </a:p>
      </dgm:t>
    </dgm:pt>
    <dgm:pt modelId="{9469B256-E617-4AB6-94DD-F8B163DBEAF7}" type="sibTrans" cxnId="{043269A0-9A58-40F1-8A0A-2CE1C07A5BA4}">
      <dgm:prSet/>
      <dgm:spPr/>
      <dgm:t>
        <a:bodyPr/>
        <a:lstStyle/>
        <a:p>
          <a:endParaRPr lang="en-US"/>
        </a:p>
      </dgm:t>
    </dgm:pt>
    <dgm:pt modelId="{80107DB8-E276-43CB-97BB-1C4D67B1199B}">
      <dgm:prSet/>
      <dgm:spPr/>
      <dgm:t>
        <a:bodyPr/>
        <a:lstStyle/>
        <a:p>
          <a:r>
            <a:rPr lang="en-US" smtClean="0"/>
            <a:t>Handout: Protecting your identity</a:t>
          </a:r>
          <a:endParaRPr lang="en-US"/>
        </a:p>
      </dgm:t>
    </dgm:pt>
    <dgm:pt modelId="{BD79B83A-57EE-4EFA-929A-E45447C47540}" type="parTrans" cxnId="{66C801D1-0427-4779-968E-0EAA4E2C9329}">
      <dgm:prSet/>
      <dgm:spPr/>
      <dgm:t>
        <a:bodyPr/>
        <a:lstStyle/>
        <a:p>
          <a:endParaRPr lang="en-US"/>
        </a:p>
      </dgm:t>
    </dgm:pt>
    <dgm:pt modelId="{6F1E1A27-0045-4476-8F30-2F976C63CAC1}" type="sibTrans" cxnId="{66C801D1-0427-4779-968E-0EAA4E2C9329}">
      <dgm:prSet/>
      <dgm:spPr/>
      <dgm:t>
        <a:bodyPr/>
        <a:lstStyle/>
        <a:p>
          <a:endParaRPr lang="en-US"/>
        </a:p>
      </dgm:t>
    </dgm:pt>
    <dgm:pt modelId="{C7EC5DB7-86F1-47CE-B786-7CCEF3926AA6}">
      <dgm:prSet/>
      <dgm:spPr/>
      <dgm:t>
        <a:bodyPr/>
        <a:lstStyle/>
        <a:p>
          <a:r>
            <a:rPr lang="en-US" smtClean="0"/>
            <a:t>Handout: How to handle identity theft</a:t>
          </a:r>
          <a:endParaRPr lang="en-US"/>
        </a:p>
      </dgm:t>
    </dgm:pt>
    <dgm:pt modelId="{A0D0ABDB-BFE6-4674-9B1D-832F97BC54D8}" type="parTrans" cxnId="{A1196BCA-78B5-44A6-8027-C1EF00A974B9}">
      <dgm:prSet/>
      <dgm:spPr/>
      <dgm:t>
        <a:bodyPr/>
        <a:lstStyle/>
        <a:p>
          <a:endParaRPr lang="en-US"/>
        </a:p>
      </dgm:t>
    </dgm:pt>
    <dgm:pt modelId="{2A8AB045-3F39-403F-B5FD-D1EE7ED822E9}" type="sibTrans" cxnId="{A1196BCA-78B5-44A6-8027-C1EF00A974B9}">
      <dgm:prSet/>
      <dgm:spPr/>
      <dgm:t>
        <a:bodyPr/>
        <a:lstStyle/>
        <a:p>
          <a:endParaRPr lang="en-US"/>
        </a:p>
      </dgm:t>
    </dgm:pt>
    <dgm:pt modelId="{FA1A8F0E-0BDC-4DA6-97B4-78B04DB6F074}">
      <dgm:prSet/>
      <dgm:spPr/>
      <dgm:t>
        <a:bodyPr/>
        <a:lstStyle/>
        <a:p>
          <a:r>
            <a:rPr lang="en-US" smtClean="0"/>
            <a:t>Handout: Spotting red flags</a:t>
          </a:r>
          <a:endParaRPr lang="en-US"/>
        </a:p>
      </dgm:t>
    </dgm:pt>
    <dgm:pt modelId="{47BFFC4A-31F0-4F0D-80D0-059671E92C58}" type="parTrans" cxnId="{3FBAC59C-3252-4278-B0DE-AF754BF3F0CD}">
      <dgm:prSet/>
      <dgm:spPr/>
      <dgm:t>
        <a:bodyPr/>
        <a:lstStyle/>
        <a:p>
          <a:endParaRPr lang="en-US"/>
        </a:p>
      </dgm:t>
    </dgm:pt>
    <dgm:pt modelId="{4415E84A-566F-4774-BAAE-3010063ACECD}" type="sibTrans" cxnId="{3FBAC59C-3252-4278-B0DE-AF754BF3F0CD}">
      <dgm:prSet/>
      <dgm:spPr/>
      <dgm:t>
        <a:bodyPr/>
        <a:lstStyle/>
        <a:p>
          <a:endParaRPr lang="en-US"/>
        </a:p>
      </dgm:t>
    </dgm:pt>
    <dgm:pt modelId="{EC2A47C5-8D19-400E-BF16-D2F4E04232B1}">
      <dgm:prSet/>
      <dgm:spPr/>
      <dgm:t>
        <a:bodyPr/>
        <a:lstStyle/>
        <a:p>
          <a:r>
            <a:rPr lang="en-US" dirty="0" smtClean="0"/>
            <a:t>Handout: </a:t>
          </a:r>
          <a:r>
            <a:rPr lang="en-US" dirty="0" err="1" smtClean="0"/>
            <a:t>Submitt</a:t>
          </a:r>
          <a:r>
            <a:rPr lang="en-US" dirty="0" smtClean="0"/>
            <a:t> </a:t>
          </a:r>
          <a:r>
            <a:rPr lang="en-US" dirty="0" smtClean="0"/>
            <a:t>a complaint</a:t>
          </a:r>
          <a:endParaRPr lang="en-US" dirty="0"/>
        </a:p>
      </dgm:t>
    </dgm:pt>
    <dgm:pt modelId="{86C587A9-D2B6-467C-B732-B4CB4C478DD9}" type="parTrans" cxnId="{4C359211-6A47-4C28-B9D1-EBE3F2C9BB08}">
      <dgm:prSet/>
      <dgm:spPr/>
      <dgm:t>
        <a:bodyPr/>
        <a:lstStyle/>
        <a:p>
          <a:endParaRPr lang="en-US"/>
        </a:p>
      </dgm:t>
    </dgm:pt>
    <dgm:pt modelId="{0B20A2CC-B929-48BF-8824-B7316D165867}" type="sibTrans" cxnId="{4C359211-6A47-4C28-B9D1-EBE3F2C9BB08}">
      <dgm:prSet/>
      <dgm:spPr/>
      <dgm:t>
        <a:bodyPr/>
        <a:lstStyle/>
        <a:p>
          <a:endParaRPr lang="en-US"/>
        </a:p>
      </dgm:t>
    </dgm:pt>
    <dgm:pt modelId="{1EED04C4-BB71-44D1-AF3C-767DF5933FA6}" type="pres">
      <dgm:prSet presAssocID="{2802A402-0202-4B50-B5C0-1B2AEE4E3CD6}" presName="diagram" presStyleCnt="0">
        <dgm:presLayoutVars>
          <dgm:chPref val="1"/>
          <dgm:dir/>
          <dgm:animOne val="branch"/>
          <dgm:animLvl val="lvl"/>
          <dgm:resizeHandles/>
        </dgm:presLayoutVars>
      </dgm:prSet>
      <dgm:spPr/>
      <dgm:t>
        <a:bodyPr/>
        <a:lstStyle/>
        <a:p>
          <a:endParaRPr lang="en-US"/>
        </a:p>
      </dgm:t>
    </dgm:pt>
    <dgm:pt modelId="{FF5CAA02-B452-4657-9230-B86525BE1803}" type="pres">
      <dgm:prSet presAssocID="{D7FAC351-C2EE-4271-91F3-EEC69136E90D}" presName="root" presStyleCnt="0"/>
      <dgm:spPr/>
    </dgm:pt>
    <dgm:pt modelId="{A99CB22C-F1FE-4641-A582-4AB208C40E29}" type="pres">
      <dgm:prSet presAssocID="{D7FAC351-C2EE-4271-91F3-EEC69136E90D}" presName="rootComposite" presStyleCnt="0"/>
      <dgm:spPr/>
    </dgm:pt>
    <dgm:pt modelId="{E6F1E7BD-7AD0-44EA-8879-903206D9D9AC}" type="pres">
      <dgm:prSet presAssocID="{D7FAC351-C2EE-4271-91F3-EEC69136E90D}" presName="rootText" presStyleLbl="node1" presStyleIdx="0" presStyleCnt="4"/>
      <dgm:spPr/>
      <dgm:t>
        <a:bodyPr/>
        <a:lstStyle/>
        <a:p>
          <a:endParaRPr lang="en-US"/>
        </a:p>
      </dgm:t>
    </dgm:pt>
    <dgm:pt modelId="{4BE20C77-A24E-4371-A1CE-7696A4E9D2A1}" type="pres">
      <dgm:prSet presAssocID="{D7FAC351-C2EE-4271-91F3-EEC69136E90D}" presName="rootConnector" presStyleLbl="node1" presStyleIdx="0" presStyleCnt="4"/>
      <dgm:spPr/>
      <dgm:t>
        <a:bodyPr/>
        <a:lstStyle/>
        <a:p>
          <a:endParaRPr lang="en-US"/>
        </a:p>
      </dgm:t>
    </dgm:pt>
    <dgm:pt modelId="{8E17A54B-BA20-4E1D-9761-0F8FFFC6AF2E}" type="pres">
      <dgm:prSet presAssocID="{D7FAC351-C2EE-4271-91F3-EEC69136E90D}" presName="childShape" presStyleCnt="0"/>
      <dgm:spPr/>
    </dgm:pt>
    <dgm:pt modelId="{1C4E6963-36F3-44DA-AC17-6E3A8310CA8D}" type="pres">
      <dgm:prSet presAssocID="{C03E2827-B60F-4AB5-AA3A-687EB2EA374C}" presName="Name13" presStyleLbl="parChTrans1D2" presStyleIdx="0" presStyleCnt="22"/>
      <dgm:spPr/>
      <dgm:t>
        <a:bodyPr/>
        <a:lstStyle/>
        <a:p>
          <a:endParaRPr lang="en-US"/>
        </a:p>
      </dgm:t>
    </dgm:pt>
    <dgm:pt modelId="{A1A14FB0-EF8D-48BA-968F-3B04E7427C75}" type="pres">
      <dgm:prSet presAssocID="{F1617FE3-4B60-4F1F-B108-7EED0344BE47}" presName="childText" presStyleLbl="bgAcc1" presStyleIdx="0" presStyleCnt="22">
        <dgm:presLayoutVars>
          <dgm:bulletEnabled val="1"/>
        </dgm:presLayoutVars>
      </dgm:prSet>
      <dgm:spPr/>
      <dgm:t>
        <a:bodyPr/>
        <a:lstStyle/>
        <a:p>
          <a:endParaRPr lang="en-US"/>
        </a:p>
      </dgm:t>
    </dgm:pt>
    <dgm:pt modelId="{3FCF1031-884A-4746-AC3F-3A77698A2345}" type="pres">
      <dgm:prSet presAssocID="{925F3B40-B59B-4DF1-9E3C-5A955195E032}" presName="Name13" presStyleLbl="parChTrans1D2" presStyleIdx="1" presStyleCnt="22"/>
      <dgm:spPr/>
      <dgm:t>
        <a:bodyPr/>
        <a:lstStyle/>
        <a:p>
          <a:endParaRPr lang="en-US"/>
        </a:p>
      </dgm:t>
    </dgm:pt>
    <dgm:pt modelId="{A341369A-156A-44F4-8F76-A6F3539A651E}" type="pres">
      <dgm:prSet presAssocID="{BDD7E4AF-4B57-4F68-ABBD-BDDA58DCDE2C}" presName="childText" presStyleLbl="bgAcc1" presStyleIdx="1" presStyleCnt="22">
        <dgm:presLayoutVars>
          <dgm:bulletEnabled val="1"/>
        </dgm:presLayoutVars>
      </dgm:prSet>
      <dgm:spPr/>
      <dgm:t>
        <a:bodyPr/>
        <a:lstStyle/>
        <a:p>
          <a:endParaRPr lang="en-US"/>
        </a:p>
      </dgm:t>
    </dgm:pt>
    <dgm:pt modelId="{ADB07620-5267-4190-A7D3-95782B3A1E5C}" type="pres">
      <dgm:prSet presAssocID="{838D93E2-D697-4B7A-832B-D0717168ED07}" presName="Name13" presStyleLbl="parChTrans1D2" presStyleIdx="2" presStyleCnt="22"/>
      <dgm:spPr/>
      <dgm:t>
        <a:bodyPr/>
        <a:lstStyle/>
        <a:p>
          <a:endParaRPr lang="en-US"/>
        </a:p>
      </dgm:t>
    </dgm:pt>
    <dgm:pt modelId="{84EC3D59-1B6A-4951-A0B3-E38A8657792C}" type="pres">
      <dgm:prSet presAssocID="{CA7F3FF6-787D-4947-99AA-0326C9504A61}" presName="childText" presStyleLbl="bgAcc1" presStyleIdx="2" presStyleCnt="22">
        <dgm:presLayoutVars>
          <dgm:bulletEnabled val="1"/>
        </dgm:presLayoutVars>
      </dgm:prSet>
      <dgm:spPr/>
      <dgm:t>
        <a:bodyPr/>
        <a:lstStyle/>
        <a:p>
          <a:endParaRPr lang="en-US"/>
        </a:p>
      </dgm:t>
    </dgm:pt>
    <dgm:pt modelId="{2D977F28-C361-4CBC-925B-9645A100054B}" type="pres">
      <dgm:prSet presAssocID="{CFFF97DB-E04C-4043-8B22-4980CDEB8F24}" presName="Name13" presStyleLbl="parChTrans1D2" presStyleIdx="3" presStyleCnt="22"/>
      <dgm:spPr/>
      <dgm:t>
        <a:bodyPr/>
        <a:lstStyle/>
        <a:p>
          <a:endParaRPr lang="en-US"/>
        </a:p>
      </dgm:t>
    </dgm:pt>
    <dgm:pt modelId="{7B19ED6F-0BC2-4690-84E0-311BE8CE116F}" type="pres">
      <dgm:prSet presAssocID="{E2BF3F9E-708E-42A7-B659-01AA865144FB}" presName="childText" presStyleLbl="bgAcc1" presStyleIdx="3" presStyleCnt="22">
        <dgm:presLayoutVars>
          <dgm:bulletEnabled val="1"/>
        </dgm:presLayoutVars>
      </dgm:prSet>
      <dgm:spPr/>
      <dgm:t>
        <a:bodyPr/>
        <a:lstStyle/>
        <a:p>
          <a:endParaRPr lang="en-US"/>
        </a:p>
      </dgm:t>
    </dgm:pt>
    <dgm:pt modelId="{307BE675-4C21-4548-8DB5-601E1FF70CC9}" type="pres">
      <dgm:prSet presAssocID="{130874D1-EA8A-4F1B-A140-9919100AC057}" presName="Name13" presStyleLbl="parChTrans1D2" presStyleIdx="4" presStyleCnt="22"/>
      <dgm:spPr/>
      <dgm:t>
        <a:bodyPr/>
        <a:lstStyle/>
        <a:p>
          <a:endParaRPr lang="en-US"/>
        </a:p>
      </dgm:t>
    </dgm:pt>
    <dgm:pt modelId="{0F6AFCF2-8BA5-4CB9-8A92-6D79654AFB1A}" type="pres">
      <dgm:prSet presAssocID="{E1C8BFF3-D6E1-4B39-B6FA-D002AB54DCE4}" presName="childText" presStyleLbl="bgAcc1" presStyleIdx="4" presStyleCnt="22">
        <dgm:presLayoutVars>
          <dgm:bulletEnabled val="1"/>
        </dgm:presLayoutVars>
      </dgm:prSet>
      <dgm:spPr/>
      <dgm:t>
        <a:bodyPr/>
        <a:lstStyle/>
        <a:p>
          <a:endParaRPr lang="en-US"/>
        </a:p>
      </dgm:t>
    </dgm:pt>
    <dgm:pt modelId="{7A7F1AF9-C68F-4168-AC08-C563802910F6}" type="pres">
      <dgm:prSet presAssocID="{40ECEBE3-1B75-4D01-A182-F1C5B57EE9CA}" presName="Name13" presStyleLbl="parChTrans1D2" presStyleIdx="5" presStyleCnt="22"/>
      <dgm:spPr/>
      <dgm:t>
        <a:bodyPr/>
        <a:lstStyle/>
        <a:p>
          <a:endParaRPr lang="en-US"/>
        </a:p>
      </dgm:t>
    </dgm:pt>
    <dgm:pt modelId="{A5BDBA53-840F-4841-A37A-E1EFB3765A69}" type="pres">
      <dgm:prSet presAssocID="{6419B8DA-8956-4313-925C-DE61BD035D96}" presName="childText" presStyleLbl="bgAcc1" presStyleIdx="5" presStyleCnt="22">
        <dgm:presLayoutVars>
          <dgm:bulletEnabled val="1"/>
        </dgm:presLayoutVars>
      </dgm:prSet>
      <dgm:spPr/>
      <dgm:t>
        <a:bodyPr/>
        <a:lstStyle/>
        <a:p>
          <a:endParaRPr lang="en-US"/>
        </a:p>
      </dgm:t>
    </dgm:pt>
    <dgm:pt modelId="{429DCEAD-8D38-454A-8F98-FB2ACDDFB2F8}" type="pres">
      <dgm:prSet presAssocID="{CBAC27EF-72D1-4339-93AB-883B54352F82}" presName="Name13" presStyleLbl="parChTrans1D2" presStyleIdx="6" presStyleCnt="22"/>
      <dgm:spPr/>
      <dgm:t>
        <a:bodyPr/>
        <a:lstStyle/>
        <a:p>
          <a:endParaRPr lang="en-US"/>
        </a:p>
      </dgm:t>
    </dgm:pt>
    <dgm:pt modelId="{E488A474-B425-4358-A4A3-5078FD497803}" type="pres">
      <dgm:prSet presAssocID="{3749AF27-7F53-46DA-8111-8B03A92021A0}" presName="childText" presStyleLbl="bgAcc1" presStyleIdx="6" presStyleCnt="22">
        <dgm:presLayoutVars>
          <dgm:bulletEnabled val="1"/>
        </dgm:presLayoutVars>
      </dgm:prSet>
      <dgm:spPr/>
      <dgm:t>
        <a:bodyPr/>
        <a:lstStyle/>
        <a:p>
          <a:endParaRPr lang="en-US"/>
        </a:p>
      </dgm:t>
    </dgm:pt>
    <dgm:pt modelId="{F4F486E1-0427-48AA-A525-E92E6DB58620}" type="pres">
      <dgm:prSet presAssocID="{7480FD19-6E5E-4B47-920C-458425075699}" presName="root" presStyleCnt="0"/>
      <dgm:spPr/>
    </dgm:pt>
    <dgm:pt modelId="{D76930E5-2BF0-4915-BD10-B0BF52069681}" type="pres">
      <dgm:prSet presAssocID="{7480FD19-6E5E-4B47-920C-458425075699}" presName="rootComposite" presStyleCnt="0"/>
      <dgm:spPr/>
    </dgm:pt>
    <dgm:pt modelId="{65CE3158-CC02-4575-A29B-B32990C2F7A3}" type="pres">
      <dgm:prSet presAssocID="{7480FD19-6E5E-4B47-920C-458425075699}" presName="rootText" presStyleLbl="node1" presStyleIdx="1" presStyleCnt="4"/>
      <dgm:spPr/>
      <dgm:t>
        <a:bodyPr/>
        <a:lstStyle/>
        <a:p>
          <a:endParaRPr lang="en-US"/>
        </a:p>
      </dgm:t>
    </dgm:pt>
    <dgm:pt modelId="{C7BA4387-0D21-4C45-8050-E95C39449050}" type="pres">
      <dgm:prSet presAssocID="{7480FD19-6E5E-4B47-920C-458425075699}" presName="rootConnector" presStyleLbl="node1" presStyleIdx="1" presStyleCnt="4"/>
      <dgm:spPr/>
      <dgm:t>
        <a:bodyPr/>
        <a:lstStyle/>
        <a:p>
          <a:endParaRPr lang="en-US"/>
        </a:p>
      </dgm:t>
    </dgm:pt>
    <dgm:pt modelId="{ECC2BBA0-4F35-4BA1-999D-CC4C37169C32}" type="pres">
      <dgm:prSet presAssocID="{7480FD19-6E5E-4B47-920C-458425075699}" presName="childShape" presStyleCnt="0"/>
      <dgm:spPr/>
    </dgm:pt>
    <dgm:pt modelId="{1C264A52-C3FA-4F07-B969-DC2A83A89916}" type="pres">
      <dgm:prSet presAssocID="{A94A4241-7A6A-4C15-BE03-A96EFAC25528}" presName="Name13" presStyleLbl="parChTrans1D2" presStyleIdx="7" presStyleCnt="22"/>
      <dgm:spPr/>
      <dgm:t>
        <a:bodyPr/>
        <a:lstStyle/>
        <a:p>
          <a:endParaRPr lang="en-US"/>
        </a:p>
      </dgm:t>
    </dgm:pt>
    <dgm:pt modelId="{BF5C1544-3D26-4E94-B151-A4AF27E39B33}" type="pres">
      <dgm:prSet presAssocID="{87EEDBC8-651F-4799-8434-0869DC0706C6}" presName="childText" presStyleLbl="bgAcc1" presStyleIdx="7" presStyleCnt="22">
        <dgm:presLayoutVars>
          <dgm:bulletEnabled val="1"/>
        </dgm:presLayoutVars>
      </dgm:prSet>
      <dgm:spPr/>
      <dgm:t>
        <a:bodyPr/>
        <a:lstStyle/>
        <a:p>
          <a:endParaRPr lang="en-US"/>
        </a:p>
      </dgm:t>
    </dgm:pt>
    <dgm:pt modelId="{618765F2-601F-4C0F-BE84-CA99B86E8556}" type="pres">
      <dgm:prSet presAssocID="{C70DF170-F6D0-4EEE-9E47-2D48EA135791}" presName="Name13" presStyleLbl="parChTrans1D2" presStyleIdx="8" presStyleCnt="22"/>
      <dgm:spPr/>
      <dgm:t>
        <a:bodyPr/>
        <a:lstStyle/>
        <a:p>
          <a:endParaRPr lang="en-US"/>
        </a:p>
      </dgm:t>
    </dgm:pt>
    <dgm:pt modelId="{69C3D5FA-B270-44A2-8636-4623DB17F7A6}" type="pres">
      <dgm:prSet presAssocID="{7BDC655B-FA9B-44EE-B2DD-0233A4F728FE}" presName="childText" presStyleLbl="bgAcc1" presStyleIdx="8" presStyleCnt="22">
        <dgm:presLayoutVars>
          <dgm:bulletEnabled val="1"/>
        </dgm:presLayoutVars>
      </dgm:prSet>
      <dgm:spPr/>
      <dgm:t>
        <a:bodyPr/>
        <a:lstStyle/>
        <a:p>
          <a:endParaRPr lang="en-US"/>
        </a:p>
      </dgm:t>
    </dgm:pt>
    <dgm:pt modelId="{D3715DD4-34A7-4930-9F83-E1690C686069}" type="pres">
      <dgm:prSet presAssocID="{0E6E0305-7F4C-4FE2-ACCB-F81E5AEDFFFB}" presName="Name13" presStyleLbl="parChTrans1D2" presStyleIdx="9" presStyleCnt="22"/>
      <dgm:spPr/>
      <dgm:t>
        <a:bodyPr/>
        <a:lstStyle/>
        <a:p>
          <a:endParaRPr lang="en-US"/>
        </a:p>
      </dgm:t>
    </dgm:pt>
    <dgm:pt modelId="{C832F85B-2215-4231-AD56-45572C222006}" type="pres">
      <dgm:prSet presAssocID="{E9033E46-D8C2-4D90-A899-14555C2CC1BA}" presName="childText" presStyleLbl="bgAcc1" presStyleIdx="9" presStyleCnt="22">
        <dgm:presLayoutVars>
          <dgm:bulletEnabled val="1"/>
        </dgm:presLayoutVars>
      </dgm:prSet>
      <dgm:spPr/>
      <dgm:t>
        <a:bodyPr/>
        <a:lstStyle/>
        <a:p>
          <a:endParaRPr lang="en-US"/>
        </a:p>
      </dgm:t>
    </dgm:pt>
    <dgm:pt modelId="{4CB18B4E-93D3-4385-BEB1-3A49BC141EAD}" type="pres">
      <dgm:prSet presAssocID="{40575B88-DF8A-4190-A966-D8E7EFD0112F}" presName="Name13" presStyleLbl="parChTrans1D2" presStyleIdx="10" presStyleCnt="22"/>
      <dgm:spPr/>
      <dgm:t>
        <a:bodyPr/>
        <a:lstStyle/>
        <a:p>
          <a:endParaRPr lang="en-US"/>
        </a:p>
      </dgm:t>
    </dgm:pt>
    <dgm:pt modelId="{316C77E6-47D5-4DD0-8754-F33F53D02D98}" type="pres">
      <dgm:prSet presAssocID="{23A17FCD-CD4A-4E76-BE92-903688D076C0}" presName="childText" presStyleLbl="bgAcc1" presStyleIdx="10" presStyleCnt="22">
        <dgm:presLayoutVars>
          <dgm:bulletEnabled val="1"/>
        </dgm:presLayoutVars>
      </dgm:prSet>
      <dgm:spPr/>
      <dgm:t>
        <a:bodyPr/>
        <a:lstStyle/>
        <a:p>
          <a:endParaRPr lang="en-US"/>
        </a:p>
      </dgm:t>
    </dgm:pt>
    <dgm:pt modelId="{FF6B8B76-2CCA-4D7E-ACF9-4E85D0B7EFAB}" type="pres">
      <dgm:prSet presAssocID="{F7D9735A-1155-46F0-B12F-99EB16D66D39}" presName="root" presStyleCnt="0"/>
      <dgm:spPr/>
    </dgm:pt>
    <dgm:pt modelId="{AAEF0C86-13AE-4602-A907-83BAA713CC44}" type="pres">
      <dgm:prSet presAssocID="{F7D9735A-1155-46F0-B12F-99EB16D66D39}" presName="rootComposite" presStyleCnt="0"/>
      <dgm:spPr/>
    </dgm:pt>
    <dgm:pt modelId="{7C586B0B-AA84-45A6-8167-BD7AB0C80DCC}" type="pres">
      <dgm:prSet presAssocID="{F7D9735A-1155-46F0-B12F-99EB16D66D39}" presName="rootText" presStyleLbl="node1" presStyleIdx="2" presStyleCnt="4"/>
      <dgm:spPr/>
      <dgm:t>
        <a:bodyPr/>
        <a:lstStyle/>
        <a:p>
          <a:endParaRPr lang="en-US"/>
        </a:p>
      </dgm:t>
    </dgm:pt>
    <dgm:pt modelId="{6ED03E56-A80B-4934-8803-3BAD73D262CB}" type="pres">
      <dgm:prSet presAssocID="{F7D9735A-1155-46F0-B12F-99EB16D66D39}" presName="rootConnector" presStyleLbl="node1" presStyleIdx="2" presStyleCnt="4"/>
      <dgm:spPr/>
      <dgm:t>
        <a:bodyPr/>
        <a:lstStyle/>
        <a:p>
          <a:endParaRPr lang="en-US"/>
        </a:p>
      </dgm:t>
    </dgm:pt>
    <dgm:pt modelId="{A02137A8-8ED5-407D-98EB-25262F05C8E1}" type="pres">
      <dgm:prSet presAssocID="{F7D9735A-1155-46F0-B12F-99EB16D66D39}" presName="childShape" presStyleCnt="0"/>
      <dgm:spPr/>
    </dgm:pt>
    <dgm:pt modelId="{9A898D39-C1CB-42E9-913F-671B5D74277F}" type="pres">
      <dgm:prSet presAssocID="{B17097A7-F9BF-428D-96F7-14B71A7BAFED}" presName="Name13" presStyleLbl="parChTrans1D2" presStyleIdx="11" presStyleCnt="22"/>
      <dgm:spPr/>
      <dgm:t>
        <a:bodyPr/>
        <a:lstStyle/>
        <a:p>
          <a:endParaRPr lang="en-US"/>
        </a:p>
      </dgm:t>
    </dgm:pt>
    <dgm:pt modelId="{135435B7-29C6-4ACF-B9E0-708E5C2B04C0}" type="pres">
      <dgm:prSet presAssocID="{60351EA0-5CBE-4A19-B9B5-67A13A374452}" presName="childText" presStyleLbl="bgAcc1" presStyleIdx="11" presStyleCnt="22">
        <dgm:presLayoutVars>
          <dgm:bulletEnabled val="1"/>
        </dgm:presLayoutVars>
      </dgm:prSet>
      <dgm:spPr/>
      <dgm:t>
        <a:bodyPr/>
        <a:lstStyle/>
        <a:p>
          <a:endParaRPr lang="en-US"/>
        </a:p>
      </dgm:t>
    </dgm:pt>
    <dgm:pt modelId="{DB3204E1-8B76-4B46-BB19-AD311C136D05}" type="pres">
      <dgm:prSet presAssocID="{982E2549-CF0C-4F2C-952C-307B932DF609}" presName="Name13" presStyleLbl="parChTrans1D2" presStyleIdx="12" presStyleCnt="22"/>
      <dgm:spPr/>
      <dgm:t>
        <a:bodyPr/>
        <a:lstStyle/>
        <a:p>
          <a:endParaRPr lang="en-US"/>
        </a:p>
      </dgm:t>
    </dgm:pt>
    <dgm:pt modelId="{6F99EF95-F21E-41C9-AF55-2E6067D9CA23}" type="pres">
      <dgm:prSet presAssocID="{2C35A087-DFC9-4B22-B02F-648255D4CB3B}" presName="childText" presStyleLbl="bgAcc1" presStyleIdx="12" presStyleCnt="22">
        <dgm:presLayoutVars>
          <dgm:bulletEnabled val="1"/>
        </dgm:presLayoutVars>
      </dgm:prSet>
      <dgm:spPr/>
      <dgm:t>
        <a:bodyPr/>
        <a:lstStyle/>
        <a:p>
          <a:endParaRPr lang="en-US"/>
        </a:p>
      </dgm:t>
    </dgm:pt>
    <dgm:pt modelId="{69F95760-9E12-46C7-BBDD-00216BA06E66}" type="pres">
      <dgm:prSet presAssocID="{4EF0985E-7D23-42E6-BA6C-61767CC3A002}" presName="Name13" presStyleLbl="parChTrans1D2" presStyleIdx="13" presStyleCnt="22"/>
      <dgm:spPr/>
      <dgm:t>
        <a:bodyPr/>
        <a:lstStyle/>
        <a:p>
          <a:endParaRPr lang="en-US"/>
        </a:p>
      </dgm:t>
    </dgm:pt>
    <dgm:pt modelId="{B7CF0144-A909-444D-9134-B54C2DE7F9A6}" type="pres">
      <dgm:prSet presAssocID="{CFD46D6A-78A0-43B6-918D-A62C2D84C3E2}" presName="childText" presStyleLbl="bgAcc1" presStyleIdx="13" presStyleCnt="22">
        <dgm:presLayoutVars>
          <dgm:bulletEnabled val="1"/>
        </dgm:presLayoutVars>
      </dgm:prSet>
      <dgm:spPr/>
      <dgm:t>
        <a:bodyPr/>
        <a:lstStyle/>
        <a:p>
          <a:endParaRPr lang="en-US"/>
        </a:p>
      </dgm:t>
    </dgm:pt>
    <dgm:pt modelId="{BB23D282-213D-4DB5-8BBE-A854DA77B87E}" type="pres">
      <dgm:prSet presAssocID="{AEB50066-FD1A-45F8-90E5-A22ECDE9F451}" presName="Name13" presStyleLbl="parChTrans1D2" presStyleIdx="14" presStyleCnt="22"/>
      <dgm:spPr/>
      <dgm:t>
        <a:bodyPr/>
        <a:lstStyle/>
        <a:p>
          <a:endParaRPr lang="en-US"/>
        </a:p>
      </dgm:t>
    </dgm:pt>
    <dgm:pt modelId="{6CAE4100-2D9D-46D8-95A7-C69802C35583}" type="pres">
      <dgm:prSet presAssocID="{AEBCC3A2-72FB-4A9F-BB0B-FE6587777B1B}" presName="childText" presStyleLbl="bgAcc1" presStyleIdx="14" presStyleCnt="22">
        <dgm:presLayoutVars>
          <dgm:bulletEnabled val="1"/>
        </dgm:presLayoutVars>
      </dgm:prSet>
      <dgm:spPr/>
      <dgm:t>
        <a:bodyPr/>
        <a:lstStyle/>
        <a:p>
          <a:endParaRPr lang="en-US"/>
        </a:p>
      </dgm:t>
    </dgm:pt>
    <dgm:pt modelId="{5E9A3674-615C-4D58-B748-AD95D2FC6616}" type="pres">
      <dgm:prSet presAssocID="{275B88EF-F4C7-4DDD-9B0D-A2E8FFF66257}" presName="Name13" presStyleLbl="parChTrans1D2" presStyleIdx="15" presStyleCnt="22"/>
      <dgm:spPr/>
      <dgm:t>
        <a:bodyPr/>
        <a:lstStyle/>
        <a:p>
          <a:endParaRPr lang="en-US"/>
        </a:p>
      </dgm:t>
    </dgm:pt>
    <dgm:pt modelId="{06FEC89D-6030-4C41-A2FD-ACA08C23DB0C}" type="pres">
      <dgm:prSet presAssocID="{678269A3-9978-4D07-A604-1FB3CB9AAB7E}" presName="childText" presStyleLbl="bgAcc1" presStyleIdx="15" presStyleCnt="22">
        <dgm:presLayoutVars>
          <dgm:bulletEnabled val="1"/>
        </dgm:presLayoutVars>
      </dgm:prSet>
      <dgm:spPr/>
      <dgm:t>
        <a:bodyPr/>
        <a:lstStyle/>
        <a:p>
          <a:endParaRPr lang="en-US"/>
        </a:p>
      </dgm:t>
    </dgm:pt>
    <dgm:pt modelId="{75046D82-2529-483B-BA60-249A14ACCD29}" type="pres">
      <dgm:prSet presAssocID="{4F53A020-4CF6-4405-8736-C46132487EA7}" presName="Name13" presStyleLbl="parChTrans1D2" presStyleIdx="16" presStyleCnt="22"/>
      <dgm:spPr/>
      <dgm:t>
        <a:bodyPr/>
        <a:lstStyle/>
        <a:p>
          <a:endParaRPr lang="en-US"/>
        </a:p>
      </dgm:t>
    </dgm:pt>
    <dgm:pt modelId="{415E3137-B636-496C-8AE4-49ADF8096202}" type="pres">
      <dgm:prSet presAssocID="{D3687CD3-A39C-4CC5-92C4-6D82DAF6678C}" presName="childText" presStyleLbl="bgAcc1" presStyleIdx="16" presStyleCnt="22">
        <dgm:presLayoutVars>
          <dgm:bulletEnabled val="1"/>
        </dgm:presLayoutVars>
      </dgm:prSet>
      <dgm:spPr/>
      <dgm:t>
        <a:bodyPr/>
        <a:lstStyle/>
        <a:p>
          <a:endParaRPr lang="en-US"/>
        </a:p>
      </dgm:t>
    </dgm:pt>
    <dgm:pt modelId="{858B7FE6-EAF4-44D2-8B50-CD2636FC591F}" type="pres">
      <dgm:prSet presAssocID="{3335189B-CFE5-4A9D-82DD-9C47C5A90A94}" presName="Name13" presStyleLbl="parChTrans1D2" presStyleIdx="17" presStyleCnt="22"/>
      <dgm:spPr/>
      <dgm:t>
        <a:bodyPr/>
        <a:lstStyle/>
        <a:p>
          <a:endParaRPr lang="en-US"/>
        </a:p>
      </dgm:t>
    </dgm:pt>
    <dgm:pt modelId="{D76093D0-D6FC-496B-8367-4C745C0F8CC4}" type="pres">
      <dgm:prSet presAssocID="{C4D0745C-7751-4DC4-B888-68984ABD5768}" presName="childText" presStyleLbl="bgAcc1" presStyleIdx="17" presStyleCnt="22">
        <dgm:presLayoutVars>
          <dgm:bulletEnabled val="1"/>
        </dgm:presLayoutVars>
      </dgm:prSet>
      <dgm:spPr/>
      <dgm:t>
        <a:bodyPr/>
        <a:lstStyle/>
        <a:p>
          <a:endParaRPr lang="en-US"/>
        </a:p>
      </dgm:t>
    </dgm:pt>
    <dgm:pt modelId="{7AE68204-CED1-40BF-B8E6-A5E80BEB9034}" type="pres">
      <dgm:prSet presAssocID="{A92118B4-2EC4-4D6A-BEF9-D532EC1CA00D}" presName="root" presStyleCnt="0"/>
      <dgm:spPr/>
    </dgm:pt>
    <dgm:pt modelId="{6786C0DC-F449-499F-9E33-9457A24B69E9}" type="pres">
      <dgm:prSet presAssocID="{A92118B4-2EC4-4D6A-BEF9-D532EC1CA00D}" presName="rootComposite" presStyleCnt="0"/>
      <dgm:spPr/>
    </dgm:pt>
    <dgm:pt modelId="{582B9F5B-B726-4EB2-97B6-3E292824338D}" type="pres">
      <dgm:prSet presAssocID="{A92118B4-2EC4-4D6A-BEF9-D532EC1CA00D}" presName="rootText" presStyleLbl="node1" presStyleIdx="3" presStyleCnt="4"/>
      <dgm:spPr/>
      <dgm:t>
        <a:bodyPr/>
        <a:lstStyle/>
        <a:p>
          <a:endParaRPr lang="en-US"/>
        </a:p>
      </dgm:t>
    </dgm:pt>
    <dgm:pt modelId="{626F0191-DC33-43D5-8DE8-30E4188AEE0D}" type="pres">
      <dgm:prSet presAssocID="{A92118B4-2EC4-4D6A-BEF9-D532EC1CA00D}" presName="rootConnector" presStyleLbl="node1" presStyleIdx="3" presStyleCnt="4"/>
      <dgm:spPr/>
      <dgm:t>
        <a:bodyPr/>
        <a:lstStyle/>
        <a:p>
          <a:endParaRPr lang="en-US"/>
        </a:p>
      </dgm:t>
    </dgm:pt>
    <dgm:pt modelId="{DE4F22AE-D9FE-445D-9304-C79CA7526E6D}" type="pres">
      <dgm:prSet presAssocID="{A92118B4-2EC4-4D6A-BEF9-D532EC1CA00D}" presName="childShape" presStyleCnt="0"/>
      <dgm:spPr/>
    </dgm:pt>
    <dgm:pt modelId="{4013CE41-7D86-420F-9B6D-4ABF2970F3AE}" type="pres">
      <dgm:prSet presAssocID="{BD79B83A-57EE-4EFA-929A-E45447C47540}" presName="Name13" presStyleLbl="parChTrans1D2" presStyleIdx="18" presStyleCnt="22"/>
      <dgm:spPr/>
      <dgm:t>
        <a:bodyPr/>
        <a:lstStyle/>
        <a:p>
          <a:endParaRPr lang="en-US"/>
        </a:p>
      </dgm:t>
    </dgm:pt>
    <dgm:pt modelId="{F51A47D8-D69E-4680-8BA0-0C17D67AC914}" type="pres">
      <dgm:prSet presAssocID="{80107DB8-E276-43CB-97BB-1C4D67B1199B}" presName="childText" presStyleLbl="bgAcc1" presStyleIdx="18" presStyleCnt="22">
        <dgm:presLayoutVars>
          <dgm:bulletEnabled val="1"/>
        </dgm:presLayoutVars>
      </dgm:prSet>
      <dgm:spPr/>
      <dgm:t>
        <a:bodyPr/>
        <a:lstStyle/>
        <a:p>
          <a:endParaRPr lang="en-US"/>
        </a:p>
      </dgm:t>
    </dgm:pt>
    <dgm:pt modelId="{6B343988-37C4-4621-9694-6B26DC6A7653}" type="pres">
      <dgm:prSet presAssocID="{A0D0ABDB-BFE6-4674-9B1D-832F97BC54D8}" presName="Name13" presStyleLbl="parChTrans1D2" presStyleIdx="19" presStyleCnt="22"/>
      <dgm:spPr/>
      <dgm:t>
        <a:bodyPr/>
        <a:lstStyle/>
        <a:p>
          <a:endParaRPr lang="en-US"/>
        </a:p>
      </dgm:t>
    </dgm:pt>
    <dgm:pt modelId="{A484F3E8-E805-48EB-91A5-1216BAE5E7C2}" type="pres">
      <dgm:prSet presAssocID="{C7EC5DB7-86F1-47CE-B786-7CCEF3926AA6}" presName="childText" presStyleLbl="bgAcc1" presStyleIdx="19" presStyleCnt="22">
        <dgm:presLayoutVars>
          <dgm:bulletEnabled val="1"/>
        </dgm:presLayoutVars>
      </dgm:prSet>
      <dgm:spPr/>
      <dgm:t>
        <a:bodyPr/>
        <a:lstStyle/>
        <a:p>
          <a:endParaRPr lang="en-US"/>
        </a:p>
      </dgm:t>
    </dgm:pt>
    <dgm:pt modelId="{81ADE090-7382-478C-B3C6-D7957C2D1480}" type="pres">
      <dgm:prSet presAssocID="{47BFFC4A-31F0-4F0D-80D0-059671E92C58}" presName="Name13" presStyleLbl="parChTrans1D2" presStyleIdx="20" presStyleCnt="22"/>
      <dgm:spPr/>
      <dgm:t>
        <a:bodyPr/>
        <a:lstStyle/>
        <a:p>
          <a:endParaRPr lang="en-US"/>
        </a:p>
      </dgm:t>
    </dgm:pt>
    <dgm:pt modelId="{2305C399-2AEF-47A7-9E8E-EF82F026A519}" type="pres">
      <dgm:prSet presAssocID="{FA1A8F0E-0BDC-4DA6-97B4-78B04DB6F074}" presName="childText" presStyleLbl="bgAcc1" presStyleIdx="20" presStyleCnt="22">
        <dgm:presLayoutVars>
          <dgm:bulletEnabled val="1"/>
        </dgm:presLayoutVars>
      </dgm:prSet>
      <dgm:spPr/>
      <dgm:t>
        <a:bodyPr/>
        <a:lstStyle/>
        <a:p>
          <a:endParaRPr lang="en-US"/>
        </a:p>
      </dgm:t>
    </dgm:pt>
    <dgm:pt modelId="{797B51ED-0F36-4400-B944-460243FC3FA3}" type="pres">
      <dgm:prSet presAssocID="{86C587A9-D2B6-467C-B732-B4CB4C478DD9}" presName="Name13" presStyleLbl="parChTrans1D2" presStyleIdx="21" presStyleCnt="22"/>
      <dgm:spPr/>
      <dgm:t>
        <a:bodyPr/>
        <a:lstStyle/>
        <a:p>
          <a:endParaRPr lang="en-US"/>
        </a:p>
      </dgm:t>
    </dgm:pt>
    <dgm:pt modelId="{53664EE3-64E5-4F3A-A257-D166666305E9}" type="pres">
      <dgm:prSet presAssocID="{EC2A47C5-8D19-400E-BF16-D2F4E04232B1}" presName="childText" presStyleLbl="bgAcc1" presStyleIdx="21" presStyleCnt="22">
        <dgm:presLayoutVars>
          <dgm:bulletEnabled val="1"/>
        </dgm:presLayoutVars>
      </dgm:prSet>
      <dgm:spPr/>
      <dgm:t>
        <a:bodyPr/>
        <a:lstStyle/>
        <a:p>
          <a:endParaRPr lang="en-US"/>
        </a:p>
      </dgm:t>
    </dgm:pt>
  </dgm:ptLst>
  <dgm:cxnLst>
    <dgm:cxn modelId="{043269A0-9A58-40F1-8A0A-2CE1C07A5BA4}" srcId="{2802A402-0202-4B50-B5C0-1B2AEE4E3CD6}" destId="{A92118B4-2EC4-4D6A-BEF9-D532EC1CA00D}" srcOrd="3" destOrd="0" parTransId="{84515750-1301-4DE7-8921-252EB6C5D3B9}" sibTransId="{9469B256-E617-4AB6-94DD-F8B163DBEAF7}"/>
    <dgm:cxn modelId="{7DEEA0ED-400F-41BA-881D-0E1B08CCBB31}" srcId="{D7FAC351-C2EE-4271-91F3-EEC69136E90D}" destId="{F1617FE3-4B60-4F1F-B108-7EED0344BE47}" srcOrd="0" destOrd="0" parTransId="{C03E2827-B60F-4AB5-AA3A-687EB2EA374C}" sibTransId="{2A11CA8D-843C-484E-8D65-0BAA8B75E806}"/>
    <dgm:cxn modelId="{FE84A701-58F7-44C7-B2B9-377B93CAE1C6}" srcId="{7480FD19-6E5E-4B47-920C-458425075699}" destId="{23A17FCD-CD4A-4E76-BE92-903688D076C0}" srcOrd="3" destOrd="0" parTransId="{40575B88-DF8A-4190-A966-D8E7EFD0112F}" sibTransId="{3B15D767-300F-45B4-B701-FEF85EEB3780}"/>
    <dgm:cxn modelId="{B86BE9DE-FFF0-4262-9E64-82FBACA2C138}" srcId="{D7FAC351-C2EE-4271-91F3-EEC69136E90D}" destId="{6419B8DA-8956-4313-925C-DE61BD035D96}" srcOrd="5" destOrd="0" parTransId="{40ECEBE3-1B75-4D01-A182-F1C5B57EE9CA}" sibTransId="{143712D1-BE93-4ECF-8BB0-ABA532DF260E}"/>
    <dgm:cxn modelId="{BEB8D0AB-C3FA-45EF-BE97-1EDBA93F30CA}" type="presOf" srcId="{A94A4241-7A6A-4C15-BE03-A96EFAC25528}" destId="{1C264A52-C3FA-4F07-B969-DC2A83A89916}" srcOrd="0" destOrd="0" presId="urn:microsoft.com/office/officeart/2005/8/layout/hierarchy3"/>
    <dgm:cxn modelId="{2FFFE845-DE00-496A-847D-BA92F0041174}" type="presOf" srcId="{D3687CD3-A39C-4CC5-92C4-6D82DAF6678C}" destId="{415E3137-B636-496C-8AE4-49ADF8096202}" srcOrd="0" destOrd="0" presId="urn:microsoft.com/office/officeart/2005/8/layout/hierarchy3"/>
    <dgm:cxn modelId="{30E94E57-6770-40B1-83E3-8FBF3992AF35}" type="presOf" srcId="{C03E2827-B60F-4AB5-AA3A-687EB2EA374C}" destId="{1C4E6963-36F3-44DA-AC17-6E3A8310CA8D}" srcOrd="0" destOrd="0" presId="urn:microsoft.com/office/officeart/2005/8/layout/hierarchy3"/>
    <dgm:cxn modelId="{4C359211-6A47-4C28-B9D1-EBE3F2C9BB08}" srcId="{A92118B4-2EC4-4D6A-BEF9-D532EC1CA00D}" destId="{EC2A47C5-8D19-400E-BF16-D2F4E04232B1}" srcOrd="3" destOrd="0" parTransId="{86C587A9-D2B6-467C-B732-B4CB4C478DD9}" sibTransId="{0B20A2CC-B929-48BF-8824-B7316D165867}"/>
    <dgm:cxn modelId="{7BF7EFAB-2B86-4565-B20C-BA893FC13CD5}" type="presOf" srcId="{982E2549-CF0C-4F2C-952C-307B932DF609}" destId="{DB3204E1-8B76-4B46-BB19-AD311C136D05}" srcOrd="0" destOrd="0" presId="urn:microsoft.com/office/officeart/2005/8/layout/hierarchy3"/>
    <dgm:cxn modelId="{5EAC0A4A-C256-46A0-A4B8-D3A9BA523575}" type="presOf" srcId="{130874D1-EA8A-4F1B-A140-9919100AC057}" destId="{307BE675-4C21-4548-8DB5-601E1FF70CC9}" srcOrd="0" destOrd="0" presId="urn:microsoft.com/office/officeart/2005/8/layout/hierarchy3"/>
    <dgm:cxn modelId="{2CD9A003-C164-4198-891F-CBED7676581B}" type="presOf" srcId="{2C35A087-DFC9-4B22-B02F-648255D4CB3B}" destId="{6F99EF95-F21E-41C9-AF55-2E6067D9CA23}" srcOrd="0" destOrd="0" presId="urn:microsoft.com/office/officeart/2005/8/layout/hierarchy3"/>
    <dgm:cxn modelId="{978DE9E7-A0AA-411A-8780-BF61EB45385D}" type="presOf" srcId="{F7D9735A-1155-46F0-B12F-99EB16D66D39}" destId="{7C586B0B-AA84-45A6-8167-BD7AB0C80DCC}" srcOrd="0" destOrd="0" presId="urn:microsoft.com/office/officeart/2005/8/layout/hierarchy3"/>
    <dgm:cxn modelId="{784EA1F0-7F7E-46FA-A7BB-6AB55FD3946B}" srcId="{F7D9735A-1155-46F0-B12F-99EB16D66D39}" destId="{60351EA0-5CBE-4A19-B9B5-67A13A374452}" srcOrd="0" destOrd="0" parTransId="{B17097A7-F9BF-428D-96F7-14B71A7BAFED}" sibTransId="{96682F67-4511-457E-BDD5-455ED15E8CD4}"/>
    <dgm:cxn modelId="{5F65DB02-17EC-48F4-93F3-DB01AA909990}" type="presOf" srcId="{60351EA0-5CBE-4A19-B9B5-67A13A374452}" destId="{135435B7-29C6-4ACF-B9E0-708E5C2B04C0}" srcOrd="0" destOrd="0" presId="urn:microsoft.com/office/officeart/2005/8/layout/hierarchy3"/>
    <dgm:cxn modelId="{A65A4A53-E300-470B-8AD8-A166BEB9F98C}" type="presOf" srcId="{80107DB8-E276-43CB-97BB-1C4D67B1199B}" destId="{F51A47D8-D69E-4680-8BA0-0C17D67AC914}" srcOrd="0" destOrd="0" presId="urn:microsoft.com/office/officeart/2005/8/layout/hierarchy3"/>
    <dgm:cxn modelId="{8832CA4F-3D4A-4436-99A5-34A9DF2358E7}" srcId="{7480FD19-6E5E-4B47-920C-458425075699}" destId="{E9033E46-D8C2-4D90-A899-14555C2CC1BA}" srcOrd="2" destOrd="0" parTransId="{0E6E0305-7F4C-4FE2-ACCB-F81E5AEDFFFB}" sibTransId="{C82FC1E6-CB63-48DA-A394-2DC208BD26A5}"/>
    <dgm:cxn modelId="{C010FC68-D449-4FA2-ADD0-14A5C3760E4E}" srcId="{F7D9735A-1155-46F0-B12F-99EB16D66D39}" destId="{678269A3-9978-4D07-A604-1FB3CB9AAB7E}" srcOrd="4" destOrd="0" parTransId="{275B88EF-F4C7-4DDD-9B0D-A2E8FFF66257}" sibTransId="{7B8D8457-46AD-4AA4-A9C1-A04CF6C9928C}"/>
    <dgm:cxn modelId="{6ACD6CD8-AA80-46FD-8469-071F5EFF4D6D}" type="presOf" srcId="{A92118B4-2EC4-4D6A-BEF9-D532EC1CA00D}" destId="{626F0191-DC33-43D5-8DE8-30E4188AEE0D}" srcOrd="1" destOrd="0" presId="urn:microsoft.com/office/officeart/2005/8/layout/hierarchy3"/>
    <dgm:cxn modelId="{C8DA549F-2EB7-4C53-B9C6-52029E1375BD}" srcId="{F7D9735A-1155-46F0-B12F-99EB16D66D39}" destId="{C4D0745C-7751-4DC4-B888-68984ABD5768}" srcOrd="6" destOrd="0" parTransId="{3335189B-CFE5-4A9D-82DD-9C47C5A90A94}" sibTransId="{C2068229-B479-4322-A11C-BF3ABDB0B7C7}"/>
    <dgm:cxn modelId="{C81DDC7C-8CF9-45F5-8F9B-5C3773919B95}" type="presOf" srcId="{C7EC5DB7-86F1-47CE-B786-7CCEF3926AA6}" destId="{A484F3E8-E805-48EB-91A5-1216BAE5E7C2}" srcOrd="0" destOrd="0" presId="urn:microsoft.com/office/officeart/2005/8/layout/hierarchy3"/>
    <dgm:cxn modelId="{C03C50F9-DC5E-4AE2-ADCB-189960D0BDA7}" type="presOf" srcId="{47BFFC4A-31F0-4F0D-80D0-059671E92C58}" destId="{81ADE090-7382-478C-B3C6-D7957C2D1480}" srcOrd="0" destOrd="0" presId="urn:microsoft.com/office/officeart/2005/8/layout/hierarchy3"/>
    <dgm:cxn modelId="{3AFDB281-CA73-46C0-BE06-1C677CE5C3CE}" type="presOf" srcId="{40ECEBE3-1B75-4D01-A182-F1C5B57EE9CA}" destId="{7A7F1AF9-C68F-4168-AC08-C563802910F6}" srcOrd="0" destOrd="0" presId="urn:microsoft.com/office/officeart/2005/8/layout/hierarchy3"/>
    <dgm:cxn modelId="{0808A9DB-D2CC-4E62-A53A-ED03DE7B5C1B}" type="presOf" srcId="{F1617FE3-4B60-4F1F-B108-7EED0344BE47}" destId="{A1A14FB0-EF8D-48BA-968F-3B04E7427C75}" srcOrd="0" destOrd="0" presId="urn:microsoft.com/office/officeart/2005/8/layout/hierarchy3"/>
    <dgm:cxn modelId="{AC0C3BA1-9673-47B1-A811-148B308EDF9B}" type="presOf" srcId="{7480FD19-6E5E-4B47-920C-458425075699}" destId="{65CE3158-CC02-4575-A29B-B32990C2F7A3}" srcOrd="0" destOrd="0" presId="urn:microsoft.com/office/officeart/2005/8/layout/hierarchy3"/>
    <dgm:cxn modelId="{4DD5E3AF-31CD-4257-896F-6630717738DF}" type="presOf" srcId="{925F3B40-B59B-4DF1-9E3C-5A955195E032}" destId="{3FCF1031-884A-4746-AC3F-3A77698A2345}" srcOrd="0" destOrd="0" presId="urn:microsoft.com/office/officeart/2005/8/layout/hierarchy3"/>
    <dgm:cxn modelId="{15050DA8-7DD6-4D80-86D5-D26B172ADD06}" srcId="{2802A402-0202-4B50-B5C0-1B2AEE4E3CD6}" destId="{7480FD19-6E5E-4B47-920C-458425075699}" srcOrd="1" destOrd="0" parTransId="{FAE5F9B5-ACB8-44A9-BBE8-349535A918A2}" sibTransId="{8460A193-320F-4191-BFEF-1BB097EA90CE}"/>
    <dgm:cxn modelId="{06BCF0B3-0E0B-4A17-8429-2C84B4827C94}" srcId="{F7D9735A-1155-46F0-B12F-99EB16D66D39}" destId="{CFD46D6A-78A0-43B6-918D-A62C2D84C3E2}" srcOrd="2" destOrd="0" parTransId="{4EF0985E-7D23-42E6-BA6C-61767CC3A002}" sibTransId="{BE11513A-D538-4048-8FCA-18270230554F}"/>
    <dgm:cxn modelId="{66C801D1-0427-4779-968E-0EAA4E2C9329}" srcId="{A92118B4-2EC4-4D6A-BEF9-D532EC1CA00D}" destId="{80107DB8-E276-43CB-97BB-1C4D67B1199B}" srcOrd="0" destOrd="0" parTransId="{BD79B83A-57EE-4EFA-929A-E45447C47540}" sibTransId="{6F1E1A27-0045-4476-8F30-2F976C63CAC1}"/>
    <dgm:cxn modelId="{BBBD64EA-DAE2-4F8A-850D-9B286CBDAB7B}" srcId="{7480FD19-6E5E-4B47-920C-458425075699}" destId="{7BDC655B-FA9B-44EE-B2DD-0233A4F728FE}" srcOrd="1" destOrd="0" parTransId="{C70DF170-F6D0-4EEE-9E47-2D48EA135791}" sibTransId="{F7418725-7515-4FCD-9EB1-D7E5126686C9}"/>
    <dgm:cxn modelId="{C69F6BBC-A93A-48C8-88B5-C3A8B9911AD5}" srcId="{2802A402-0202-4B50-B5C0-1B2AEE4E3CD6}" destId="{D7FAC351-C2EE-4271-91F3-EEC69136E90D}" srcOrd="0" destOrd="0" parTransId="{7D3526D5-8C2D-467D-B949-8D681B53CBF6}" sibTransId="{33213411-F903-4A26-9420-6A9F274056FB}"/>
    <dgm:cxn modelId="{55CE8E55-1760-4E0F-A6B0-1C635B7FE418}" type="presOf" srcId="{CFFF97DB-E04C-4043-8B22-4980CDEB8F24}" destId="{2D977F28-C361-4CBC-925B-9645A100054B}" srcOrd="0" destOrd="0" presId="urn:microsoft.com/office/officeart/2005/8/layout/hierarchy3"/>
    <dgm:cxn modelId="{A1196BCA-78B5-44A6-8027-C1EF00A974B9}" srcId="{A92118B4-2EC4-4D6A-BEF9-D532EC1CA00D}" destId="{C7EC5DB7-86F1-47CE-B786-7CCEF3926AA6}" srcOrd="1" destOrd="0" parTransId="{A0D0ABDB-BFE6-4674-9B1D-832F97BC54D8}" sibTransId="{2A8AB045-3F39-403F-B5FD-D1EE7ED822E9}"/>
    <dgm:cxn modelId="{D6ED7EA4-6899-42C8-8B78-B4996F7716B6}" srcId="{F7D9735A-1155-46F0-B12F-99EB16D66D39}" destId="{2C35A087-DFC9-4B22-B02F-648255D4CB3B}" srcOrd="1" destOrd="0" parTransId="{982E2549-CF0C-4F2C-952C-307B932DF609}" sibTransId="{1B09009F-C6A1-4F28-9FF3-EE350DE0AAA9}"/>
    <dgm:cxn modelId="{9292E0DE-53C1-4A72-9321-B1D86067E58B}" type="presOf" srcId="{23A17FCD-CD4A-4E76-BE92-903688D076C0}" destId="{316C77E6-47D5-4DD0-8754-F33F53D02D98}" srcOrd="0" destOrd="0" presId="urn:microsoft.com/office/officeart/2005/8/layout/hierarchy3"/>
    <dgm:cxn modelId="{220500B0-198B-4F93-A0B4-3B6FF94D4BFB}" srcId="{2802A402-0202-4B50-B5C0-1B2AEE4E3CD6}" destId="{F7D9735A-1155-46F0-B12F-99EB16D66D39}" srcOrd="2" destOrd="0" parTransId="{8827A672-A955-46D4-B741-81D2A801898F}" sibTransId="{D08A0EB2-B2DD-4DFD-B81B-55512F9BCC28}"/>
    <dgm:cxn modelId="{37401E09-783C-40DC-AD0B-E063B137BB50}" type="presOf" srcId="{A92118B4-2EC4-4D6A-BEF9-D532EC1CA00D}" destId="{582B9F5B-B726-4EB2-97B6-3E292824338D}" srcOrd="0" destOrd="0" presId="urn:microsoft.com/office/officeart/2005/8/layout/hierarchy3"/>
    <dgm:cxn modelId="{958F26A6-A621-4AA6-8292-8DA272CEAE7A}" type="presOf" srcId="{A0D0ABDB-BFE6-4674-9B1D-832F97BC54D8}" destId="{6B343988-37C4-4621-9694-6B26DC6A7653}" srcOrd="0" destOrd="0" presId="urn:microsoft.com/office/officeart/2005/8/layout/hierarchy3"/>
    <dgm:cxn modelId="{D4C524A3-E84B-46F9-821C-44821F730796}" type="presOf" srcId="{C70DF170-F6D0-4EEE-9E47-2D48EA135791}" destId="{618765F2-601F-4C0F-BE84-CA99B86E8556}" srcOrd="0" destOrd="0" presId="urn:microsoft.com/office/officeart/2005/8/layout/hierarchy3"/>
    <dgm:cxn modelId="{C9C5D1BB-2500-4603-8C6F-2EACED3E66B1}" type="presOf" srcId="{EC2A47C5-8D19-400E-BF16-D2F4E04232B1}" destId="{53664EE3-64E5-4F3A-A257-D166666305E9}" srcOrd="0" destOrd="0" presId="urn:microsoft.com/office/officeart/2005/8/layout/hierarchy3"/>
    <dgm:cxn modelId="{7218CADA-5B97-426B-9243-5D7215234971}" type="presOf" srcId="{AEB50066-FD1A-45F8-90E5-A22ECDE9F451}" destId="{BB23D282-213D-4DB5-8BBE-A854DA77B87E}" srcOrd="0" destOrd="0" presId="urn:microsoft.com/office/officeart/2005/8/layout/hierarchy3"/>
    <dgm:cxn modelId="{D74EB261-91F9-49D7-B165-9D73B3B2E546}" type="presOf" srcId="{BDD7E4AF-4B57-4F68-ABBD-BDDA58DCDE2C}" destId="{A341369A-156A-44F4-8F76-A6F3539A651E}" srcOrd="0" destOrd="0" presId="urn:microsoft.com/office/officeart/2005/8/layout/hierarchy3"/>
    <dgm:cxn modelId="{F557D763-A80A-427E-AA53-0F14F9C93320}" type="presOf" srcId="{FA1A8F0E-0BDC-4DA6-97B4-78B04DB6F074}" destId="{2305C399-2AEF-47A7-9E8E-EF82F026A519}" srcOrd="0" destOrd="0" presId="urn:microsoft.com/office/officeart/2005/8/layout/hierarchy3"/>
    <dgm:cxn modelId="{F9BB75DE-BE69-4B03-928E-5A25E2C4183D}" type="presOf" srcId="{40575B88-DF8A-4190-A966-D8E7EFD0112F}" destId="{4CB18B4E-93D3-4385-BEB1-3A49BC141EAD}" srcOrd="0" destOrd="0" presId="urn:microsoft.com/office/officeart/2005/8/layout/hierarchy3"/>
    <dgm:cxn modelId="{9DCCCB3F-1B2D-439B-84A6-FA6F3BC9B6D8}" type="presOf" srcId="{3749AF27-7F53-46DA-8111-8B03A92021A0}" destId="{E488A474-B425-4358-A4A3-5078FD497803}" srcOrd="0" destOrd="0" presId="urn:microsoft.com/office/officeart/2005/8/layout/hierarchy3"/>
    <dgm:cxn modelId="{59EAF94E-2B21-421A-8D1C-328C6219BF2E}" type="presOf" srcId="{BD79B83A-57EE-4EFA-929A-E45447C47540}" destId="{4013CE41-7D86-420F-9B6D-4ABF2970F3AE}" srcOrd="0" destOrd="0" presId="urn:microsoft.com/office/officeart/2005/8/layout/hierarchy3"/>
    <dgm:cxn modelId="{354B5D57-69F5-4E4D-89F0-4C568EBAE0A8}" srcId="{D7FAC351-C2EE-4271-91F3-EEC69136E90D}" destId="{3749AF27-7F53-46DA-8111-8B03A92021A0}" srcOrd="6" destOrd="0" parTransId="{CBAC27EF-72D1-4339-93AB-883B54352F82}" sibTransId="{5D2F7F7D-D811-4EE2-AE90-09840E2D7BEC}"/>
    <dgm:cxn modelId="{657D94AC-EA4B-4718-B37A-593601976248}" type="presOf" srcId="{678269A3-9978-4D07-A604-1FB3CB9AAB7E}" destId="{06FEC89D-6030-4C41-A2FD-ACA08C23DB0C}" srcOrd="0" destOrd="0" presId="urn:microsoft.com/office/officeart/2005/8/layout/hierarchy3"/>
    <dgm:cxn modelId="{3EA51982-9C9A-47E7-8093-DDBCD728E723}" type="presOf" srcId="{6419B8DA-8956-4313-925C-DE61BD035D96}" destId="{A5BDBA53-840F-4841-A37A-E1EFB3765A69}" srcOrd="0" destOrd="0" presId="urn:microsoft.com/office/officeart/2005/8/layout/hierarchy3"/>
    <dgm:cxn modelId="{DA1AEAA0-47E3-4298-BBE4-629A8A984AD9}" srcId="{7480FD19-6E5E-4B47-920C-458425075699}" destId="{87EEDBC8-651F-4799-8434-0869DC0706C6}" srcOrd="0" destOrd="0" parTransId="{A94A4241-7A6A-4C15-BE03-A96EFAC25528}" sibTransId="{25F89ECD-0E08-4D52-BFA3-A5ABEBD3760E}"/>
    <dgm:cxn modelId="{8A8F002D-6128-4B2E-8C70-220CA1492B71}" srcId="{F7D9735A-1155-46F0-B12F-99EB16D66D39}" destId="{AEBCC3A2-72FB-4A9F-BB0B-FE6587777B1B}" srcOrd="3" destOrd="0" parTransId="{AEB50066-FD1A-45F8-90E5-A22ECDE9F451}" sibTransId="{235F7DA9-E74B-4A5B-966F-91F480527DA0}"/>
    <dgm:cxn modelId="{55BF9CB7-D3CE-4202-BF0C-C05DD95E1D02}" type="presOf" srcId="{C4D0745C-7751-4DC4-B888-68984ABD5768}" destId="{D76093D0-D6FC-496B-8367-4C745C0F8CC4}" srcOrd="0" destOrd="0" presId="urn:microsoft.com/office/officeart/2005/8/layout/hierarchy3"/>
    <dgm:cxn modelId="{2988D917-6161-4FC5-B344-B2B2046678A2}" type="presOf" srcId="{3335189B-CFE5-4A9D-82DD-9C47C5A90A94}" destId="{858B7FE6-EAF4-44D2-8B50-CD2636FC591F}" srcOrd="0" destOrd="0" presId="urn:microsoft.com/office/officeart/2005/8/layout/hierarchy3"/>
    <dgm:cxn modelId="{23D63026-194A-4E19-A596-145EB411A645}" srcId="{D7FAC351-C2EE-4271-91F3-EEC69136E90D}" destId="{E1C8BFF3-D6E1-4B39-B6FA-D002AB54DCE4}" srcOrd="4" destOrd="0" parTransId="{130874D1-EA8A-4F1B-A140-9919100AC057}" sibTransId="{D44EAD79-DAF7-4925-8E22-FD9371C4F152}"/>
    <dgm:cxn modelId="{2B24160A-3326-4425-AA13-FCA9ED1ADEAB}" srcId="{D7FAC351-C2EE-4271-91F3-EEC69136E90D}" destId="{BDD7E4AF-4B57-4F68-ABBD-BDDA58DCDE2C}" srcOrd="1" destOrd="0" parTransId="{925F3B40-B59B-4DF1-9E3C-5A955195E032}" sibTransId="{0D05DEAD-EF33-4612-9E0F-5D87DF4F5055}"/>
    <dgm:cxn modelId="{E62CF48F-F3D5-4CA3-AA76-377EF59CD760}" type="presOf" srcId="{F7D9735A-1155-46F0-B12F-99EB16D66D39}" destId="{6ED03E56-A80B-4934-8803-3BAD73D262CB}" srcOrd="1" destOrd="0" presId="urn:microsoft.com/office/officeart/2005/8/layout/hierarchy3"/>
    <dgm:cxn modelId="{8C992919-ECD2-46A0-A599-01CFC685FF49}" type="presOf" srcId="{E9033E46-D8C2-4D90-A899-14555C2CC1BA}" destId="{C832F85B-2215-4231-AD56-45572C222006}" srcOrd="0" destOrd="0" presId="urn:microsoft.com/office/officeart/2005/8/layout/hierarchy3"/>
    <dgm:cxn modelId="{22DEA4FA-1E5A-46CD-9527-D82E6E1BAB1C}" srcId="{F7D9735A-1155-46F0-B12F-99EB16D66D39}" destId="{D3687CD3-A39C-4CC5-92C4-6D82DAF6678C}" srcOrd="5" destOrd="0" parTransId="{4F53A020-4CF6-4405-8736-C46132487EA7}" sibTransId="{B8E9E577-F1A1-49A1-A404-ECCCDAC7645B}"/>
    <dgm:cxn modelId="{18919E80-E1F9-4F28-BD92-492B336D178F}" type="presOf" srcId="{838D93E2-D697-4B7A-832B-D0717168ED07}" destId="{ADB07620-5267-4190-A7D3-95782B3A1E5C}" srcOrd="0" destOrd="0" presId="urn:microsoft.com/office/officeart/2005/8/layout/hierarchy3"/>
    <dgm:cxn modelId="{A96C5953-C3B0-42E3-99FF-C552589172CF}" type="presOf" srcId="{4EF0985E-7D23-42E6-BA6C-61767CC3A002}" destId="{69F95760-9E12-46C7-BBDD-00216BA06E66}" srcOrd="0" destOrd="0" presId="urn:microsoft.com/office/officeart/2005/8/layout/hierarchy3"/>
    <dgm:cxn modelId="{499752EE-7F7D-42BD-A91C-8CAF3FA83F09}" type="presOf" srcId="{CA7F3FF6-787D-4947-99AA-0326C9504A61}" destId="{84EC3D59-1B6A-4951-A0B3-E38A8657792C}" srcOrd="0" destOrd="0" presId="urn:microsoft.com/office/officeart/2005/8/layout/hierarchy3"/>
    <dgm:cxn modelId="{C0B37189-98CE-4E40-B89F-5E154D1B8DAE}" type="presOf" srcId="{B17097A7-F9BF-428D-96F7-14B71A7BAFED}" destId="{9A898D39-C1CB-42E9-913F-671B5D74277F}" srcOrd="0" destOrd="0" presId="urn:microsoft.com/office/officeart/2005/8/layout/hierarchy3"/>
    <dgm:cxn modelId="{E67DA938-4628-4D98-BAD9-80879CEFE675}" type="presOf" srcId="{2802A402-0202-4B50-B5C0-1B2AEE4E3CD6}" destId="{1EED04C4-BB71-44D1-AF3C-767DF5933FA6}" srcOrd="0" destOrd="0" presId="urn:microsoft.com/office/officeart/2005/8/layout/hierarchy3"/>
    <dgm:cxn modelId="{487ACF53-307E-4275-88B9-2BC19109BC2A}" type="presOf" srcId="{E1C8BFF3-D6E1-4B39-B6FA-D002AB54DCE4}" destId="{0F6AFCF2-8BA5-4CB9-8A92-6D79654AFB1A}" srcOrd="0" destOrd="0" presId="urn:microsoft.com/office/officeart/2005/8/layout/hierarchy3"/>
    <dgm:cxn modelId="{CD8DB980-120C-433C-8990-42446EC89091}" type="presOf" srcId="{CFD46D6A-78A0-43B6-918D-A62C2D84C3E2}" destId="{B7CF0144-A909-444D-9134-B54C2DE7F9A6}" srcOrd="0" destOrd="0" presId="urn:microsoft.com/office/officeart/2005/8/layout/hierarchy3"/>
    <dgm:cxn modelId="{2AA12059-164D-42CC-9F00-C338C50D6344}" type="presOf" srcId="{275B88EF-F4C7-4DDD-9B0D-A2E8FFF66257}" destId="{5E9A3674-615C-4D58-B748-AD95D2FC6616}" srcOrd="0" destOrd="0" presId="urn:microsoft.com/office/officeart/2005/8/layout/hierarchy3"/>
    <dgm:cxn modelId="{3FBAC59C-3252-4278-B0DE-AF754BF3F0CD}" srcId="{A92118B4-2EC4-4D6A-BEF9-D532EC1CA00D}" destId="{FA1A8F0E-0BDC-4DA6-97B4-78B04DB6F074}" srcOrd="2" destOrd="0" parTransId="{47BFFC4A-31F0-4F0D-80D0-059671E92C58}" sibTransId="{4415E84A-566F-4774-BAAE-3010063ACECD}"/>
    <dgm:cxn modelId="{FC634598-EF53-4686-94AE-085ADBB45DF4}" type="presOf" srcId="{D7FAC351-C2EE-4271-91F3-EEC69136E90D}" destId="{4BE20C77-A24E-4371-A1CE-7696A4E9D2A1}" srcOrd="1" destOrd="0" presId="urn:microsoft.com/office/officeart/2005/8/layout/hierarchy3"/>
    <dgm:cxn modelId="{B0713999-16D8-4BFD-A1E2-6808CA91F455}" type="presOf" srcId="{86C587A9-D2B6-467C-B732-B4CB4C478DD9}" destId="{797B51ED-0F36-4400-B944-460243FC3FA3}" srcOrd="0" destOrd="0" presId="urn:microsoft.com/office/officeart/2005/8/layout/hierarchy3"/>
    <dgm:cxn modelId="{80943226-11E7-4CAA-9FDD-F42F4C85D6DB}" type="presOf" srcId="{E2BF3F9E-708E-42A7-B659-01AA865144FB}" destId="{7B19ED6F-0BC2-4690-84E0-311BE8CE116F}" srcOrd="0" destOrd="0" presId="urn:microsoft.com/office/officeart/2005/8/layout/hierarchy3"/>
    <dgm:cxn modelId="{DA0B1928-55E0-4A35-8673-D54D1A8BDA92}" type="presOf" srcId="{D7FAC351-C2EE-4271-91F3-EEC69136E90D}" destId="{E6F1E7BD-7AD0-44EA-8879-903206D9D9AC}" srcOrd="0" destOrd="0" presId="urn:microsoft.com/office/officeart/2005/8/layout/hierarchy3"/>
    <dgm:cxn modelId="{1B684BA9-F8AF-4572-931F-D085A67AB712}" srcId="{D7FAC351-C2EE-4271-91F3-EEC69136E90D}" destId="{CA7F3FF6-787D-4947-99AA-0326C9504A61}" srcOrd="2" destOrd="0" parTransId="{838D93E2-D697-4B7A-832B-D0717168ED07}" sibTransId="{16B5CCCD-D976-4C6B-9274-850FBFCA2D9B}"/>
    <dgm:cxn modelId="{F4F0E4C8-E01D-475F-8724-F063C1AE6BA1}" type="presOf" srcId="{AEBCC3A2-72FB-4A9F-BB0B-FE6587777B1B}" destId="{6CAE4100-2D9D-46D8-95A7-C69802C35583}" srcOrd="0" destOrd="0" presId="urn:microsoft.com/office/officeart/2005/8/layout/hierarchy3"/>
    <dgm:cxn modelId="{65A952E6-457C-47CC-A173-977A3D9E57B3}" type="presOf" srcId="{CBAC27EF-72D1-4339-93AB-883B54352F82}" destId="{429DCEAD-8D38-454A-8F98-FB2ACDDFB2F8}" srcOrd="0" destOrd="0" presId="urn:microsoft.com/office/officeart/2005/8/layout/hierarchy3"/>
    <dgm:cxn modelId="{E18481C5-8846-4E03-8D22-11AF67B448F9}" type="presOf" srcId="{87EEDBC8-651F-4799-8434-0869DC0706C6}" destId="{BF5C1544-3D26-4E94-B151-A4AF27E39B33}" srcOrd="0" destOrd="0" presId="urn:microsoft.com/office/officeart/2005/8/layout/hierarchy3"/>
    <dgm:cxn modelId="{81A82FC0-988C-4A90-AD50-FA007ECFBBA7}" type="presOf" srcId="{4F53A020-4CF6-4405-8736-C46132487EA7}" destId="{75046D82-2529-483B-BA60-249A14ACCD29}" srcOrd="0" destOrd="0" presId="urn:microsoft.com/office/officeart/2005/8/layout/hierarchy3"/>
    <dgm:cxn modelId="{C76EEF07-3F49-470A-A280-9C5C99885DE8}" type="presOf" srcId="{0E6E0305-7F4C-4FE2-ACCB-F81E5AEDFFFB}" destId="{D3715DD4-34A7-4930-9F83-E1690C686069}" srcOrd="0" destOrd="0" presId="urn:microsoft.com/office/officeart/2005/8/layout/hierarchy3"/>
    <dgm:cxn modelId="{FA8FF6F4-E4DB-40BF-9B67-4E302BCF4BF6}" srcId="{D7FAC351-C2EE-4271-91F3-EEC69136E90D}" destId="{E2BF3F9E-708E-42A7-B659-01AA865144FB}" srcOrd="3" destOrd="0" parTransId="{CFFF97DB-E04C-4043-8B22-4980CDEB8F24}" sibTransId="{3CBD380B-8A13-49E4-AADA-C42A7263EE69}"/>
    <dgm:cxn modelId="{FBB0708C-B8DD-45B3-A23B-A680C8483C87}" type="presOf" srcId="{7BDC655B-FA9B-44EE-B2DD-0233A4F728FE}" destId="{69C3D5FA-B270-44A2-8636-4623DB17F7A6}" srcOrd="0" destOrd="0" presId="urn:microsoft.com/office/officeart/2005/8/layout/hierarchy3"/>
    <dgm:cxn modelId="{E8BF2475-CBBD-433C-8803-9AB68D7B897E}" type="presOf" srcId="{7480FD19-6E5E-4B47-920C-458425075699}" destId="{C7BA4387-0D21-4C45-8050-E95C39449050}" srcOrd="1" destOrd="0" presId="urn:microsoft.com/office/officeart/2005/8/layout/hierarchy3"/>
    <dgm:cxn modelId="{62C8EA34-ABE9-4B71-BAC3-17C1C27FD894}" type="presParOf" srcId="{1EED04C4-BB71-44D1-AF3C-767DF5933FA6}" destId="{FF5CAA02-B452-4657-9230-B86525BE1803}" srcOrd="0" destOrd="0" presId="urn:microsoft.com/office/officeart/2005/8/layout/hierarchy3"/>
    <dgm:cxn modelId="{C4A72EDF-9D04-4A73-BFB4-977B33E43837}" type="presParOf" srcId="{FF5CAA02-B452-4657-9230-B86525BE1803}" destId="{A99CB22C-F1FE-4641-A582-4AB208C40E29}" srcOrd="0" destOrd="0" presId="urn:microsoft.com/office/officeart/2005/8/layout/hierarchy3"/>
    <dgm:cxn modelId="{5E183D3A-82AB-4795-9EAB-C8C2BAAB1A49}" type="presParOf" srcId="{A99CB22C-F1FE-4641-A582-4AB208C40E29}" destId="{E6F1E7BD-7AD0-44EA-8879-903206D9D9AC}" srcOrd="0" destOrd="0" presId="urn:microsoft.com/office/officeart/2005/8/layout/hierarchy3"/>
    <dgm:cxn modelId="{1E597B4C-C17E-46A1-8BED-2A3409E6C6B6}" type="presParOf" srcId="{A99CB22C-F1FE-4641-A582-4AB208C40E29}" destId="{4BE20C77-A24E-4371-A1CE-7696A4E9D2A1}" srcOrd="1" destOrd="0" presId="urn:microsoft.com/office/officeart/2005/8/layout/hierarchy3"/>
    <dgm:cxn modelId="{C995D9FA-7F0F-4FED-BCDA-B638FC11F534}" type="presParOf" srcId="{FF5CAA02-B452-4657-9230-B86525BE1803}" destId="{8E17A54B-BA20-4E1D-9761-0F8FFFC6AF2E}" srcOrd="1" destOrd="0" presId="urn:microsoft.com/office/officeart/2005/8/layout/hierarchy3"/>
    <dgm:cxn modelId="{044EEDDE-F723-4C38-830C-AF54257636C5}" type="presParOf" srcId="{8E17A54B-BA20-4E1D-9761-0F8FFFC6AF2E}" destId="{1C4E6963-36F3-44DA-AC17-6E3A8310CA8D}" srcOrd="0" destOrd="0" presId="urn:microsoft.com/office/officeart/2005/8/layout/hierarchy3"/>
    <dgm:cxn modelId="{AA987CF3-0D4E-4589-B4BC-D9E4D2BDA61F}" type="presParOf" srcId="{8E17A54B-BA20-4E1D-9761-0F8FFFC6AF2E}" destId="{A1A14FB0-EF8D-48BA-968F-3B04E7427C75}" srcOrd="1" destOrd="0" presId="urn:microsoft.com/office/officeart/2005/8/layout/hierarchy3"/>
    <dgm:cxn modelId="{0A68E75E-E6E3-47F4-BE6B-EFCCB7056135}" type="presParOf" srcId="{8E17A54B-BA20-4E1D-9761-0F8FFFC6AF2E}" destId="{3FCF1031-884A-4746-AC3F-3A77698A2345}" srcOrd="2" destOrd="0" presId="urn:microsoft.com/office/officeart/2005/8/layout/hierarchy3"/>
    <dgm:cxn modelId="{8F7D85A9-452C-4253-9C8D-265642A89CCB}" type="presParOf" srcId="{8E17A54B-BA20-4E1D-9761-0F8FFFC6AF2E}" destId="{A341369A-156A-44F4-8F76-A6F3539A651E}" srcOrd="3" destOrd="0" presId="urn:microsoft.com/office/officeart/2005/8/layout/hierarchy3"/>
    <dgm:cxn modelId="{0E6D74F0-DCF4-402C-B6AE-1A5D5A5EE405}" type="presParOf" srcId="{8E17A54B-BA20-4E1D-9761-0F8FFFC6AF2E}" destId="{ADB07620-5267-4190-A7D3-95782B3A1E5C}" srcOrd="4" destOrd="0" presId="urn:microsoft.com/office/officeart/2005/8/layout/hierarchy3"/>
    <dgm:cxn modelId="{50228922-F1D1-4452-AD13-F7137C4C822C}" type="presParOf" srcId="{8E17A54B-BA20-4E1D-9761-0F8FFFC6AF2E}" destId="{84EC3D59-1B6A-4951-A0B3-E38A8657792C}" srcOrd="5" destOrd="0" presId="urn:microsoft.com/office/officeart/2005/8/layout/hierarchy3"/>
    <dgm:cxn modelId="{37A9C5A2-97BE-484C-B313-D2865EEA4B82}" type="presParOf" srcId="{8E17A54B-BA20-4E1D-9761-0F8FFFC6AF2E}" destId="{2D977F28-C361-4CBC-925B-9645A100054B}" srcOrd="6" destOrd="0" presId="urn:microsoft.com/office/officeart/2005/8/layout/hierarchy3"/>
    <dgm:cxn modelId="{244AF75E-EA6A-4998-9CC0-21F4766EE9E8}" type="presParOf" srcId="{8E17A54B-BA20-4E1D-9761-0F8FFFC6AF2E}" destId="{7B19ED6F-0BC2-4690-84E0-311BE8CE116F}" srcOrd="7" destOrd="0" presId="urn:microsoft.com/office/officeart/2005/8/layout/hierarchy3"/>
    <dgm:cxn modelId="{8DF1DA6F-1BB4-4888-925F-C6B8C750B3DF}" type="presParOf" srcId="{8E17A54B-BA20-4E1D-9761-0F8FFFC6AF2E}" destId="{307BE675-4C21-4548-8DB5-601E1FF70CC9}" srcOrd="8" destOrd="0" presId="urn:microsoft.com/office/officeart/2005/8/layout/hierarchy3"/>
    <dgm:cxn modelId="{A52AD8FB-7E6B-4661-B8FC-368685EE256B}" type="presParOf" srcId="{8E17A54B-BA20-4E1D-9761-0F8FFFC6AF2E}" destId="{0F6AFCF2-8BA5-4CB9-8A92-6D79654AFB1A}" srcOrd="9" destOrd="0" presId="urn:microsoft.com/office/officeart/2005/8/layout/hierarchy3"/>
    <dgm:cxn modelId="{22012F9A-BB87-4DA9-99C0-BC0874100EA7}" type="presParOf" srcId="{8E17A54B-BA20-4E1D-9761-0F8FFFC6AF2E}" destId="{7A7F1AF9-C68F-4168-AC08-C563802910F6}" srcOrd="10" destOrd="0" presId="urn:microsoft.com/office/officeart/2005/8/layout/hierarchy3"/>
    <dgm:cxn modelId="{CD8E04ED-32BB-44C2-AC0E-2B6952909E82}" type="presParOf" srcId="{8E17A54B-BA20-4E1D-9761-0F8FFFC6AF2E}" destId="{A5BDBA53-840F-4841-A37A-E1EFB3765A69}" srcOrd="11" destOrd="0" presId="urn:microsoft.com/office/officeart/2005/8/layout/hierarchy3"/>
    <dgm:cxn modelId="{99A3ADB1-E597-4F9A-ABA2-95F2D4EFFC9D}" type="presParOf" srcId="{8E17A54B-BA20-4E1D-9761-0F8FFFC6AF2E}" destId="{429DCEAD-8D38-454A-8F98-FB2ACDDFB2F8}" srcOrd="12" destOrd="0" presId="urn:microsoft.com/office/officeart/2005/8/layout/hierarchy3"/>
    <dgm:cxn modelId="{02B3C1C6-29C4-47A9-A4D2-90816E93B647}" type="presParOf" srcId="{8E17A54B-BA20-4E1D-9761-0F8FFFC6AF2E}" destId="{E488A474-B425-4358-A4A3-5078FD497803}" srcOrd="13" destOrd="0" presId="urn:microsoft.com/office/officeart/2005/8/layout/hierarchy3"/>
    <dgm:cxn modelId="{A95B2F6D-4A42-4E29-B679-961033A51298}" type="presParOf" srcId="{1EED04C4-BB71-44D1-AF3C-767DF5933FA6}" destId="{F4F486E1-0427-48AA-A525-E92E6DB58620}" srcOrd="1" destOrd="0" presId="urn:microsoft.com/office/officeart/2005/8/layout/hierarchy3"/>
    <dgm:cxn modelId="{21EF0EFD-8EE6-4ADB-9794-6675AED7D0D3}" type="presParOf" srcId="{F4F486E1-0427-48AA-A525-E92E6DB58620}" destId="{D76930E5-2BF0-4915-BD10-B0BF52069681}" srcOrd="0" destOrd="0" presId="urn:microsoft.com/office/officeart/2005/8/layout/hierarchy3"/>
    <dgm:cxn modelId="{4ABAF43B-7AE9-4806-9F27-FBC824A10EFC}" type="presParOf" srcId="{D76930E5-2BF0-4915-BD10-B0BF52069681}" destId="{65CE3158-CC02-4575-A29B-B32990C2F7A3}" srcOrd="0" destOrd="0" presId="urn:microsoft.com/office/officeart/2005/8/layout/hierarchy3"/>
    <dgm:cxn modelId="{9D31F7FF-F06C-4D56-ABC7-D116DCDD91A7}" type="presParOf" srcId="{D76930E5-2BF0-4915-BD10-B0BF52069681}" destId="{C7BA4387-0D21-4C45-8050-E95C39449050}" srcOrd="1" destOrd="0" presId="urn:microsoft.com/office/officeart/2005/8/layout/hierarchy3"/>
    <dgm:cxn modelId="{DD9C88A3-009A-4F9A-AC7F-8AC49FD3CD3C}" type="presParOf" srcId="{F4F486E1-0427-48AA-A525-E92E6DB58620}" destId="{ECC2BBA0-4F35-4BA1-999D-CC4C37169C32}" srcOrd="1" destOrd="0" presId="urn:microsoft.com/office/officeart/2005/8/layout/hierarchy3"/>
    <dgm:cxn modelId="{556532DC-760C-42E0-AA09-4FD5C416C2BD}" type="presParOf" srcId="{ECC2BBA0-4F35-4BA1-999D-CC4C37169C32}" destId="{1C264A52-C3FA-4F07-B969-DC2A83A89916}" srcOrd="0" destOrd="0" presId="urn:microsoft.com/office/officeart/2005/8/layout/hierarchy3"/>
    <dgm:cxn modelId="{1A231CD3-093A-40B2-8EF1-9F1C1B5E932B}" type="presParOf" srcId="{ECC2BBA0-4F35-4BA1-999D-CC4C37169C32}" destId="{BF5C1544-3D26-4E94-B151-A4AF27E39B33}" srcOrd="1" destOrd="0" presId="urn:microsoft.com/office/officeart/2005/8/layout/hierarchy3"/>
    <dgm:cxn modelId="{F386998D-00A7-42ED-B543-EBC7E55649CF}" type="presParOf" srcId="{ECC2BBA0-4F35-4BA1-999D-CC4C37169C32}" destId="{618765F2-601F-4C0F-BE84-CA99B86E8556}" srcOrd="2" destOrd="0" presId="urn:microsoft.com/office/officeart/2005/8/layout/hierarchy3"/>
    <dgm:cxn modelId="{F805EE1E-6BF7-4378-975F-AA4BEEC5F611}" type="presParOf" srcId="{ECC2BBA0-4F35-4BA1-999D-CC4C37169C32}" destId="{69C3D5FA-B270-44A2-8636-4623DB17F7A6}" srcOrd="3" destOrd="0" presId="urn:microsoft.com/office/officeart/2005/8/layout/hierarchy3"/>
    <dgm:cxn modelId="{B2F91037-B948-4141-A57E-816E5B7CB90E}" type="presParOf" srcId="{ECC2BBA0-4F35-4BA1-999D-CC4C37169C32}" destId="{D3715DD4-34A7-4930-9F83-E1690C686069}" srcOrd="4" destOrd="0" presId="urn:microsoft.com/office/officeart/2005/8/layout/hierarchy3"/>
    <dgm:cxn modelId="{6C78D956-2992-4C34-AFB6-E79BFD884B27}" type="presParOf" srcId="{ECC2BBA0-4F35-4BA1-999D-CC4C37169C32}" destId="{C832F85B-2215-4231-AD56-45572C222006}" srcOrd="5" destOrd="0" presId="urn:microsoft.com/office/officeart/2005/8/layout/hierarchy3"/>
    <dgm:cxn modelId="{F9DB5CF1-181C-4445-85C7-BE5D92694EC9}" type="presParOf" srcId="{ECC2BBA0-4F35-4BA1-999D-CC4C37169C32}" destId="{4CB18B4E-93D3-4385-BEB1-3A49BC141EAD}" srcOrd="6" destOrd="0" presId="urn:microsoft.com/office/officeart/2005/8/layout/hierarchy3"/>
    <dgm:cxn modelId="{DAD2E8C4-A22B-44B5-9D96-CD5CC062B3EA}" type="presParOf" srcId="{ECC2BBA0-4F35-4BA1-999D-CC4C37169C32}" destId="{316C77E6-47D5-4DD0-8754-F33F53D02D98}" srcOrd="7" destOrd="0" presId="urn:microsoft.com/office/officeart/2005/8/layout/hierarchy3"/>
    <dgm:cxn modelId="{C022B838-F7B1-4DF8-986C-27C6421DFE7B}" type="presParOf" srcId="{1EED04C4-BB71-44D1-AF3C-767DF5933FA6}" destId="{FF6B8B76-2CCA-4D7E-ACF9-4E85D0B7EFAB}" srcOrd="2" destOrd="0" presId="urn:microsoft.com/office/officeart/2005/8/layout/hierarchy3"/>
    <dgm:cxn modelId="{AF3A1261-B6F1-4DE1-B684-918828966839}" type="presParOf" srcId="{FF6B8B76-2CCA-4D7E-ACF9-4E85D0B7EFAB}" destId="{AAEF0C86-13AE-4602-A907-83BAA713CC44}" srcOrd="0" destOrd="0" presId="urn:microsoft.com/office/officeart/2005/8/layout/hierarchy3"/>
    <dgm:cxn modelId="{3F99EEC4-EB31-49BE-B201-ACE7EC4309C8}" type="presParOf" srcId="{AAEF0C86-13AE-4602-A907-83BAA713CC44}" destId="{7C586B0B-AA84-45A6-8167-BD7AB0C80DCC}" srcOrd="0" destOrd="0" presId="urn:microsoft.com/office/officeart/2005/8/layout/hierarchy3"/>
    <dgm:cxn modelId="{013A48D6-C465-4AE5-A202-79B7C0397991}" type="presParOf" srcId="{AAEF0C86-13AE-4602-A907-83BAA713CC44}" destId="{6ED03E56-A80B-4934-8803-3BAD73D262CB}" srcOrd="1" destOrd="0" presId="urn:microsoft.com/office/officeart/2005/8/layout/hierarchy3"/>
    <dgm:cxn modelId="{DE25E7E6-1D0D-4614-83EE-31E21B15B387}" type="presParOf" srcId="{FF6B8B76-2CCA-4D7E-ACF9-4E85D0B7EFAB}" destId="{A02137A8-8ED5-407D-98EB-25262F05C8E1}" srcOrd="1" destOrd="0" presId="urn:microsoft.com/office/officeart/2005/8/layout/hierarchy3"/>
    <dgm:cxn modelId="{1FB73B3E-4092-4A59-BCC7-A02C859EF352}" type="presParOf" srcId="{A02137A8-8ED5-407D-98EB-25262F05C8E1}" destId="{9A898D39-C1CB-42E9-913F-671B5D74277F}" srcOrd="0" destOrd="0" presId="urn:microsoft.com/office/officeart/2005/8/layout/hierarchy3"/>
    <dgm:cxn modelId="{200CE414-23E7-4235-9698-61B35A9E80B8}" type="presParOf" srcId="{A02137A8-8ED5-407D-98EB-25262F05C8E1}" destId="{135435B7-29C6-4ACF-B9E0-708E5C2B04C0}" srcOrd="1" destOrd="0" presId="urn:microsoft.com/office/officeart/2005/8/layout/hierarchy3"/>
    <dgm:cxn modelId="{20B70A9F-C7AB-40B7-8043-3FB177D7AE4A}" type="presParOf" srcId="{A02137A8-8ED5-407D-98EB-25262F05C8E1}" destId="{DB3204E1-8B76-4B46-BB19-AD311C136D05}" srcOrd="2" destOrd="0" presId="urn:microsoft.com/office/officeart/2005/8/layout/hierarchy3"/>
    <dgm:cxn modelId="{DD9995AF-56B2-4694-A0DF-B13305778D4B}" type="presParOf" srcId="{A02137A8-8ED5-407D-98EB-25262F05C8E1}" destId="{6F99EF95-F21E-41C9-AF55-2E6067D9CA23}" srcOrd="3" destOrd="0" presId="urn:microsoft.com/office/officeart/2005/8/layout/hierarchy3"/>
    <dgm:cxn modelId="{5895851F-C18A-4D8B-932F-DA3A61D24FC4}" type="presParOf" srcId="{A02137A8-8ED5-407D-98EB-25262F05C8E1}" destId="{69F95760-9E12-46C7-BBDD-00216BA06E66}" srcOrd="4" destOrd="0" presId="urn:microsoft.com/office/officeart/2005/8/layout/hierarchy3"/>
    <dgm:cxn modelId="{8DF526A4-53F2-4831-ACAF-1A85CB6B67B9}" type="presParOf" srcId="{A02137A8-8ED5-407D-98EB-25262F05C8E1}" destId="{B7CF0144-A909-444D-9134-B54C2DE7F9A6}" srcOrd="5" destOrd="0" presId="urn:microsoft.com/office/officeart/2005/8/layout/hierarchy3"/>
    <dgm:cxn modelId="{C0DCBF31-380A-46F4-9101-75C856B1EE88}" type="presParOf" srcId="{A02137A8-8ED5-407D-98EB-25262F05C8E1}" destId="{BB23D282-213D-4DB5-8BBE-A854DA77B87E}" srcOrd="6" destOrd="0" presId="urn:microsoft.com/office/officeart/2005/8/layout/hierarchy3"/>
    <dgm:cxn modelId="{111F320C-3589-4384-8C07-F34F016BDC23}" type="presParOf" srcId="{A02137A8-8ED5-407D-98EB-25262F05C8E1}" destId="{6CAE4100-2D9D-46D8-95A7-C69802C35583}" srcOrd="7" destOrd="0" presId="urn:microsoft.com/office/officeart/2005/8/layout/hierarchy3"/>
    <dgm:cxn modelId="{C39101C9-59A3-466A-826F-D023766284EA}" type="presParOf" srcId="{A02137A8-8ED5-407D-98EB-25262F05C8E1}" destId="{5E9A3674-615C-4D58-B748-AD95D2FC6616}" srcOrd="8" destOrd="0" presId="urn:microsoft.com/office/officeart/2005/8/layout/hierarchy3"/>
    <dgm:cxn modelId="{F5A1C086-4A40-40E1-A515-F2546D763F72}" type="presParOf" srcId="{A02137A8-8ED5-407D-98EB-25262F05C8E1}" destId="{06FEC89D-6030-4C41-A2FD-ACA08C23DB0C}" srcOrd="9" destOrd="0" presId="urn:microsoft.com/office/officeart/2005/8/layout/hierarchy3"/>
    <dgm:cxn modelId="{16DE0DE4-EBDF-42A9-83E1-D18E98FD8013}" type="presParOf" srcId="{A02137A8-8ED5-407D-98EB-25262F05C8E1}" destId="{75046D82-2529-483B-BA60-249A14ACCD29}" srcOrd="10" destOrd="0" presId="urn:microsoft.com/office/officeart/2005/8/layout/hierarchy3"/>
    <dgm:cxn modelId="{1BB5D4E4-A8C8-4BAA-95F9-0370D4700B5D}" type="presParOf" srcId="{A02137A8-8ED5-407D-98EB-25262F05C8E1}" destId="{415E3137-B636-496C-8AE4-49ADF8096202}" srcOrd="11" destOrd="0" presId="urn:microsoft.com/office/officeart/2005/8/layout/hierarchy3"/>
    <dgm:cxn modelId="{134A2DEB-0CE0-4779-85B9-6ECAE5307AAD}" type="presParOf" srcId="{A02137A8-8ED5-407D-98EB-25262F05C8E1}" destId="{858B7FE6-EAF4-44D2-8B50-CD2636FC591F}" srcOrd="12" destOrd="0" presId="urn:microsoft.com/office/officeart/2005/8/layout/hierarchy3"/>
    <dgm:cxn modelId="{F77FDD18-945D-4488-94A0-B0D9E0FF4117}" type="presParOf" srcId="{A02137A8-8ED5-407D-98EB-25262F05C8E1}" destId="{D76093D0-D6FC-496B-8367-4C745C0F8CC4}" srcOrd="13" destOrd="0" presId="urn:microsoft.com/office/officeart/2005/8/layout/hierarchy3"/>
    <dgm:cxn modelId="{EE669642-B13E-4C04-B4A5-69353819BF1A}" type="presParOf" srcId="{1EED04C4-BB71-44D1-AF3C-767DF5933FA6}" destId="{7AE68204-CED1-40BF-B8E6-A5E80BEB9034}" srcOrd="3" destOrd="0" presId="urn:microsoft.com/office/officeart/2005/8/layout/hierarchy3"/>
    <dgm:cxn modelId="{DD2B090C-278F-4200-878A-6C96FDA28205}" type="presParOf" srcId="{7AE68204-CED1-40BF-B8E6-A5E80BEB9034}" destId="{6786C0DC-F449-499F-9E33-9457A24B69E9}" srcOrd="0" destOrd="0" presId="urn:microsoft.com/office/officeart/2005/8/layout/hierarchy3"/>
    <dgm:cxn modelId="{5B70C4D3-7C1D-4EE8-8C41-7D32A5B1BA08}" type="presParOf" srcId="{6786C0DC-F449-499F-9E33-9457A24B69E9}" destId="{582B9F5B-B726-4EB2-97B6-3E292824338D}" srcOrd="0" destOrd="0" presId="urn:microsoft.com/office/officeart/2005/8/layout/hierarchy3"/>
    <dgm:cxn modelId="{B4692502-3548-430C-8AD6-BB94BFD8EDB9}" type="presParOf" srcId="{6786C0DC-F449-499F-9E33-9457A24B69E9}" destId="{626F0191-DC33-43D5-8DE8-30E4188AEE0D}" srcOrd="1" destOrd="0" presId="urn:microsoft.com/office/officeart/2005/8/layout/hierarchy3"/>
    <dgm:cxn modelId="{6D048B25-AFD0-49B4-A4BD-8CC07558C5B4}" type="presParOf" srcId="{7AE68204-CED1-40BF-B8E6-A5E80BEB9034}" destId="{DE4F22AE-D9FE-445D-9304-C79CA7526E6D}" srcOrd="1" destOrd="0" presId="urn:microsoft.com/office/officeart/2005/8/layout/hierarchy3"/>
    <dgm:cxn modelId="{F7FF4E69-4D43-45D7-9007-84F63DD27BED}" type="presParOf" srcId="{DE4F22AE-D9FE-445D-9304-C79CA7526E6D}" destId="{4013CE41-7D86-420F-9B6D-4ABF2970F3AE}" srcOrd="0" destOrd="0" presId="urn:microsoft.com/office/officeart/2005/8/layout/hierarchy3"/>
    <dgm:cxn modelId="{DCF60145-E744-4AB2-A24E-8B498F3CA9CA}" type="presParOf" srcId="{DE4F22AE-D9FE-445D-9304-C79CA7526E6D}" destId="{F51A47D8-D69E-4680-8BA0-0C17D67AC914}" srcOrd="1" destOrd="0" presId="urn:microsoft.com/office/officeart/2005/8/layout/hierarchy3"/>
    <dgm:cxn modelId="{BC4724E5-8FA0-4D09-9AA0-5E085E08962C}" type="presParOf" srcId="{DE4F22AE-D9FE-445D-9304-C79CA7526E6D}" destId="{6B343988-37C4-4621-9694-6B26DC6A7653}" srcOrd="2" destOrd="0" presId="urn:microsoft.com/office/officeart/2005/8/layout/hierarchy3"/>
    <dgm:cxn modelId="{7BF52AE1-2C19-4A5C-A3B5-E06AC8E58E5D}" type="presParOf" srcId="{DE4F22AE-D9FE-445D-9304-C79CA7526E6D}" destId="{A484F3E8-E805-48EB-91A5-1216BAE5E7C2}" srcOrd="3" destOrd="0" presId="urn:microsoft.com/office/officeart/2005/8/layout/hierarchy3"/>
    <dgm:cxn modelId="{8CC62E25-C10E-4D07-9555-AEED60B4A161}" type="presParOf" srcId="{DE4F22AE-D9FE-445D-9304-C79CA7526E6D}" destId="{81ADE090-7382-478C-B3C6-D7957C2D1480}" srcOrd="4" destOrd="0" presId="urn:microsoft.com/office/officeart/2005/8/layout/hierarchy3"/>
    <dgm:cxn modelId="{57AA6EE9-9C62-4DDD-B9A0-08DCD1BF12BB}" type="presParOf" srcId="{DE4F22AE-D9FE-445D-9304-C79CA7526E6D}" destId="{2305C399-2AEF-47A7-9E8E-EF82F026A519}" srcOrd="5" destOrd="0" presId="urn:microsoft.com/office/officeart/2005/8/layout/hierarchy3"/>
    <dgm:cxn modelId="{515C14DF-46D8-4F1C-9F66-2F0A9B56D45B}" type="presParOf" srcId="{DE4F22AE-D9FE-445D-9304-C79CA7526E6D}" destId="{797B51ED-0F36-4400-B944-460243FC3FA3}" srcOrd="6" destOrd="0" presId="urn:microsoft.com/office/officeart/2005/8/layout/hierarchy3"/>
    <dgm:cxn modelId="{F9CD4778-E9A0-4330-BBFC-906AD2558B5B}" type="presParOf" srcId="{DE4F22AE-D9FE-445D-9304-C79CA7526E6D}" destId="{53664EE3-64E5-4F3A-A257-D166666305E9}"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97222D-113E-194F-8B5F-1933EF53A445}" type="doc">
      <dgm:prSet loTypeId="urn:microsoft.com/office/officeart/2005/8/layout/hChevron3" loCatId="process" qsTypeId="urn:microsoft.com/office/officeart/2005/8/quickstyle/simple2" qsCatId="simple" csTypeId="urn:microsoft.com/office/officeart/2005/8/colors/accent0_3" csCatId="mainScheme" phldr="1"/>
      <dgm:spPr/>
      <dgm:t>
        <a:bodyPr/>
        <a:lstStyle/>
        <a:p>
          <a:endParaRPr lang="en-US"/>
        </a:p>
      </dgm:t>
    </dgm:pt>
    <dgm:pt modelId="{EFDFF874-1353-1340-988A-930B8EA4834C}">
      <dgm:prSet phldrT="[Text]"/>
      <dgm:spPr/>
      <dgm:t>
        <a:bodyPr/>
        <a:lstStyle/>
        <a:p>
          <a:r>
            <a:rPr lang="en-US" smtClean="0"/>
            <a:t>Identify the values that guide you</a:t>
          </a:r>
          <a:endParaRPr lang="en-US" dirty="0"/>
        </a:p>
      </dgm:t>
      <dgm:extLst>
        <a:ext uri="{E40237B7-FDA0-4F09-8148-C483321AD2D9}">
          <dgm14:cNvPr xmlns:dgm14="http://schemas.microsoft.com/office/drawing/2010/diagram" id="0" name="" descr="Brainstorm list of hopes, wants, and dreams"/>
        </a:ext>
      </dgm:extLst>
    </dgm:pt>
    <dgm:pt modelId="{5D9BA0DE-EDFD-DD4C-AC36-B2626492FE01}" type="sibTrans" cxnId="{897F1398-39CB-9845-BE7B-615F956A6121}">
      <dgm:prSet/>
      <dgm:spPr/>
      <dgm:t>
        <a:bodyPr/>
        <a:lstStyle/>
        <a:p>
          <a:endParaRPr lang="en-US" dirty="0"/>
        </a:p>
      </dgm:t>
    </dgm:pt>
    <dgm:pt modelId="{7DA6193C-3BC0-944F-907F-990D2B4D4431}" type="parTrans" cxnId="{897F1398-39CB-9845-BE7B-615F956A6121}">
      <dgm:prSet/>
      <dgm:spPr/>
      <dgm:t>
        <a:bodyPr/>
        <a:lstStyle/>
        <a:p>
          <a:endParaRPr lang="en-US"/>
        </a:p>
      </dgm:t>
    </dgm:pt>
    <dgm:pt modelId="{4A19161A-85CB-594A-A8D3-47DD2B91F5F9}">
      <dgm:prSet phldrT="[Text]"/>
      <dgm:spPr/>
      <dgm:t>
        <a:bodyPr/>
        <a:lstStyle/>
        <a:p>
          <a:r>
            <a:rPr lang="en-US" dirty="0" smtClean="0"/>
            <a:t>Transform hopes and dreams into SMART goals</a:t>
          </a:r>
          <a:endParaRPr lang="en-US" dirty="0"/>
        </a:p>
      </dgm:t>
      <dgm:extLst>
        <a:ext uri="{E40237B7-FDA0-4F09-8148-C483321AD2D9}">
          <dgm14:cNvPr xmlns:dgm14="http://schemas.microsoft.com/office/drawing/2010/diagram" id="0" name="" descr="Action plan&#10;"/>
        </a:ext>
      </dgm:extLst>
    </dgm:pt>
    <dgm:pt modelId="{6BD5B367-145E-3C43-B828-1419AF86DAB7}" type="sibTrans" cxnId="{CF88434B-2748-D041-AF55-D4BCCD365FAC}">
      <dgm:prSet/>
      <dgm:spPr/>
      <dgm:t>
        <a:bodyPr/>
        <a:lstStyle/>
        <a:p>
          <a:endParaRPr lang="en-US" dirty="0"/>
        </a:p>
      </dgm:t>
    </dgm:pt>
    <dgm:pt modelId="{0EA1CB86-44BF-0942-9C8B-83BE29369424}" type="parTrans" cxnId="{CF88434B-2748-D041-AF55-D4BCCD365FAC}">
      <dgm:prSet/>
      <dgm:spPr/>
      <dgm:t>
        <a:bodyPr/>
        <a:lstStyle/>
        <a:p>
          <a:endParaRPr lang="en-US"/>
        </a:p>
      </dgm:t>
    </dgm:pt>
    <dgm:pt modelId="{A674141D-B7F6-5B4E-A8BB-9F2BAA9DA7BE}">
      <dgm:prSet phldrT="[Text]"/>
      <dgm:spPr/>
      <dgm:t>
        <a:bodyPr/>
        <a:lstStyle/>
        <a:p>
          <a:r>
            <a:rPr lang="en-US" smtClean="0"/>
            <a:t>Brainstorm list of hopes and dreams</a:t>
          </a:r>
          <a:endParaRPr lang="en-US" dirty="0"/>
        </a:p>
      </dgm:t>
      <dgm:extLst>
        <a:ext uri="{E40237B7-FDA0-4F09-8148-C483321AD2D9}">
          <dgm14:cNvPr xmlns:dgm14="http://schemas.microsoft.com/office/drawing/2010/diagram" id="0" name="" descr="SMART goals&#10;"/>
        </a:ext>
      </dgm:extLst>
    </dgm:pt>
    <dgm:pt modelId="{7A31B659-C7D2-1A4C-A097-0CF9160E1E4B}" type="sibTrans" cxnId="{A669E386-3E84-3B4F-B8CC-9D9709BA1E83}">
      <dgm:prSet/>
      <dgm:spPr/>
      <dgm:t>
        <a:bodyPr/>
        <a:lstStyle/>
        <a:p>
          <a:endParaRPr lang="en-US" dirty="0"/>
        </a:p>
      </dgm:t>
    </dgm:pt>
    <dgm:pt modelId="{99208181-65FE-2745-B4DE-EA3E950D7A71}" type="parTrans" cxnId="{A669E386-3E84-3B4F-B8CC-9D9709BA1E83}">
      <dgm:prSet/>
      <dgm:spPr/>
      <dgm:t>
        <a:bodyPr/>
        <a:lstStyle/>
        <a:p>
          <a:endParaRPr lang="en-US"/>
        </a:p>
      </dgm:t>
    </dgm:pt>
    <dgm:pt modelId="{3E9A8B2B-8177-4D2F-81C5-A14498ED390B}" type="pres">
      <dgm:prSet presAssocID="{DA97222D-113E-194F-8B5F-1933EF53A445}" presName="Name0" presStyleCnt="0">
        <dgm:presLayoutVars>
          <dgm:dir/>
          <dgm:resizeHandles val="exact"/>
        </dgm:presLayoutVars>
      </dgm:prSet>
      <dgm:spPr/>
      <dgm:t>
        <a:bodyPr/>
        <a:lstStyle/>
        <a:p>
          <a:endParaRPr lang="en-US"/>
        </a:p>
      </dgm:t>
    </dgm:pt>
    <dgm:pt modelId="{B9D9D5EB-DFD8-4C78-A9C3-8E0F7C23069C}" type="pres">
      <dgm:prSet presAssocID="{EFDFF874-1353-1340-988A-930B8EA4834C}" presName="parTxOnly" presStyleLbl="node1" presStyleIdx="0" presStyleCnt="3">
        <dgm:presLayoutVars>
          <dgm:bulletEnabled val="1"/>
        </dgm:presLayoutVars>
      </dgm:prSet>
      <dgm:spPr/>
      <dgm:t>
        <a:bodyPr/>
        <a:lstStyle/>
        <a:p>
          <a:endParaRPr lang="en-US"/>
        </a:p>
      </dgm:t>
    </dgm:pt>
    <dgm:pt modelId="{CB8C833F-1A42-43CF-AEDE-496109ADB0E7}" type="pres">
      <dgm:prSet presAssocID="{5D9BA0DE-EDFD-DD4C-AC36-B2626492FE01}" presName="parSpace" presStyleCnt="0"/>
      <dgm:spPr/>
      <dgm:t>
        <a:bodyPr/>
        <a:lstStyle/>
        <a:p>
          <a:endParaRPr lang="en-US"/>
        </a:p>
      </dgm:t>
    </dgm:pt>
    <dgm:pt modelId="{5C54EA35-8BCC-4634-86CD-B77861C8BE9E}" type="pres">
      <dgm:prSet presAssocID="{A674141D-B7F6-5B4E-A8BB-9F2BAA9DA7BE}" presName="parTxOnly" presStyleLbl="node1" presStyleIdx="1" presStyleCnt="3">
        <dgm:presLayoutVars>
          <dgm:bulletEnabled val="1"/>
        </dgm:presLayoutVars>
      </dgm:prSet>
      <dgm:spPr/>
      <dgm:t>
        <a:bodyPr/>
        <a:lstStyle/>
        <a:p>
          <a:endParaRPr lang="en-US"/>
        </a:p>
      </dgm:t>
    </dgm:pt>
    <dgm:pt modelId="{38CE67CA-FAFC-423D-B8AC-5D61D4929279}" type="pres">
      <dgm:prSet presAssocID="{7A31B659-C7D2-1A4C-A097-0CF9160E1E4B}" presName="parSpace" presStyleCnt="0"/>
      <dgm:spPr/>
      <dgm:t>
        <a:bodyPr/>
        <a:lstStyle/>
        <a:p>
          <a:endParaRPr lang="en-US"/>
        </a:p>
      </dgm:t>
    </dgm:pt>
    <dgm:pt modelId="{E841F066-139F-4344-9D13-50EA6F34D847}" type="pres">
      <dgm:prSet presAssocID="{4A19161A-85CB-594A-A8D3-47DD2B91F5F9}" presName="parTxOnly" presStyleLbl="node1" presStyleIdx="2" presStyleCnt="3">
        <dgm:presLayoutVars>
          <dgm:bulletEnabled val="1"/>
        </dgm:presLayoutVars>
      </dgm:prSet>
      <dgm:spPr/>
      <dgm:t>
        <a:bodyPr/>
        <a:lstStyle/>
        <a:p>
          <a:endParaRPr lang="en-US"/>
        </a:p>
      </dgm:t>
    </dgm:pt>
  </dgm:ptLst>
  <dgm:cxnLst>
    <dgm:cxn modelId="{7A893708-0400-4E4A-B7B3-D0C1DF78619C}" type="presOf" srcId="{EFDFF874-1353-1340-988A-930B8EA4834C}" destId="{B9D9D5EB-DFD8-4C78-A9C3-8E0F7C23069C}" srcOrd="0" destOrd="0" presId="urn:microsoft.com/office/officeart/2005/8/layout/hChevron3"/>
    <dgm:cxn modelId="{CF88434B-2748-D041-AF55-D4BCCD365FAC}" srcId="{DA97222D-113E-194F-8B5F-1933EF53A445}" destId="{4A19161A-85CB-594A-A8D3-47DD2B91F5F9}" srcOrd="2" destOrd="0" parTransId="{0EA1CB86-44BF-0942-9C8B-83BE29369424}" sibTransId="{6BD5B367-145E-3C43-B828-1419AF86DAB7}"/>
    <dgm:cxn modelId="{BC7D2DD9-6FBD-407A-B488-2D663313C59D}" type="presOf" srcId="{DA97222D-113E-194F-8B5F-1933EF53A445}" destId="{3E9A8B2B-8177-4D2F-81C5-A14498ED390B}" srcOrd="0" destOrd="0" presId="urn:microsoft.com/office/officeart/2005/8/layout/hChevron3"/>
    <dgm:cxn modelId="{A669E386-3E84-3B4F-B8CC-9D9709BA1E83}" srcId="{DA97222D-113E-194F-8B5F-1933EF53A445}" destId="{A674141D-B7F6-5B4E-A8BB-9F2BAA9DA7BE}" srcOrd="1" destOrd="0" parTransId="{99208181-65FE-2745-B4DE-EA3E950D7A71}" sibTransId="{7A31B659-C7D2-1A4C-A097-0CF9160E1E4B}"/>
    <dgm:cxn modelId="{9541CD04-7E8C-4E29-972E-35A8652ACE7B}" type="presOf" srcId="{A674141D-B7F6-5B4E-A8BB-9F2BAA9DA7BE}" destId="{5C54EA35-8BCC-4634-86CD-B77861C8BE9E}" srcOrd="0" destOrd="0" presId="urn:microsoft.com/office/officeart/2005/8/layout/hChevron3"/>
    <dgm:cxn modelId="{C52CE925-79F5-4E92-85E3-944396DB67B7}" type="presOf" srcId="{4A19161A-85CB-594A-A8D3-47DD2B91F5F9}" destId="{E841F066-139F-4344-9D13-50EA6F34D847}" srcOrd="0" destOrd="0" presId="urn:microsoft.com/office/officeart/2005/8/layout/hChevron3"/>
    <dgm:cxn modelId="{897F1398-39CB-9845-BE7B-615F956A6121}" srcId="{DA97222D-113E-194F-8B5F-1933EF53A445}" destId="{EFDFF874-1353-1340-988A-930B8EA4834C}" srcOrd="0" destOrd="0" parTransId="{7DA6193C-3BC0-944F-907F-990D2B4D4431}" sibTransId="{5D9BA0DE-EDFD-DD4C-AC36-B2626492FE01}"/>
    <dgm:cxn modelId="{74E9D1D9-3CD8-4487-AA41-6DB526ACC1BA}" type="presParOf" srcId="{3E9A8B2B-8177-4D2F-81C5-A14498ED390B}" destId="{B9D9D5EB-DFD8-4C78-A9C3-8E0F7C23069C}" srcOrd="0" destOrd="0" presId="urn:microsoft.com/office/officeart/2005/8/layout/hChevron3"/>
    <dgm:cxn modelId="{84C6FE72-C711-4E0A-A7F0-69BB8909A5CD}" type="presParOf" srcId="{3E9A8B2B-8177-4D2F-81C5-A14498ED390B}" destId="{CB8C833F-1A42-43CF-AEDE-496109ADB0E7}" srcOrd="1" destOrd="0" presId="urn:microsoft.com/office/officeart/2005/8/layout/hChevron3"/>
    <dgm:cxn modelId="{2C5AE9E6-0AAC-459D-80E3-8E45E58E35DD}" type="presParOf" srcId="{3E9A8B2B-8177-4D2F-81C5-A14498ED390B}" destId="{5C54EA35-8BCC-4634-86CD-B77861C8BE9E}" srcOrd="2" destOrd="0" presId="urn:microsoft.com/office/officeart/2005/8/layout/hChevron3"/>
    <dgm:cxn modelId="{845CFE6E-8C85-421A-81FD-A6A737410D45}" type="presParOf" srcId="{3E9A8B2B-8177-4D2F-81C5-A14498ED390B}" destId="{38CE67CA-FAFC-423D-B8AC-5D61D4929279}" srcOrd="3" destOrd="0" presId="urn:microsoft.com/office/officeart/2005/8/layout/hChevron3"/>
    <dgm:cxn modelId="{9EC481E7-CB40-4B2F-971D-DDE8A81992A0}" type="presParOf" srcId="{3E9A8B2B-8177-4D2F-81C5-A14498ED390B}" destId="{E841F066-139F-4344-9D13-50EA6F34D847}" srcOrd="4" destOrd="0" presId="urn:microsoft.com/office/officeart/2005/8/layout/hChevron3"/>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F206401-6A30-41C2-8A97-6141FD48DB4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F8E79B5-5585-4D7E-8E0F-88D3ECA31CAD}">
      <dgm:prSet custT="1"/>
      <dgm:spPr/>
      <dgm:t>
        <a:bodyPr/>
        <a:lstStyle/>
        <a:p>
          <a:r>
            <a:rPr lang="en-US" sz="1400" dirty="0" smtClean="0"/>
            <a:t>Borrower visits payday lender.  No credit check or consideration of borrower’s ability to repay the loan.</a:t>
          </a:r>
          <a:endParaRPr lang="en-US" sz="1400" dirty="0"/>
        </a:p>
      </dgm:t>
    </dgm:pt>
    <dgm:pt modelId="{D485C08D-5FB8-4EF5-B848-F378A831A086}" type="parTrans" cxnId="{32BB142D-270E-4404-95D5-9807F8E80F9D}">
      <dgm:prSet/>
      <dgm:spPr/>
      <dgm:t>
        <a:bodyPr/>
        <a:lstStyle/>
        <a:p>
          <a:endParaRPr lang="en-US"/>
        </a:p>
      </dgm:t>
    </dgm:pt>
    <dgm:pt modelId="{6604754D-1AA5-48A2-AF4C-6F6A16329D72}" type="sibTrans" cxnId="{32BB142D-270E-4404-95D5-9807F8E80F9D}">
      <dgm:prSet/>
      <dgm:spPr/>
      <dgm:t>
        <a:bodyPr/>
        <a:lstStyle/>
        <a:p>
          <a:endParaRPr lang="en-US"/>
        </a:p>
      </dgm:t>
    </dgm:pt>
    <dgm:pt modelId="{37F4C3DC-FC8A-461F-B147-E88AC199A09E}">
      <dgm:prSet custT="1"/>
      <dgm:spPr/>
      <dgm:t>
        <a:bodyPr/>
        <a:lstStyle/>
        <a:p>
          <a:r>
            <a:rPr lang="en-US" sz="1400" dirty="0" smtClean="0"/>
            <a:t>Borrower provides lender with 14-day post-dated check or borrower’s authorization to take money out of bank or credit union account.</a:t>
          </a:r>
          <a:endParaRPr lang="en-US" sz="1400" dirty="0"/>
        </a:p>
      </dgm:t>
    </dgm:pt>
    <dgm:pt modelId="{B5616120-851D-4805-81B8-58A20AECFA98}" type="parTrans" cxnId="{475B3A54-43BB-4917-8D04-2FD1CC1E3808}">
      <dgm:prSet/>
      <dgm:spPr/>
      <dgm:t>
        <a:bodyPr/>
        <a:lstStyle/>
        <a:p>
          <a:endParaRPr lang="en-US"/>
        </a:p>
      </dgm:t>
    </dgm:pt>
    <dgm:pt modelId="{C20A1EB9-3B3E-4A4D-9416-D16AFCE6D8B0}" type="sibTrans" cxnId="{475B3A54-43BB-4917-8D04-2FD1CC1E3808}">
      <dgm:prSet/>
      <dgm:spPr/>
      <dgm:t>
        <a:bodyPr/>
        <a:lstStyle/>
        <a:p>
          <a:endParaRPr lang="en-US"/>
        </a:p>
      </dgm:t>
    </dgm:pt>
    <dgm:pt modelId="{4E90FB78-C3FC-4531-A4BB-1E053A5EDF28}">
      <dgm:prSet custT="1"/>
      <dgm:spPr/>
      <dgm:t>
        <a:bodyPr/>
        <a:lstStyle/>
        <a:p>
          <a:r>
            <a:rPr lang="en-US" sz="1400" dirty="0" smtClean="0"/>
            <a:t>Borrower gets loan. Median loan is $350 and fees range $10 - $30 for each $100 borrowed.</a:t>
          </a:r>
          <a:endParaRPr lang="en-US" sz="1400" dirty="0"/>
        </a:p>
      </dgm:t>
    </dgm:pt>
    <dgm:pt modelId="{10117FA4-4908-4E6B-9312-7FBAF46D017E}" type="parTrans" cxnId="{005682D5-DC21-4516-BD99-E7A911224C81}">
      <dgm:prSet/>
      <dgm:spPr/>
      <dgm:t>
        <a:bodyPr/>
        <a:lstStyle/>
        <a:p>
          <a:endParaRPr lang="en-US"/>
        </a:p>
      </dgm:t>
    </dgm:pt>
    <dgm:pt modelId="{9B31C8D9-6E67-4109-A1BD-B5B8790473F0}" type="sibTrans" cxnId="{005682D5-DC21-4516-BD99-E7A911224C81}">
      <dgm:prSet/>
      <dgm:spPr/>
      <dgm:t>
        <a:bodyPr/>
        <a:lstStyle/>
        <a:p>
          <a:endParaRPr lang="en-US"/>
        </a:p>
      </dgm:t>
    </dgm:pt>
    <dgm:pt modelId="{7D876DA8-6CD8-4821-B0E8-DC4C5052AEB2}">
      <dgm:prSet custT="1"/>
      <dgm:spPr/>
      <dgm:t>
        <a:bodyPr/>
        <a:lstStyle/>
        <a:p>
          <a:r>
            <a:rPr lang="en-US" sz="1400" dirty="0" smtClean="0"/>
            <a:t>In 14 days, the check could be deposited or money taken out of account by the borrower’s authorization. If the borrower doesn’t have the money to repay, in some states the loan may be renewed.  In this example, the borrower  pays $52.50 to renew.</a:t>
          </a:r>
        </a:p>
        <a:p>
          <a:r>
            <a:rPr lang="en-US" sz="1400" dirty="0" smtClean="0"/>
            <a:t> </a:t>
          </a:r>
          <a:endParaRPr lang="en-US" sz="1400" dirty="0"/>
        </a:p>
      </dgm:t>
    </dgm:pt>
    <dgm:pt modelId="{15E556DB-604F-4D30-B51C-19A08F345C6D}" type="parTrans" cxnId="{64B2CA8F-7AD6-43B7-810B-4C34670072FA}">
      <dgm:prSet/>
      <dgm:spPr/>
      <dgm:t>
        <a:bodyPr/>
        <a:lstStyle/>
        <a:p>
          <a:endParaRPr lang="en-US"/>
        </a:p>
      </dgm:t>
    </dgm:pt>
    <dgm:pt modelId="{37A37884-2E6A-445C-A2DA-4AE12A95C84E}" type="sibTrans" cxnId="{64B2CA8F-7AD6-43B7-810B-4C34670072FA}">
      <dgm:prSet/>
      <dgm:spPr/>
      <dgm:t>
        <a:bodyPr/>
        <a:lstStyle/>
        <a:p>
          <a:endParaRPr lang="en-US"/>
        </a:p>
      </dgm:t>
    </dgm:pt>
    <dgm:pt modelId="{1E763F0C-9EA1-457C-9C46-E191A0CEBC2E}">
      <dgm:prSet custT="1"/>
      <dgm:spPr/>
      <dgm:t>
        <a:bodyPr/>
        <a:lstStyle/>
        <a:p>
          <a:r>
            <a:rPr lang="en-US" sz="1400" dirty="0" smtClean="0"/>
            <a:t>Every 14 days, the borrower must either repay the loan or renew it, if allowed by their state. The average borrower takes out 5 loans in a row before repaying the original amount. In this example, it would cost $262.50 to borrow $350.</a:t>
          </a:r>
          <a:endParaRPr lang="en-US" sz="1400" dirty="0"/>
        </a:p>
      </dgm:t>
    </dgm:pt>
    <dgm:pt modelId="{AA4AE9B6-7647-48F2-977D-1E874F5C0BBC}" type="parTrans" cxnId="{070FDDB1-BDBD-45B8-B011-BB85143E3F62}">
      <dgm:prSet/>
      <dgm:spPr/>
      <dgm:t>
        <a:bodyPr/>
        <a:lstStyle/>
        <a:p>
          <a:endParaRPr lang="en-US"/>
        </a:p>
      </dgm:t>
    </dgm:pt>
    <dgm:pt modelId="{ED5B3744-613E-4D22-826C-E29A8A9BD65F}" type="sibTrans" cxnId="{070FDDB1-BDBD-45B8-B011-BB85143E3F62}">
      <dgm:prSet/>
      <dgm:spPr/>
      <dgm:t>
        <a:bodyPr/>
        <a:lstStyle/>
        <a:p>
          <a:endParaRPr lang="en-US"/>
        </a:p>
      </dgm:t>
    </dgm:pt>
    <dgm:pt modelId="{5339868C-844B-4DD8-A04D-0ACD497F6C6F}" type="pres">
      <dgm:prSet presAssocID="{3F206401-6A30-41C2-8A97-6141FD48DB4C}" presName="rootnode" presStyleCnt="0">
        <dgm:presLayoutVars>
          <dgm:chMax/>
          <dgm:chPref/>
          <dgm:dir/>
          <dgm:animLvl val="lvl"/>
        </dgm:presLayoutVars>
      </dgm:prSet>
      <dgm:spPr/>
      <dgm:t>
        <a:bodyPr/>
        <a:lstStyle/>
        <a:p>
          <a:endParaRPr lang="en-US"/>
        </a:p>
      </dgm:t>
    </dgm:pt>
    <dgm:pt modelId="{3F0286F4-6CC1-4E79-938E-E8A2D5BE846A}" type="pres">
      <dgm:prSet presAssocID="{8F8E79B5-5585-4D7E-8E0F-88D3ECA31CAD}" presName="composite" presStyleCnt="0"/>
      <dgm:spPr/>
    </dgm:pt>
    <dgm:pt modelId="{CEBDB1CC-ED62-40B7-AB74-FD4E99F23B3A}" type="pres">
      <dgm:prSet presAssocID="{8F8E79B5-5585-4D7E-8E0F-88D3ECA31CAD}" presName="LShape" presStyleLbl="alignNode1" presStyleIdx="0" presStyleCnt="9"/>
      <dgm:spPr/>
    </dgm:pt>
    <dgm:pt modelId="{291FF657-5471-4945-A428-9E7DBE28C29E}" type="pres">
      <dgm:prSet presAssocID="{8F8E79B5-5585-4D7E-8E0F-88D3ECA31CAD}" presName="ParentText" presStyleLbl="revTx" presStyleIdx="0" presStyleCnt="5">
        <dgm:presLayoutVars>
          <dgm:chMax val="0"/>
          <dgm:chPref val="0"/>
          <dgm:bulletEnabled val="1"/>
        </dgm:presLayoutVars>
      </dgm:prSet>
      <dgm:spPr/>
      <dgm:t>
        <a:bodyPr/>
        <a:lstStyle/>
        <a:p>
          <a:endParaRPr lang="en-US"/>
        </a:p>
      </dgm:t>
    </dgm:pt>
    <dgm:pt modelId="{E4D7C9CB-8E48-4AA6-B3EF-569BDC10DFA6}" type="pres">
      <dgm:prSet presAssocID="{8F8E79B5-5585-4D7E-8E0F-88D3ECA31CAD}" presName="Triangle" presStyleLbl="alignNode1" presStyleIdx="1" presStyleCnt="9"/>
      <dgm:spPr/>
    </dgm:pt>
    <dgm:pt modelId="{CD7D72D9-9AF7-49DB-895B-2E722A5E8AC4}" type="pres">
      <dgm:prSet presAssocID="{6604754D-1AA5-48A2-AF4C-6F6A16329D72}" presName="sibTrans" presStyleCnt="0"/>
      <dgm:spPr/>
    </dgm:pt>
    <dgm:pt modelId="{E9B5CE91-BA2D-49D6-87B7-79C462F366C0}" type="pres">
      <dgm:prSet presAssocID="{6604754D-1AA5-48A2-AF4C-6F6A16329D72}" presName="space" presStyleCnt="0"/>
      <dgm:spPr/>
    </dgm:pt>
    <dgm:pt modelId="{54A4237D-4C8E-4B6D-9B99-96BEBC8DF9D8}" type="pres">
      <dgm:prSet presAssocID="{37F4C3DC-FC8A-461F-B147-E88AC199A09E}" presName="composite" presStyleCnt="0"/>
      <dgm:spPr/>
    </dgm:pt>
    <dgm:pt modelId="{4397E878-3D71-42AE-98AF-095CFC87CAB9}" type="pres">
      <dgm:prSet presAssocID="{37F4C3DC-FC8A-461F-B147-E88AC199A09E}" presName="LShape" presStyleLbl="alignNode1" presStyleIdx="2" presStyleCnt="9"/>
      <dgm:spPr/>
    </dgm:pt>
    <dgm:pt modelId="{C32632AE-7EC6-4F72-B736-7B97F4AD1E17}" type="pres">
      <dgm:prSet presAssocID="{37F4C3DC-FC8A-461F-B147-E88AC199A09E}" presName="ParentText" presStyleLbl="revTx" presStyleIdx="1" presStyleCnt="5">
        <dgm:presLayoutVars>
          <dgm:chMax val="0"/>
          <dgm:chPref val="0"/>
          <dgm:bulletEnabled val="1"/>
        </dgm:presLayoutVars>
      </dgm:prSet>
      <dgm:spPr/>
      <dgm:t>
        <a:bodyPr/>
        <a:lstStyle/>
        <a:p>
          <a:endParaRPr lang="en-US"/>
        </a:p>
      </dgm:t>
    </dgm:pt>
    <dgm:pt modelId="{2E4B8EE3-52CD-4C97-B6A1-C8EF198395BB}" type="pres">
      <dgm:prSet presAssocID="{37F4C3DC-FC8A-461F-B147-E88AC199A09E}" presName="Triangle" presStyleLbl="alignNode1" presStyleIdx="3" presStyleCnt="9"/>
      <dgm:spPr/>
    </dgm:pt>
    <dgm:pt modelId="{E0E5FB38-951B-44A7-A22D-67CF309D117E}" type="pres">
      <dgm:prSet presAssocID="{C20A1EB9-3B3E-4A4D-9416-D16AFCE6D8B0}" presName="sibTrans" presStyleCnt="0"/>
      <dgm:spPr/>
    </dgm:pt>
    <dgm:pt modelId="{652A2393-C46F-468C-910C-E9DA31895524}" type="pres">
      <dgm:prSet presAssocID="{C20A1EB9-3B3E-4A4D-9416-D16AFCE6D8B0}" presName="space" presStyleCnt="0"/>
      <dgm:spPr/>
    </dgm:pt>
    <dgm:pt modelId="{171F86C4-363B-40F1-AE8D-5380365C0459}" type="pres">
      <dgm:prSet presAssocID="{4E90FB78-C3FC-4531-A4BB-1E053A5EDF28}" presName="composite" presStyleCnt="0"/>
      <dgm:spPr/>
    </dgm:pt>
    <dgm:pt modelId="{014CDB63-74DD-4C36-BC45-EC006B006988}" type="pres">
      <dgm:prSet presAssocID="{4E90FB78-C3FC-4531-A4BB-1E053A5EDF28}" presName="LShape" presStyleLbl="alignNode1" presStyleIdx="4" presStyleCnt="9"/>
      <dgm:spPr/>
    </dgm:pt>
    <dgm:pt modelId="{E83B9C22-8BD1-4753-BCA1-E490F4A86365}" type="pres">
      <dgm:prSet presAssocID="{4E90FB78-C3FC-4531-A4BB-1E053A5EDF28}" presName="ParentText" presStyleLbl="revTx" presStyleIdx="2" presStyleCnt="5">
        <dgm:presLayoutVars>
          <dgm:chMax val="0"/>
          <dgm:chPref val="0"/>
          <dgm:bulletEnabled val="1"/>
        </dgm:presLayoutVars>
      </dgm:prSet>
      <dgm:spPr/>
      <dgm:t>
        <a:bodyPr/>
        <a:lstStyle/>
        <a:p>
          <a:endParaRPr lang="en-US"/>
        </a:p>
      </dgm:t>
    </dgm:pt>
    <dgm:pt modelId="{F3629B77-EDC8-44A6-B038-F97ED1808202}" type="pres">
      <dgm:prSet presAssocID="{4E90FB78-C3FC-4531-A4BB-1E053A5EDF28}" presName="Triangle" presStyleLbl="alignNode1" presStyleIdx="5" presStyleCnt="9"/>
      <dgm:spPr/>
    </dgm:pt>
    <dgm:pt modelId="{C62BDBF3-3CC7-4AAC-9502-E0E2158E83EE}" type="pres">
      <dgm:prSet presAssocID="{9B31C8D9-6E67-4109-A1BD-B5B8790473F0}" presName="sibTrans" presStyleCnt="0"/>
      <dgm:spPr/>
    </dgm:pt>
    <dgm:pt modelId="{50622CB0-F7EF-4522-A4B7-952B9495BF8E}" type="pres">
      <dgm:prSet presAssocID="{9B31C8D9-6E67-4109-A1BD-B5B8790473F0}" presName="space" presStyleCnt="0"/>
      <dgm:spPr/>
    </dgm:pt>
    <dgm:pt modelId="{A58F719D-81E0-415C-8411-2CB4ED814D10}" type="pres">
      <dgm:prSet presAssocID="{7D876DA8-6CD8-4821-B0E8-DC4C5052AEB2}" presName="composite" presStyleCnt="0"/>
      <dgm:spPr/>
    </dgm:pt>
    <dgm:pt modelId="{90A7B1A2-3B68-4CD2-BB86-6EAB86C9C4D2}" type="pres">
      <dgm:prSet presAssocID="{7D876DA8-6CD8-4821-B0E8-DC4C5052AEB2}" presName="LShape" presStyleLbl="alignNode1" presStyleIdx="6" presStyleCnt="9"/>
      <dgm:spPr/>
    </dgm:pt>
    <dgm:pt modelId="{537A8E26-72C2-4938-BC07-EC644D7E72D0}" type="pres">
      <dgm:prSet presAssocID="{7D876DA8-6CD8-4821-B0E8-DC4C5052AEB2}" presName="ParentText" presStyleLbl="revTx" presStyleIdx="3" presStyleCnt="5">
        <dgm:presLayoutVars>
          <dgm:chMax val="0"/>
          <dgm:chPref val="0"/>
          <dgm:bulletEnabled val="1"/>
        </dgm:presLayoutVars>
      </dgm:prSet>
      <dgm:spPr/>
      <dgm:t>
        <a:bodyPr/>
        <a:lstStyle/>
        <a:p>
          <a:endParaRPr lang="en-US"/>
        </a:p>
      </dgm:t>
    </dgm:pt>
    <dgm:pt modelId="{A39A3995-3BC0-41AE-BED2-93AAAEE7695C}" type="pres">
      <dgm:prSet presAssocID="{7D876DA8-6CD8-4821-B0E8-DC4C5052AEB2}" presName="Triangle" presStyleLbl="alignNode1" presStyleIdx="7" presStyleCnt="9"/>
      <dgm:spPr/>
    </dgm:pt>
    <dgm:pt modelId="{AD3F0667-D405-48A1-B0FD-D3DDA4B57ECE}" type="pres">
      <dgm:prSet presAssocID="{37A37884-2E6A-445C-A2DA-4AE12A95C84E}" presName="sibTrans" presStyleCnt="0"/>
      <dgm:spPr/>
    </dgm:pt>
    <dgm:pt modelId="{9744606A-BE0D-4117-8CEB-F350A4230CA5}" type="pres">
      <dgm:prSet presAssocID="{37A37884-2E6A-445C-A2DA-4AE12A95C84E}" presName="space" presStyleCnt="0"/>
      <dgm:spPr/>
    </dgm:pt>
    <dgm:pt modelId="{C6DC22C9-AE27-4D9E-915F-BD2F436E948D}" type="pres">
      <dgm:prSet presAssocID="{1E763F0C-9EA1-457C-9C46-E191A0CEBC2E}" presName="composite" presStyleCnt="0"/>
      <dgm:spPr/>
    </dgm:pt>
    <dgm:pt modelId="{EC075280-6FE9-40BF-902C-A6D965A3E356}" type="pres">
      <dgm:prSet presAssocID="{1E763F0C-9EA1-457C-9C46-E191A0CEBC2E}" presName="LShape" presStyleLbl="alignNode1" presStyleIdx="8" presStyleCnt="9"/>
      <dgm:spPr/>
    </dgm:pt>
    <dgm:pt modelId="{4A57B359-4697-46D2-9A4C-4601DDDBF81A}" type="pres">
      <dgm:prSet presAssocID="{1E763F0C-9EA1-457C-9C46-E191A0CEBC2E}" presName="ParentText" presStyleLbl="revTx" presStyleIdx="4" presStyleCnt="5">
        <dgm:presLayoutVars>
          <dgm:chMax val="0"/>
          <dgm:chPref val="0"/>
          <dgm:bulletEnabled val="1"/>
        </dgm:presLayoutVars>
      </dgm:prSet>
      <dgm:spPr/>
      <dgm:t>
        <a:bodyPr/>
        <a:lstStyle/>
        <a:p>
          <a:endParaRPr lang="en-US"/>
        </a:p>
      </dgm:t>
    </dgm:pt>
  </dgm:ptLst>
  <dgm:cxnLst>
    <dgm:cxn modelId="{39D99438-0CE6-42B2-B0C4-EECE22423F19}" type="presOf" srcId="{4E90FB78-C3FC-4531-A4BB-1E053A5EDF28}" destId="{E83B9C22-8BD1-4753-BCA1-E490F4A86365}" srcOrd="0" destOrd="0" presId="urn:microsoft.com/office/officeart/2009/3/layout/StepUpProcess"/>
    <dgm:cxn modelId="{32BB142D-270E-4404-95D5-9807F8E80F9D}" srcId="{3F206401-6A30-41C2-8A97-6141FD48DB4C}" destId="{8F8E79B5-5585-4D7E-8E0F-88D3ECA31CAD}" srcOrd="0" destOrd="0" parTransId="{D485C08D-5FB8-4EF5-B848-F378A831A086}" sibTransId="{6604754D-1AA5-48A2-AF4C-6F6A16329D72}"/>
    <dgm:cxn modelId="{8AAA52FF-006D-42C3-AF5F-84BC8DC15663}" type="presOf" srcId="{8F8E79B5-5585-4D7E-8E0F-88D3ECA31CAD}" destId="{291FF657-5471-4945-A428-9E7DBE28C29E}" srcOrd="0" destOrd="0" presId="urn:microsoft.com/office/officeart/2009/3/layout/StepUpProcess"/>
    <dgm:cxn modelId="{61185DEE-796D-4C6A-ABE5-EA9029E3BF7F}" type="presOf" srcId="{7D876DA8-6CD8-4821-B0E8-DC4C5052AEB2}" destId="{537A8E26-72C2-4938-BC07-EC644D7E72D0}" srcOrd="0" destOrd="0" presId="urn:microsoft.com/office/officeart/2009/3/layout/StepUpProcess"/>
    <dgm:cxn modelId="{5D586C9A-6D8E-4028-AC4C-2335C88E80CF}" type="presOf" srcId="{1E763F0C-9EA1-457C-9C46-E191A0CEBC2E}" destId="{4A57B359-4697-46D2-9A4C-4601DDDBF81A}" srcOrd="0" destOrd="0" presId="urn:microsoft.com/office/officeart/2009/3/layout/StepUpProcess"/>
    <dgm:cxn modelId="{475B3A54-43BB-4917-8D04-2FD1CC1E3808}" srcId="{3F206401-6A30-41C2-8A97-6141FD48DB4C}" destId="{37F4C3DC-FC8A-461F-B147-E88AC199A09E}" srcOrd="1" destOrd="0" parTransId="{B5616120-851D-4805-81B8-58A20AECFA98}" sibTransId="{C20A1EB9-3B3E-4A4D-9416-D16AFCE6D8B0}"/>
    <dgm:cxn modelId="{A7C07B1D-DF2B-4F2A-97DB-EF895BDB29F0}" type="presOf" srcId="{3F206401-6A30-41C2-8A97-6141FD48DB4C}" destId="{5339868C-844B-4DD8-A04D-0ACD497F6C6F}" srcOrd="0" destOrd="0" presId="urn:microsoft.com/office/officeart/2009/3/layout/StepUpProcess"/>
    <dgm:cxn modelId="{FE4E98FE-8C25-4E96-8D7F-5045CF311606}" type="presOf" srcId="{37F4C3DC-FC8A-461F-B147-E88AC199A09E}" destId="{C32632AE-7EC6-4F72-B736-7B97F4AD1E17}" srcOrd="0" destOrd="0" presId="urn:microsoft.com/office/officeart/2009/3/layout/StepUpProcess"/>
    <dgm:cxn modelId="{64B2CA8F-7AD6-43B7-810B-4C34670072FA}" srcId="{3F206401-6A30-41C2-8A97-6141FD48DB4C}" destId="{7D876DA8-6CD8-4821-B0E8-DC4C5052AEB2}" srcOrd="3" destOrd="0" parTransId="{15E556DB-604F-4D30-B51C-19A08F345C6D}" sibTransId="{37A37884-2E6A-445C-A2DA-4AE12A95C84E}"/>
    <dgm:cxn modelId="{005682D5-DC21-4516-BD99-E7A911224C81}" srcId="{3F206401-6A30-41C2-8A97-6141FD48DB4C}" destId="{4E90FB78-C3FC-4531-A4BB-1E053A5EDF28}" srcOrd="2" destOrd="0" parTransId="{10117FA4-4908-4E6B-9312-7FBAF46D017E}" sibTransId="{9B31C8D9-6E67-4109-A1BD-B5B8790473F0}"/>
    <dgm:cxn modelId="{070FDDB1-BDBD-45B8-B011-BB85143E3F62}" srcId="{3F206401-6A30-41C2-8A97-6141FD48DB4C}" destId="{1E763F0C-9EA1-457C-9C46-E191A0CEBC2E}" srcOrd="4" destOrd="0" parTransId="{AA4AE9B6-7647-48F2-977D-1E874F5C0BBC}" sibTransId="{ED5B3744-613E-4D22-826C-E29A8A9BD65F}"/>
    <dgm:cxn modelId="{3EBB260E-14A7-4C77-B9C4-C1C6CC4A1597}" type="presParOf" srcId="{5339868C-844B-4DD8-A04D-0ACD497F6C6F}" destId="{3F0286F4-6CC1-4E79-938E-E8A2D5BE846A}" srcOrd="0" destOrd="0" presId="urn:microsoft.com/office/officeart/2009/3/layout/StepUpProcess"/>
    <dgm:cxn modelId="{F1CD6400-D11A-4620-BD4D-D2D978CFE314}" type="presParOf" srcId="{3F0286F4-6CC1-4E79-938E-E8A2D5BE846A}" destId="{CEBDB1CC-ED62-40B7-AB74-FD4E99F23B3A}" srcOrd="0" destOrd="0" presId="urn:microsoft.com/office/officeart/2009/3/layout/StepUpProcess"/>
    <dgm:cxn modelId="{81A7AA8E-FCB4-4749-97FD-DC7B4BA91290}" type="presParOf" srcId="{3F0286F4-6CC1-4E79-938E-E8A2D5BE846A}" destId="{291FF657-5471-4945-A428-9E7DBE28C29E}" srcOrd="1" destOrd="0" presId="urn:microsoft.com/office/officeart/2009/3/layout/StepUpProcess"/>
    <dgm:cxn modelId="{10CEA88F-5ACF-4E65-8861-BFDC76C96626}" type="presParOf" srcId="{3F0286F4-6CC1-4E79-938E-E8A2D5BE846A}" destId="{E4D7C9CB-8E48-4AA6-B3EF-569BDC10DFA6}" srcOrd="2" destOrd="0" presId="urn:microsoft.com/office/officeart/2009/3/layout/StepUpProcess"/>
    <dgm:cxn modelId="{B2FB1FB7-B83F-43D6-AA3B-BB77779AF8F6}" type="presParOf" srcId="{5339868C-844B-4DD8-A04D-0ACD497F6C6F}" destId="{CD7D72D9-9AF7-49DB-895B-2E722A5E8AC4}" srcOrd="1" destOrd="0" presId="urn:microsoft.com/office/officeart/2009/3/layout/StepUpProcess"/>
    <dgm:cxn modelId="{936E4F95-4E23-4274-9C94-8A686A051033}" type="presParOf" srcId="{CD7D72D9-9AF7-49DB-895B-2E722A5E8AC4}" destId="{E9B5CE91-BA2D-49D6-87B7-79C462F366C0}" srcOrd="0" destOrd="0" presId="urn:microsoft.com/office/officeart/2009/3/layout/StepUpProcess"/>
    <dgm:cxn modelId="{68A6EEA1-B5E8-424E-A014-02180101E364}" type="presParOf" srcId="{5339868C-844B-4DD8-A04D-0ACD497F6C6F}" destId="{54A4237D-4C8E-4B6D-9B99-96BEBC8DF9D8}" srcOrd="2" destOrd="0" presId="urn:microsoft.com/office/officeart/2009/3/layout/StepUpProcess"/>
    <dgm:cxn modelId="{4CF2FB52-CABE-4DE5-9E32-4A09639927BE}" type="presParOf" srcId="{54A4237D-4C8E-4B6D-9B99-96BEBC8DF9D8}" destId="{4397E878-3D71-42AE-98AF-095CFC87CAB9}" srcOrd="0" destOrd="0" presId="urn:microsoft.com/office/officeart/2009/3/layout/StepUpProcess"/>
    <dgm:cxn modelId="{EC4BF828-73C9-4DF9-BD3D-C3FE459F1DFC}" type="presParOf" srcId="{54A4237D-4C8E-4B6D-9B99-96BEBC8DF9D8}" destId="{C32632AE-7EC6-4F72-B736-7B97F4AD1E17}" srcOrd="1" destOrd="0" presId="urn:microsoft.com/office/officeart/2009/3/layout/StepUpProcess"/>
    <dgm:cxn modelId="{2BE024BB-ED90-4C89-8E0D-BF14E6CC30C8}" type="presParOf" srcId="{54A4237D-4C8E-4B6D-9B99-96BEBC8DF9D8}" destId="{2E4B8EE3-52CD-4C97-B6A1-C8EF198395BB}" srcOrd="2" destOrd="0" presId="urn:microsoft.com/office/officeart/2009/3/layout/StepUpProcess"/>
    <dgm:cxn modelId="{A152267E-B112-4F92-A97C-E0307D218259}" type="presParOf" srcId="{5339868C-844B-4DD8-A04D-0ACD497F6C6F}" destId="{E0E5FB38-951B-44A7-A22D-67CF309D117E}" srcOrd="3" destOrd="0" presId="urn:microsoft.com/office/officeart/2009/3/layout/StepUpProcess"/>
    <dgm:cxn modelId="{CDADD21D-40FB-43EF-9496-8AAE94B05B25}" type="presParOf" srcId="{E0E5FB38-951B-44A7-A22D-67CF309D117E}" destId="{652A2393-C46F-468C-910C-E9DA31895524}" srcOrd="0" destOrd="0" presId="urn:microsoft.com/office/officeart/2009/3/layout/StepUpProcess"/>
    <dgm:cxn modelId="{28A1D877-30AC-4D04-84A8-5E1F84F1B13F}" type="presParOf" srcId="{5339868C-844B-4DD8-A04D-0ACD497F6C6F}" destId="{171F86C4-363B-40F1-AE8D-5380365C0459}" srcOrd="4" destOrd="0" presId="urn:microsoft.com/office/officeart/2009/3/layout/StepUpProcess"/>
    <dgm:cxn modelId="{7DF542A9-F714-4BE0-8A0E-02346D14BB34}" type="presParOf" srcId="{171F86C4-363B-40F1-AE8D-5380365C0459}" destId="{014CDB63-74DD-4C36-BC45-EC006B006988}" srcOrd="0" destOrd="0" presId="urn:microsoft.com/office/officeart/2009/3/layout/StepUpProcess"/>
    <dgm:cxn modelId="{B7A2D90C-45E0-42CF-B04B-AAB176A0E000}" type="presParOf" srcId="{171F86C4-363B-40F1-AE8D-5380365C0459}" destId="{E83B9C22-8BD1-4753-BCA1-E490F4A86365}" srcOrd="1" destOrd="0" presId="urn:microsoft.com/office/officeart/2009/3/layout/StepUpProcess"/>
    <dgm:cxn modelId="{F6C1BF80-9EEB-48C6-9CC3-7A2BC8F14698}" type="presParOf" srcId="{171F86C4-363B-40F1-AE8D-5380365C0459}" destId="{F3629B77-EDC8-44A6-B038-F97ED1808202}" srcOrd="2" destOrd="0" presId="urn:microsoft.com/office/officeart/2009/3/layout/StepUpProcess"/>
    <dgm:cxn modelId="{F79C0AA2-3344-4ACB-9626-E9E44D2BD9FF}" type="presParOf" srcId="{5339868C-844B-4DD8-A04D-0ACD497F6C6F}" destId="{C62BDBF3-3CC7-4AAC-9502-E0E2158E83EE}" srcOrd="5" destOrd="0" presId="urn:microsoft.com/office/officeart/2009/3/layout/StepUpProcess"/>
    <dgm:cxn modelId="{B0DC47CF-2551-43CA-BFBF-C06CB5C2B08E}" type="presParOf" srcId="{C62BDBF3-3CC7-4AAC-9502-E0E2158E83EE}" destId="{50622CB0-F7EF-4522-A4B7-952B9495BF8E}" srcOrd="0" destOrd="0" presId="urn:microsoft.com/office/officeart/2009/3/layout/StepUpProcess"/>
    <dgm:cxn modelId="{318EF2DE-F315-42FA-98B8-3FF4EF3864F6}" type="presParOf" srcId="{5339868C-844B-4DD8-A04D-0ACD497F6C6F}" destId="{A58F719D-81E0-415C-8411-2CB4ED814D10}" srcOrd="6" destOrd="0" presId="urn:microsoft.com/office/officeart/2009/3/layout/StepUpProcess"/>
    <dgm:cxn modelId="{AAAC6B05-8688-4C5D-8368-CC1E01BB7322}" type="presParOf" srcId="{A58F719D-81E0-415C-8411-2CB4ED814D10}" destId="{90A7B1A2-3B68-4CD2-BB86-6EAB86C9C4D2}" srcOrd="0" destOrd="0" presId="urn:microsoft.com/office/officeart/2009/3/layout/StepUpProcess"/>
    <dgm:cxn modelId="{C253EFB5-7F41-4558-959F-6C13B8C28B1F}" type="presParOf" srcId="{A58F719D-81E0-415C-8411-2CB4ED814D10}" destId="{537A8E26-72C2-4938-BC07-EC644D7E72D0}" srcOrd="1" destOrd="0" presId="urn:microsoft.com/office/officeart/2009/3/layout/StepUpProcess"/>
    <dgm:cxn modelId="{B16D3EED-122A-48DE-B6D0-A9680BB4599F}" type="presParOf" srcId="{A58F719D-81E0-415C-8411-2CB4ED814D10}" destId="{A39A3995-3BC0-41AE-BED2-93AAAEE7695C}" srcOrd="2" destOrd="0" presId="urn:microsoft.com/office/officeart/2009/3/layout/StepUpProcess"/>
    <dgm:cxn modelId="{3E7C35B9-D086-4F19-9068-66D126A46D77}" type="presParOf" srcId="{5339868C-844B-4DD8-A04D-0ACD497F6C6F}" destId="{AD3F0667-D405-48A1-B0FD-D3DDA4B57ECE}" srcOrd="7" destOrd="0" presId="urn:microsoft.com/office/officeart/2009/3/layout/StepUpProcess"/>
    <dgm:cxn modelId="{3B93EDB0-3F0E-4555-9214-FEF76A7AC46D}" type="presParOf" srcId="{AD3F0667-D405-48A1-B0FD-D3DDA4B57ECE}" destId="{9744606A-BE0D-4117-8CEB-F350A4230CA5}" srcOrd="0" destOrd="0" presId="urn:microsoft.com/office/officeart/2009/3/layout/StepUpProcess"/>
    <dgm:cxn modelId="{9BF38EF3-3B7B-4B11-9E79-CB25BB320FA6}" type="presParOf" srcId="{5339868C-844B-4DD8-A04D-0ACD497F6C6F}" destId="{C6DC22C9-AE27-4D9E-915F-BD2F436E948D}" srcOrd="8" destOrd="0" presId="urn:microsoft.com/office/officeart/2009/3/layout/StepUpProcess"/>
    <dgm:cxn modelId="{5B464A44-5D10-463C-B811-4AE15B53F346}" type="presParOf" srcId="{C6DC22C9-AE27-4D9E-915F-BD2F436E948D}" destId="{EC075280-6FE9-40BF-902C-A6D965A3E356}" srcOrd="0" destOrd="0" presId="urn:microsoft.com/office/officeart/2009/3/layout/StepUpProcess"/>
    <dgm:cxn modelId="{E5008883-DC76-429E-8EDA-EC802D25631A}" type="presParOf" srcId="{C6DC22C9-AE27-4D9E-915F-BD2F436E948D}" destId="{4A57B359-4697-46D2-9A4C-4601DDDBF81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C6B3CC-F712-4EB0-9232-BDFA651B0E2C}" type="doc">
      <dgm:prSet loTypeId="urn:microsoft.com/office/officeart/2005/8/layout/chevronAccent+Icon" loCatId="process" qsTypeId="urn:microsoft.com/office/officeart/2005/8/quickstyle/simple1" qsCatId="simple" csTypeId="urn:microsoft.com/office/officeart/2005/8/colors/accent0_2" csCatId="mainScheme" phldr="1"/>
      <dgm:spPr/>
    </dgm:pt>
    <dgm:pt modelId="{C7D89B20-647A-4937-9A0E-4F44943CC666}">
      <dgm:prSet phldrT="[Text]"/>
      <dgm:spPr/>
      <dgm:t>
        <a:bodyPr/>
        <a:lstStyle/>
        <a:p>
          <a:r>
            <a:rPr lang="en-US" dirty="0" smtClean="0">
              <a:solidFill>
                <a:schemeClr val="tx1"/>
              </a:solidFill>
            </a:rPr>
            <a:t>Use of credit</a:t>
          </a:r>
          <a:endParaRPr lang="en-US" dirty="0">
            <a:solidFill>
              <a:schemeClr val="tx1"/>
            </a:solidFill>
          </a:endParaRPr>
        </a:p>
      </dgm:t>
    </dgm:pt>
    <dgm:pt modelId="{BB0F17D9-AA2A-4B1F-A579-2A2C3E2A1EB7}" type="parTrans" cxnId="{726172E3-3E58-4FD4-8E67-23C6000E52B6}">
      <dgm:prSet/>
      <dgm:spPr/>
      <dgm:t>
        <a:bodyPr/>
        <a:lstStyle/>
        <a:p>
          <a:endParaRPr lang="en-US"/>
        </a:p>
      </dgm:t>
    </dgm:pt>
    <dgm:pt modelId="{C26FA10E-E801-446E-AC03-655E94BFEDA1}" type="sibTrans" cxnId="{726172E3-3E58-4FD4-8E67-23C6000E52B6}">
      <dgm:prSet/>
      <dgm:spPr/>
      <dgm:t>
        <a:bodyPr/>
        <a:lstStyle/>
        <a:p>
          <a:endParaRPr lang="en-US"/>
        </a:p>
      </dgm:t>
    </dgm:pt>
    <dgm:pt modelId="{3A38CD15-BB7A-4B57-8DC2-8834CE61EA74}">
      <dgm:prSet phldrT="[Text]"/>
      <dgm:spPr/>
      <dgm:t>
        <a:bodyPr/>
        <a:lstStyle/>
        <a:p>
          <a:r>
            <a:rPr lang="en-US" dirty="0" smtClean="0">
              <a:solidFill>
                <a:schemeClr val="tx1"/>
              </a:solidFill>
            </a:rPr>
            <a:t>Creates credit history</a:t>
          </a:r>
          <a:endParaRPr lang="en-US" dirty="0">
            <a:solidFill>
              <a:schemeClr val="tx1"/>
            </a:solidFill>
          </a:endParaRPr>
        </a:p>
      </dgm:t>
    </dgm:pt>
    <dgm:pt modelId="{A77ACCD5-4B79-42A6-A9D2-F269679E6E89}" type="parTrans" cxnId="{45F34BA0-5F86-4852-B2BE-2743DC131CDF}">
      <dgm:prSet/>
      <dgm:spPr/>
      <dgm:t>
        <a:bodyPr/>
        <a:lstStyle/>
        <a:p>
          <a:endParaRPr lang="en-US"/>
        </a:p>
      </dgm:t>
    </dgm:pt>
    <dgm:pt modelId="{081682FF-AFAE-4D89-BD9A-BA6813C47687}" type="sibTrans" cxnId="{45F34BA0-5F86-4852-B2BE-2743DC131CDF}">
      <dgm:prSet/>
      <dgm:spPr/>
      <dgm:t>
        <a:bodyPr/>
        <a:lstStyle/>
        <a:p>
          <a:endParaRPr lang="en-US"/>
        </a:p>
      </dgm:t>
    </dgm:pt>
    <dgm:pt modelId="{7116FE11-70FC-498A-B20B-8798AD701B25}">
      <dgm:prSet phldrT="[Text]"/>
      <dgm:spPr/>
      <dgm:t>
        <a:bodyPr/>
        <a:lstStyle/>
        <a:p>
          <a:r>
            <a:rPr lang="en-US" dirty="0" smtClean="0">
              <a:solidFill>
                <a:schemeClr val="tx1"/>
              </a:solidFill>
            </a:rPr>
            <a:t>Compiled into credit reports</a:t>
          </a:r>
          <a:endParaRPr lang="en-US" dirty="0">
            <a:solidFill>
              <a:schemeClr val="tx1"/>
            </a:solidFill>
          </a:endParaRPr>
        </a:p>
      </dgm:t>
    </dgm:pt>
    <dgm:pt modelId="{EE35E32A-DB93-488A-96B9-E135F3049C52}" type="parTrans" cxnId="{86808E8E-A38B-4E59-9D74-9AC3CA3A02D9}">
      <dgm:prSet/>
      <dgm:spPr/>
      <dgm:t>
        <a:bodyPr/>
        <a:lstStyle/>
        <a:p>
          <a:endParaRPr lang="en-US"/>
        </a:p>
      </dgm:t>
    </dgm:pt>
    <dgm:pt modelId="{C6509175-DBC5-410E-838F-1BFAEAF87AF4}" type="sibTrans" cxnId="{86808E8E-A38B-4E59-9D74-9AC3CA3A02D9}">
      <dgm:prSet/>
      <dgm:spPr/>
      <dgm:t>
        <a:bodyPr/>
        <a:lstStyle/>
        <a:p>
          <a:endParaRPr lang="en-US"/>
        </a:p>
      </dgm:t>
    </dgm:pt>
    <dgm:pt modelId="{300746E3-C91E-42EC-96BA-B90637ED51BF}">
      <dgm:prSet phldrT="[Text]"/>
      <dgm:spPr/>
      <dgm:t>
        <a:bodyPr/>
        <a:lstStyle/>
        <a:p>
          <a:r>
            <a:rPr lang="en-US" dirty="0" smtClean="0">
              <a:solidFill>
                <a:schemeClr val="tx1"/>
              </a:solidFill>
            </a:rPr>
            <a:t>Used to calculate credit scores</a:t>
          </a:r>
          <a:endParaRPr lang="en-US" dirty="0">
            <a:solidFill>
              <a:schemeClr val="tx1"/>
            </a:solidFill>
          </a:endParaRPr>
        </a:p>
      </dgm:t>
    </dgm:pt>
    <dgm:pt modelId="{81782B8C-5306-43F5-BB5C-FD126B9B2742}" type="parTrans" cxnId="{39F2305C-49A2-40A5-B521-7ECF35E7F2B1}">
      <dgm:prSet/>
      <dgm:spPr/>
      <dgm:t>
        <a:bodyPr/>
        <a:lstStyle/>
        <a:p>
          <a:endParaRPr lang="en-US"/>
        </a:p>
      </dgm:t>
    </dgm:pt>
    <dgm:pt modelId="{A2223AFE-E6B1-4C7A-B5FC-5ADB6DD229B6}" type="sibTrans" cxnId="{39F2305C-49A2-40A5-B521-7ECF35E7F2B1}">
      <dgm:prSet/>
      <dgm:spPr/>
      <dgm:t>
        <a:bodyPr/>
        <a:lstStyle/>
        <a:p>
          <a:endParaRPr lang="en-US"/>
        </a:p>
      </dgm:t>
    </dgm:pt>
    <dgm:pt modelId="{15FC2DA4-CAE5-4694-A407-71B6C3A4A22D}" type="pres">
      <dgm:prSet presAssocID="{22C6B3CC-F712-4EB0-9232-BDFA651B0E2C}" presName="Name0" presStyleCnt="0">
        <dgm:presLayoutVars>
          <dgm:dir/>
          <dgm:resizeHandles val="exact"/>
        </dgm:presLayoutVars>
      </dgm:prSet>
      <dgm:spPr/>
    </dgm:pt>
    <dgm:pt modelId="{1618939E-6E74-40D9-AA16-1D3BA3AA1C59}" type="pres">
      <dgm:prSet presAssocID="{C7D89B20-647A-4937-9A0E-4F44943CC666}" presName="composite" presStyleCnt="0"/>
      <dgm:spPr/>
    </dgm:pt>
    <dgm:pt modelId="{654EE63D-3B1D-4279-A33C-5ADBF64AB897}" type="pres">
      <dgm:prSet presAssocID="{C7D89B20-647A-4937-9A0E-4F44943CC666}" presName="bgChev" presStyleLbl="node1" presStyleIdx="0" presStyleCnt="4"/>
      <dgm:spPr/>
    </dgm:pt>
    <dgm:pt modelId="{F57B22F5-3F85-4102-9195-06A8E994BCB1}" type="pres">
      <dgm:prSet presAssocID="{C7D89B20-647A-4937-9A0E-4F44943CC666}" presName="txNode" presStyleLbl="fgAcc1" presStyleIdx="0" presStyleCnt="4">
        <dgm:presLayoutVars>
          <dgm:bulletEnabled val="1"/>
        </dgm:presLayoutVars>
      </dgm:prSet>
      <dgm:spPr/>
      <dgm:t>
        <a:bodyPr/>
        <a:lstStyle/>
        <a:p>
          <a:endParaRPr lang="en-US"/>
        </a:p>
      </dgm:t>
    </dgm:pt>
    <dgm:pt modelId="{18ABBFC7-C49D-4B1B-8B4F-7FA851CBE327}" type="pres">
      <dgm:prSet presAssocID="{C26FA10E-E801-446E-AC03-655E94BFEDA1}" presName="compositeSpace" presStyleCnt="0"/>
      <dgm:spPr/>
    </dgm:pt>
    <dgm:pt modelId="{D496E391-8380-4D14-B457-6CDE72B593DE}" type="pres">
      <dgm:prSet presAssocID="{3A38CD15-BB7A-4B57-8DC2-8834CE61EA74}" presName="composite" presStyleCnt="0"/>
      <dgm:spPr/>
    </dgm:pt>
    <dgm:pt modelId="{BAB9A991-2E03-42F1-B94E-6313B18E6C7E}" type="pres">
      <dgm:prSet presAssocID="{3A38CD15-BB7A-4B57-8DC2-8834CE61EA74}" presName="bgChev" presStyleLbl="node1" presStyleIdx="1" presStyleCnt="4"/>
      <dgm:spPr/>
    </dgm:pt>
    <dgm:pt modelId="{D4E2B2AE-109E-46D7-B351-CB7E828F0E26}" type="pres">
      <dgm:prSet presAssocID="{3A38CD15-BB7A-4B57-8DC2-8834CE61EA74}" presName="txNode" presStyleLbl="fgAcc1" presStyleIdx="1" presStyleCnt="4">
        <dgm:presLayoutVars>
          <dgm:bulletEnabled val="1"/>
        </dgm:presLayoutVars>
      </dgm:prSet>
      <dgm:spPr/>
      <dgm:t>
        <a:bodyPr/>
        <a:lstStyle/>
        <a:p>
          <a:endParaRPr lang="en-US"/>
        </a:p>
      </dgm:t>
    </dgm:pt>
    <dgm:pt modelId="{9FA33116-9A21-4D3E-AFE7-2301EE4103D6}" type="pres">
      <dgm:prSet presAssocID="{081682FF-AFAE-4D89-BD9A-BA6813C47687}" presName="compositeSpace" presStyleCnt="0"/>
      <dgm:spPr/>
    </dgm:pt>
    <dgm:pt modelId="{9645E7C7-AEAB-4934-B9A5-035D77D8B0B6}" type="pres">
      <dgm:prSet presAssocID="{7116FE11-70FC-498A-B20B-8798AD701B25}" presName="composite" presStyleCnt="0"/>
      <dgm:spPr/>
    </dgm:pt>
    <dgm:pt modelId="{B2328DB7-F1FA-4956-BA7B-7FA57A07ABB0}" type="pres">
      <dgm:prSet presAssocID="{7116FE11-70FC-498A-B20B-8798AD701B25}" presName="bgChev" presStyleLbl="node1" presStyleIdx="2" presStyleCnt="4"/>
      <dgm:spPr/>
    </dgm:pt>
    <dgm:pt modelId="{E4666DD5-09E2-49F7-91A4-1D572943A737}" type="pres">
      <dgm:prSet presAssocID="{7116FE11-70FC-498A-B20B-8798AD701B25}" presName="txNode" presStyleLbl="fgAcc1" presStyleIdx="2" presStyleCnt="4">
        <dgm:presLayoutVars>
          <dgm:bulletEnabled val="1"/>
        </dgm:presLayoutVars>
      </dgm:prSet>
      <dgm:spPr/>
      <dgm:t>
        <a:bodyPr/>
        <a:lstStyle/>
        <a:p>
          <a:endParaRPr lang="en-US"/>
        </a:p>
      </dgm:t>
    </dgm:pt>
    <dgm:pt modelId="{801AE56B-E166-4978-9BDD-822C065E2676}" type="pres">
      <dgm:prSet presAssocID="{C6509175-DBC5-410E-838F-1BFAEAF87AF4}" presName="compositeSpace" presStyleCnt="0"/>
      <dgm:spPr/>
    </dgm:pt>
    <dgm:pt modelId="{40496D97-3874-43D0-B7DB-99C882A6C25B}" type="pres">
      <dgm:prSet presAssocID="{300746E3-C91E-42EC-96BA-B90637ED51BF}" presName="composite" presStyleCnt="0"/>
      <dgm:spPr/>
    </dgm:pt>
    <dgm:pt modelId="{44029AF7-1651-44F1-8805-0C823976728B}" type="pres">
      <dgm:prSet presAssocID="{300746E3-C91E-42EC-96BA-B90637ED51BF}" presName="bgChev" presStyleLbl="node1" presStyleIdx="3" presStyleCnt="4"/>
      <dgm:spPr/>
    </dgm:pt>
    <dgm:pt modelId="{159C7673-BF86-41BF-A9FA-4267AE4F1A66}" type="pres">
      <dgm:prSet presAssocID="{300746E3-C91E-42EC-96BA-B90637ED51BF}" presName="txNode" presStyleLbl="fgAcc1" presStyleIdx="3" presStyleCnt="4">
        <dgm:presLayoutVars>
          <dgm:bulletEnabled val="1"/>
        </dgm:presLayoutVars>
      </dgm:prSet>
      <dgm:spPr/>
      <dgm:t>
        <a:bodyPr/>
        <a:lstStyle/>
        <a:p>
          <a:endParaRPr lang="en-US"/>
        </a:p>
      </dgm:t>
    </dgm:pt>
  </dgm:ptLst>
  <dgm:cxnLst>
    <dgm:cxn modelId="{45F34BA0-5F86-4852-B2BE-2743DC131CDF}" srcId="{22C6B3CC-F712-4EB0-9232-BDFA651B0E2C}" destId="{3A38CD15-BB7A-4B57-8DC2-8834CE61EA74}" srcOrd="1" destOrd="0" parTransId="{A77ACCD5-4B79-42A6-A9D2-F269679E6E89}" sibTransId="{081682FF-AFAE-4D89-BD9A-BA6813C47687}"/>
    <dgm:cxn modelId="{335E8FE9-A31F-4910-9CE2-C85C8A7CF9C7}" type="presOf" srcId="{C7D89B20-647A-4937-9A0E-4F44943CC666}" destId="{F57B22F5-3F85-4102-9195-06A8E994BCB1}" srcOrd="0" destOrd="0" presId="urn:microsoft.com/office/officeart/2005/8/layout/chevronAccent+Icon"/>
    <dgm:cxn modelId="{A2BDB58D-084F-446D-B218-5EB74AC1369B}" type="presOf" srcId="{300746E3-C91E-42EC-96BA-B90637ED51BF}" destId="{159C7673-BF86-41BF-A9FA-4267AE4F1A66}" srcOrd="0" destOrd="0" presId="urn:microsoft.com/office/officeart/2005/8/layout/chevronAccent+Icon"/>
    <dgm:cxn modelId="{024F7BB5-0D04-46E5-86BB-B9505592E559}" type="presOf" srcId="{7116FE11-70FC-498A-B20B-8798AD701B25}" destId="{E4666DD5-09E2-49F7-91A4-1D572943A737}" srcOrd="0" destOrd="0" presId="urn:microsoft.com/office/officeart/2005/8/layout/chevronAccent+Icon"/>
    <dgm:cxn modelId="{458F369A-8B7F-483A-9294-7A6AE120CCA2}" type="presOf" srcId="{3A38CD15-BB7A-4B57-8DC2-8834CE61EA74}" destId="{D4E2B2AE-109E-46D7-B351-CB7E828F0E26}" srcOrd="0" destOrd="0" presId="urn:microsoft.com/office/officeart/2005/8/layout/chevronAccent+Icon"/>
    <dgm:cxn modelId="{86808E8E-A38B-4E59-9D74-9AC3CA3A02D9}" srcId="{22C6B3CC-F712-4EB0-9232-BDFA651B0E2C}" destId="{7116FE11-70FC-498A-B20B-8798AD701B25}" srcOrd="2" destOrd="0" parTransId="{EE35E32A-DB93-488A-96B9-E135F3049C52}" sibTransId="{C6509175-DBC5-410E-838F-1BFAEAF87AF4}"/>
    <dgm:cxn modelId="{726172E3-3E58-4FD4-8E67-23C6000E52B6}" srcId="{22C6B3CC-F712-4EB0-9232-BDFA651B0E2C}" destId="{C7D89B20-647A-4937-9A0E-4F44943CC666}" srcOrd="0" destOrd="0" parTransId="{BB0F17D9-AA2A-4B1F-A579-2A2C3E2A1EB7}" sibTransId="{C26FA10E-E801-446E-AC03-655E94BFEDA1}"/>
    <dgm:cxn modelId="{39F2305C-49A2-40A5-B521-7ECF35E7F2B1}" srcId="{22C6B3CC-F712-4EB0-9232-BDFA651B0E2C}" destId="{300746E3-C91E-42EC-96BA-B90637ED51BF}" srcOrd="3" destOrd="0" parTransId="{81782B8C-5306-43F5-BB5C-FD126B9B2742}" sibTransId="{A2223AFE-E6B1-4C7A-B5FC-5ADB6DD229B6}"/>
    <dgm:cxn modelId="{88A70AB4-7D4E-4F7F-B9BC-F2E328E823A4}" type="presOf" srcId="{22C6B3CC-F712-4EB0-9232-BDFA651B0E2C}" destId="{15FC2DA4-CAE5-4694-A407-71B6C3A4A22D}" srcOrd="0" destOrd="0" presId="urn:microsoft.com/office/officeart/2005/8/layout/chevronAccent+Icon"/>
    <dgm:cxn modelId="{26A59D6C-F376-4453-A194-0A60378979C7}" type="presParOf" srcId="{15FC2DA4-CAE5-4694-A407-71B6C3A4A22D}" destId="{1618939E-6E74-40D9-AA16-1D3BA3AA1C59}" srcOrd="0" destOrd="0" presId="urn:microsoft.com/office/officeart/2005/8/layout/chevronAccent+Icon"/>
    <dgm:cxn modelId="{7FE41D31-B382-4128-B216-9F6AD67CE785}" type="presParOf" srcId="{1618939E-6E74-40D9-AA16-1D3BA3AA1C59}" destId="{654EE63D-3B1D-4279-A33C-5ADBF64AB897}" srcOrd="0" destOrd="0" presId="urn:microsoft.com/office/officeart/2005/8/layout/chevronAccent+Icon"/>
    <dgm:cxn modelId="{BF0FB69B-D61A-4880-9254-2CB144CDE7FE}" type="presParOf" srcId="{1618939E-6E74-40D9-AA16-1D3BA3AA1C59}" destId="{F57B22F5-3F85-4102-9195-06A8E994BCB1}" srcOrd="1" destOrd="0" presId="urn:microsoft.com/office/officeart/2005/8/layout/chevronAccent+Icon"/>
    <dgm:cxn modelId="{4CAB517A-CD19-4734-A547-4B8A84E929EF}" type="presParOf" srcId="{15FC2DA4-CAE5-4694-A407-71B6C3A4A22D}" destId="{18ABBFC7-C49D-4B1B-8B4F-7FA851CBE327}" srcOrd="1" destOrd="0" presId="urn:microsoft.com/office/officeart/2005/8/layout/chevronAccent+Icon"/>
    <dgm:cxn modelId="{01E3F577-153A-4E38-A57F-313709C7C6A4}" type="presParOf" srcId="{15FC2DA4-CAE5-4694-A407-71B6C3A4A22D}" destId="{D496E391-8380-4D14-B457-6CDE72B593DE}" srcOrd="2" destOrd="0" presId="urn:microsoft.com/office/officeart/2005/8/layout/chevronAccent+Icon"/>
    <dgm:cxn modelId="{E70CD376-EBA6-4308-A51F-2F7088162C84}" type="presParOf" srcId="{D496E391-8380-4D14-B457-6CDE72B593DE}" destId="{BAB9A991-2E03-42F1-B94E-6313B18E6C7E}" srcOrd="0" destOrd="0" presId="urn:microsoft.com/office/officeart/2005/8/layout/chevronAccent+Icon"/>
    <dgm:cxn modelId="{FA887FDF-27C1-45D4-BB5B-96B411C215B7}" type="presParOf" srcId="{D496E391-8380-4D14-B457-6CDE72B593DE}" destId="{D4E2B2AE-109E-46D7-B351-CB7E828F0E26}" srcOrd="1" destOrd="0" presId="urn:microsoft.com/office/officeart/2005/8/layout/chevronAccent+Icon"/>
    <dgm:cxn modelId="{542345EC-0B72-4560-8ACE-A5F9C6E1A8D1}" type="presParOf" srcId="{15FC2DA4-CAE5-4694-A407-71B6C3A4A22D}" destId="{9FA33116-9A21-4D3E-AFE7-2301EE4103D6}" srcOrd="3" destOrd="0" presId="urn:microsoft.com/office/officeart/2005/8/layout/chevronAccent+Icon"/>
    <dgm:cxn modelId="{A5612BC8-94AF-44BA-8C7C-104C44320517}" type="presParOf" srcId="{15FC2DA4-CAE5-4694-A407-71B6C3A4A22D}" destId="{9645E7C7-AEAB-4934-B9A5-035D77D8B0B6}" srcOrd="4" destOrd="0" presId="urn:microsoft.com/office/officeart/2005/8/layout/chevronAccent+Icon"/>
    <dgm:cxn modelId="{FB69AC20-18CC-4386-887C-92A37F75DB8B}" type="presParOf" srcId="{9645E7C7-AEAB-4934-B9A5-035D77D8B0B6}" destId="{B2328DB7-F1FA-4956-BA7B-7FA57A07ABB0}" srcOrd="0" destOrd="0" presId="urn:microsoft.com/office/officeart/2005/8/layout/chevronAccent+Icon"/>
    <dgm:cxn modelId="{AC7DF018-59CC-4D68-BF15-296303A9D159}" type="presParOf" srcId="{9645E7C7-AEAB-4934-B9A5-035D77D8B0B6}" destId="{E4666DD5-09E2-49F7-91A4-1D572943A737}" srcOrd="1" destOrd="0" presId="urn:microsoft.com/office/officeart/2005/8/layout/chevronAccent+Icon"/>
    <dgm:cxn modelId="{411919F7-749A-4D46-B439-395CABC06C4E}" type="presParOf" srcId="{15FC2DA4-CAE5-4694-A407-71B6C3A4A22D}" destId="{801AE56B-E166-4978-9BDD-822C065E2676}" srcOrd="5" destOrd="0" presId="urn:microsoft.com/office/officeart/2005/8/layout/chevronAccent+Icon"/>
    <dgm:cxn modelId="{49BD1623-EC06-4CAE-A374-2209CE849401}" type="presParOf" srcId="{15FC2DA4-CAE5-4694-A407-71B6C3A4A22D}" destId="{40496D97-3874-43D0-B7DB-99C882A6C25B}" srcOrd="6" destOrd="0" presId="urn:microsoft.com/office/officeart/2005/8/layout/chevronAccent+Icon"/>
    <dgm:cxn modelId="{7A1F54A2-DE6B-4D1C-81B0-EC8C8F7C12CB}" type="presParOf" srcId="{40496D97-3874-43D0-B7DB-99C882A6C25B}" destId="{44029AF7-1651-44F1-8805-0C823976728B}" srcOrd="0" destOrd="0" presId="urn:microsoft.com/office/officeart/2005/8/layout/chevronAccent+Icon"/>
    <dgm:cxn modelId="{69E1E8E6-3D29-4927-A936-F90223BA860D}" type="presParOf" srcId="{40496D97-3874-43D0-B7DB-99C882A6C25B}" destId="{159C7673-BF86-41BF-A9FA-4267AE4F1A6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8EE9B-D981-40FB-B786-A1BE11114661}">
      <dsp:nvSpPr>
        <dsp:cNvPr id="0" name=""/>
        <dsp:cNvSpPr/>
      </dsp:nvSpPr>
      <dsp:spPr>
        <a:xfrm>
          <a:off x="1351"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latin typeface="Arial"/>
              <a:cs typeface="Arial"/>
            </a:rPr>
            <a:t>Financial literacy</a:t>
          </a:r>
          <a:endParaRPr lang="en-US" sz="1800" b="0" kern="1200" dirty="0">
            <a:latin typeface="Arial"/>
            <a:cs typeface="Arial"/>
          </a:endParaRPr>
        </a:p>
      </dsp:txBody>
      <dsp:txXfrm>
        <a:off x="263694" y="900720"/>
        <a:ext cx="1266701" cy="1266701"/>
      </dsp:txXfrm>
    </dsp:sp>
    <dsp:sp modelId="{97FDB00C-7DB5-4FA5-B450-CF8F1E49E9DF}">
      <dsp:nvSpPr>
        <dsp:cNvPr id="0" name=""/>
        <dsp:cNvSpPr/>
      </dsp:nvSpPr>
      <dsp:spPr>
        <a:xfrm>
          <a:off x="1803403" y="1027265"/>
          <a:ext cx="1039004" cy="1039004"/>
        </a:xfrm>
        <a:prstGeom prst="mathPlus">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1941123" y="1424580"/>
        <a:ext cx="763564" cy="244374"/>
      </dsp:txXfrm>
    </dsp:sp>
    <dsp:sp modelId="{DFB04FFC-DE9B-4269-877C-AC906D56C9DE}">
      <dsp:nvSpPr>
        <dsp:cNvPr id="0" name=""/>
        <dsp:cNvSpPr/>
      </dsp:nvSpPr>
      <dsp:spPr>
        <a:xfrm>
          <a:off x="2797170"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i="0" kern="1200" dirty="0" smtClean="0">
              <a:latin typeface="Arial"/>
              <a:cs typeface="Arial"/>
            </a:rPr>
            <a:t>Skill and confidence to use knowledge</a:t>
          </a:r>
          <a:endParaRPr lang="en-US" sz="1800" b="0" i="0" kern="1200" dirty="0">
            <a:latin typeface="Arial"/>
            <a:cs typeface="Arial"/>
          </a:endParaRPr>
        </a:p>
      </dsp:txBody>
      <dsp:txXfrm>
        <a:off x="3059513" y="900720"/>
        <a:ext cx="1266701" cy="1266701"/>
      </dsp:txXfrm>
    </dsp:sp>
    <dsp:sp modelId="{64F09F2D-5368-4221-8664-42515F353403}">
      <dsp:nvSpPr>
        <dsp:cNvPr id="0" name=""/>
        <dsp:cNvSpPr/>
      </dsp:nvSpPr>
      <dsp:spPr>
        <a:xfrm>
          <a:off x="4742815" y="1014568"/>
          <a:ext cx="1039004" cy="1039004"/>
        </a:xfrm>
        <a:prstGeom prst="mathEqual">
          <a:avLst/>
        </a:prstGeom>
        <a:solidFill>
          <a:srgbClr val="FFFF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endParaRPr lang="en-US" sz="4600" kern="1200" dirty="0"/>
        </a:p>
      </dsp:txBody>
      <dsp:txXfrm>
        <a:off x="4880535" y="1228603"/>
        <a:ext cx="763564" cy="610934"/>
      </dsp:txXfrm>
    </dsp:sp>
    <dsp:sp modelId="{B3010C1D-96BF-46E2-800E-EAFF056355B7}">
      <dsp:nvSpPr>
        <dsp:cNvPr id="0" name=""/>
        <dsp:cNvSpPr/>
      </dsp:nvSpPr>
      <dsp:spPr>
        <a:xfrm>
          <a:off x="5795165"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20000"/>
            </a:lnSpc>
            <a:spcBef>
              <a:spcPct val="0"/>
            </a:spcBef>
            <a:spcAft>
              <a:spcPct val="35000"/>
            </a:spcAft>
          </a:pPr>
          <a:r>
            <a:rPr lang="en-US" sz="1400" b="0" kern="1200" dirty="0" smtClean="0">
              <a:latin typeface="Arial"/>
              <a:cs typeface="Arial"/>
            </a:rPr>
            <a:t>Financial empowerment</a:t>
          </a:r>
          <a:endParaRPr lang="en-US" sz="1400" b="0" kern="1200" dirty="0">
            <a:latin typeface="Arial"/>
            <a:cs typeface="Arial"/>
          </a:endParaRPr>
        </a:p>
      </dsp:txBody>
      <dsp:txXfrm>
        <a:off x="6057508" y="900720"/>
        <a:ext cx="1266701" cy="1266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8EE9B-D981-40FB-B786-A1BE11114661}">
      <dsp:nvSpPr>
        <dsp:cNvPr id="0" name=""/>
        <dsp:cNvSpPr/>
      </dsp:nvSpPr>
      <dsp:spPr>
        <a:xfrm>
          <a:off x="1351"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latin typeface="Arial"/>
              <a:cs typeface="Arial"/>
            </a:rPr>
            <a:t>Access</a:t>
          </a:r>
          <a:endParaRPr lang="en-US" sz="1800" b="0" kern="1200" dirty="0">
            <a:latin typeface="Arial"/>
            <a:cs typeface="Arial"/>
          </a:endParaRPr>
        </a:p>
      </dsp:txBody>
      <dsp:txXfrm>
        <a:off x="263694" y="900720"/>
        <a:ext cx="1266701" cy="1266701"/>
      </dsp:txXfrm>
    </dsp:sp>
    <dsp:sp modelId="{97FDB00C-7DB5-4FA5-B450-CF8F1E49E9DF}">
      <dsp:nvSpPr>
        <dsp:cNvPr id="0" name=""/>
        <dsp:cNvSpPr/>
      </dsp:nvSpPr>
      <dsp:spPr>
        <a:xfrm>
          <a:off x="1803403" y="1027265"/>
          <a:ext cx="1039004" cy="1039004"/>
        </a:xfrm>
        <a:prstGeom prst="mathPlus">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1941123" y="1424580"/>
        <a:ext cx="763564" cy="244374"/>
      </dsp:txXfrm>
    </dsp:sp>
    <dsp:sp modelId="{DFB04FFC-DE9B-4269-877C-AC906D56C9DE}">
      <dsp:nvSpPr>
        <dsp:cNvPr id="0" name=""/>
        <dsp:cNvSpPr/>
      </dsp:nvSpPr>
      <dsp:spPr>
        <a:xfrm>
          <a:off x="2797170"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i="0" kern="1200" dirty="0" smtClean="0">
              <a:latin typeface="Arial"/>
              <a:cs typeface="Arial"/>
            </a:rPr>
            <a:t>Trust</a:t>
          </a:r>
          <a:endParaRPr lang="en-US" sz="1800" b="0" i="0" kern="1200" dirty="0">
            <a:latin typeface="Arial"/>
            <a:cs typeface="Arial"/>
          </a:endParaRPr>
        </a:p>
      </dsp:txBody>
      <dsp:txXfrm>
        <a:off x="3059513" y="900720"/>
        <a:ext cx="1266701" cy="1266701"/>
      </dsp:txXfrm>
    </dsp:sp>
    <dsp:sp modelId="{64F09F2D-5368-4221-8664-42515F353403}">
      <dsp:nvSpPr>
        <dsp:cNvPr id="0" name=""/>
        <dsp:cNvSpPr/>
      </dsp:nvSpPr>
      <dsp:spPr>
        <a:xfrm>
          <a:off x="4742815" y="1014568"/>
          <a:ext cx="1039004" cy="1039004"/>
        </a:xfrm>
        <a:prstGeom prst="mathEqual">
          <a:avLst/>
        </a:prstGeom>
        <a:solidFill>
          <a:srgbClr val="FFFF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endParaRPr lang="en-US" sz="4600" kern="1200" dirty="0"/>
        </a:p>
      </dsp:txBody>
      <dsp:txXfrm>
        <a:off x="4880535" y="1228603"/>
        <a:ext cx="763564" cy="610934"/>
      </dsp:txXfrm>
    </dsp:sp>
    <dsp:sp modelId="{B3010C1D-96BF-46E2-800E-EAFF056355B7}">
      <dsp:nvSpPr>
        <dsp:cNvPr id="0" name=""/>
        <dsp:cNvSpPr/>
      </dsp:nvSpPr>
      <dsp:spPr>
        <a:xfrm>
          <a:off x="5795165" y="638377"/>
          <a:ext cx="1791387" cy="1791387"/>
        </a:xfrm>
        <a:prstGeom prst="ellipse">
          <a:avLst/>
        </a:prstGeom>
        <a:solidFill>
          <a:srgbClr val="3B86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20000"/>
            </a:lnSpc>
            <a:spcBef>
              <a:spcPct val="0"/>
            </a:spcBef>
            <a:spcAft>
              <a:spcPct val="35000"/>
            </a:spcAft>
          </a:pPr>
          <a:r>
            <a:rPr lang="en-US" sz="1400" b="0" kern="1200" dirty="0" smtClean="0">
              <a:latin typeface="Arial"/>
              <a:cs typeface="Arial"/>
            </a:rPr>
            <a:t>Opportunities for providing financial empowerment</a:t>
          </a:r>
          <a:endParaRPr lang="en-US" sz="1400" b="0" kern="1200" dirty="0">
            <a:latin typeface="Arial"/>
            <a:cs typeface="Arial"/>
          </a:endParaRPr>
        </a:p>
      </dsp:txBody>
      <dsp:txXfrm>
        <a:off x="6057508" y="900720"/>
        <a:ext cx="1266701" cy="1266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FC19D-0782-4614-AE60-F6AC009CE666}">
      <dsp:nvSpPr>
        <dsp:cNvPr id="0" name=""/>
        <dsp:cNvSpPr/>
      </dsp:nvSpPr>
      <dsp:spPr>
        <a:xfrm>
          <a:off x="7340"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Introduction</a:t>
          </a:r>
          <a:endParaRPr lang="en-US" sz="1100" kern="1200" dirty="0">
            <a:solidFill>
              <a:schemeClr val="tx1"/>
            </a:solidFill>
          </a:endParaRPr>
        </a:p>
      </dsp:txBody>
      <dsp:txXfrm>
        <a:off x="24662" y="527702"/>
        <a:ext cx="1148208" cy="556782"/>
      </dsp:txXfrm>
    </dsp:sp>
    <dsp:sp modelId="{4B859801-94A5-4F7B-B796-9D616B5C94DF}">
      <dsp:nvSpPr>
        <dsp:cNvPr id="0" name=""/>
        <dsp:cNvSpPr/>
      </dsp:nvSpPr>
      <dsp:spPr>
        <a:xfrm>
          <a:off x="125625" y="1101807"/>
          <a:ext cx="118285" cy="443569"/>
        </a:xfrm>
        <a:custGeom>
          <a:avLst/>
          <a:gdLst/>
          <a:ahLst/>
          <a:cxnLst/>
          <a:rect l="0" t="0" r="0" b="0"/>
          <a:pathLst>
            <a:path>
              <a:moveTo>
                <a:pt x="0" y="0"/>
              </a:moveTo>
              <a:lnTo>
                <a:pt x="0" y="443569"/>
              </a:lnTo>
              <a:lnTo>
                <a:pt x="11828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BCA9D-65FA-47D6-9439-C86C94215130}">
      <dsp:nvSpPr>
        <dsp:cNvPr id="0" name=""/>
        <dsp:cNvSpPr/>
      </dsp:nvSpPr>
      <dsp:spPr>
        <a:xfrm>
          <a:off x="243910"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Tool: Financial empowerment self-assessment</a:t>
          </a:r>
          <a:endParaRPr lang="en-US" sz="1000" kern="1200" dirty="0"/>
        </a:p>
      </dsp:txBody>
      <dsp:txXfrm>
        <a:off x="261232" y="1266985"/>
        <a:ext cx="911637" cy="556782"/>
      </dsp:txXfrm>
    </dsp:sp>
    <dsp:sp modelId="{D95454D1-1C13-4F2D-8CA1-BC351DDCAC96}">
      <dsp:nvSpPr>
        <dsp:cNvPr id="0" name=""/>
        <dsp:cNvSpPr/>
      </dsp:nvSpPr>
      <dsp:spPr>
        <a:xfrm>
          <a:off x="125625" y="1101807"/>
          <a:ext cx="118285" cy="1182852"/>
        </a:xfrm>
        <a:custGeom>
          <a:avLst/>
          <a:gdLst/>
          <a:ahLst/>
          <a:cxnLst/>
          <a:rect l="0" t="0" r="0" b="0"/>
          <a:pathLst>
            <a:path>
              <a:moveTo>
                <a:pt x="0" y="0"/>
              </a:moveTo>
              <a:lnTo>
                <a:pt x="0" y="1182852"/>
              </a:lnTo>
              <a:lnTo>
                <a:pt x="11828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735DFF-50A3-45FC-A5C7-E7D750C2AA56}">
      <dsp:nvSpPr>
        <dsp:cNvPr id="0" name=""/>
        <dsp:cNvSpPr/>
      </dsp:nvSpPr>
      <dsp:spPr>
        <a:xfrm>
          <a:off x="243910"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Tool: My money picture</a:t>
          </a:r>
          <a:endParaRPr lang="en-US" sz="1000" kern="1200" dirty="0"/>
        </a:p>
      </dsp:txBody>
      <dsp:txXfrm>
        <a:off x="261232" y="2006268"/>
        <a:ext cx="911637" cy="556782"/>
      </dsp:txXfrm>
    </dsp:sp>
    <dsp:sp modelId="{1C81E2CD-440D-4FBD-B5A2-A6176648A259}">
      <dsp:nvSpPr>
        <dsp:cNvPr id="0" name=""/>
        <dsp:cNvSpPr/>
      </dsp:nvSpPr>
      <dsp:spPr>
        <a:xfrm>
          <a:off x="1485905"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Module 1: Setting Goals</a:t>
          </a:r>
          <a:endParaRPr lang="en-US" sz="1100" kern="1200" dirty="0">
            <a:solidFill>
              <a:schemeClr val="tx1"/>
            </a:solidFill>
          </a:endParaRPr>
        </a:p>
      </dsp:txBody>
      <dsp:txXfrm>
        <a:off x="1503227" y="527702"/>
        <a:ext cx="1148208" cy="556782"/>
      </dsp:txXfrm>
    </dsp:sp>
    <dsp:sp modelId="{B85AA716-CC49-4F30-95A6-8C66951E98AD}">
      <dsp:nvSpPr>
        <dsp:cNvPr id="0" name=""/>
        <dsp:cNvSpPr/>
      </dsp:nvSpPr>
      <dsp:spPr>
        <a:xfrm>
          <a:off x="1604190" y="1101807"/>
          <a:ext cx="118285" cy="443569"/>
        </a:xfrm>
        <a:custGeom>
          <a:avLst/>
          <a:gdLst/>
          <a:ahLst/>
          <a:cxnLst/>
          <a:rect l="0" t="0" r="0" b="0"/>
          <a:pathLst>
            <a:path>
              <a:moveTo>
                <a:pt x="0" y="0"/>
              </a:moveTo>
              <a:lnTo>
                <a:pt x="0" y="443569"/>
              </a:lnTo>
              <a:lnTo>
                <a:pt x="11828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82827-F5D9-47FF-9A67-64D2101676ED}">
      <dsp:nvSpPr>
        <dsp:cNvPr id="0" name=""/>
        <dsp:cNvSpPr/>
      </dsp:nvSpPr>
      <dsp:spPr>
        <a:xfrm>
          <a:off x="1722476"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Tool: Setting SMART goals</a:t>
          </a:r>
          <a:endParaRPr lang="en-US" sz="1000" kern="1200" dirty="0"/>
        </a:p>
      </dsp:txBody>
      <dsp:txXfrm>
        <a:off x="1739798" y="1266985"/>
        <a:ext cx="911637" cy="556782"/>
      </dsp:txXfrm>
    </dsp:sp>
    <dsp:sp modelId="{21D66201-712D-46CD-B623-F02878755884}">
      <dsp:nvSpPr>
        <dsp:cNvPr id="0" name=""/>
        <dsp:cNvSpPr/>
      </dsp:nvSpPr>
      <dsp:spPr>
        <a:xfrm>
          <a:off x="1604190" y="1101807"/>
          <a:ext cx="118285" cy="1182852"/>
        </a:xfrm>
        <a:custGeom>
          <a:avLst/>
          <a:gdLst/>
          <a:ahLst/>
          <a:cxnLst/>
          <a:rect l="0" t="0" r="0" b="0"/>
          <a:pathLst>
            <a:path>
              <a:moveTo>
                <a:pt x="0" y="0"/>
              </a:moveTo>
              <a:lnTo>
                <a:pt x="0" y="1182852"/>
              </a:lnTo>
              <a:lnTo>
                <a:pt x="11828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73E0F-5D22-4602-AAF4-41614C10B0AA}">
      <dsp:nvSpPr>
        <dsp:cNvPr id="0" name=""/>
        <dsp:cNvSpPr/>
      </dsp:nvSpPr>
      <dsp:spPr>
        <a:xfrm>
          <a:off x="1722476"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Putting goals into action</a:t>
          </a:r>
          <a:endParaRPr lang="en-US" sz="1000" kern="1200"/>
        </a:p>
      </dsp:txBody>
      <dsp:txXfrm>
        <a:off x="1739798" y="2006268"/>
        <a:ext cx="911637" cy="556782"/>
      </dsp:txXfrm>
    </dsp:sp>
    <dsp:sp modelId="{3300D371-9991-49B2-ACEF-5C77AA99AE33}">
      <dsp:nvSpPr>
        <dsp:cNvPr id="0" name=""/>
        <dsp:cNvSpPr/>
      </dsp:nvSpPr>
      <dsp:spPr>
        <a:xfrm>
          <a:off x="1604190" y="1101807"/>
          <a:ext cx="118285" cy="1922134"/>
        </a:xfrm>
        <a:custGeom>
          <a:avLst/>
          <a:gdLst/>
          <a:ahLst/>
          <a:cxnLst/>
          <a:rect l="0" t="0" r="0" b="0"/>
          <a:pathLst>
            <a:path>
              <a:moveTo>
                <a:pt x="0" y="0"/>
              </a:moveTo>
              <a:lnTo>
                <a:pt x="0" y="1922134"/>
              </a:lnTo>
              <a:lnTo>
                <a:pt x="11828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A5930-524E-41AB-AE11-D23474E2328F}">
      <dsp:nvSpPr>
        <dsp:cNvPr id="0" name=""/>
        <dsp:cNvSpPr/>
      </dsp:nvSpPr>
      <dsp:spPr>
        <a:xfrm>
          <a:off x="1722476"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Planning for life events and large purchases</a:t>
          </a:r>
          <a:endParaRPr lang="en-US" sz="1000" kern="1200"/>
        </a:p>
      </dsp:txBody>
      <dsp:txXfrm>
        <a:off x="1739798" y="2745550"/>
        <a:ext cx="911637" cy="556782"/>
      </dsp:txXfrm>
    </dsp:sp>
    <dsp:sp modelId="{A00D07BA-A5C1-4A9F-B936-9D2E138F9F18}">
      <dsp:nvSpPr>
        <dsp:cNvPr id="0" name=""/>
        <dsp:cNvSpPr/>
      </dsp:nvSpPr>
      <dsp:spPr>
        <a:xfrm>
          <a:off x="1604190" y="1101807"/>
          <a:ext cx="118285" cy="2661417"/>
        </a:xfrm>
        <a:custGeom>
          <a:avLst/>
          <a:gdLst/>
          <a:ahLst/>
          <a:cxnLst/>
          <a:rect l="0" t="0" r="0" b="0"/>
          <a:pathLst>
            <a:path>
              <a:moveTo>
                <a:pt x="0" y="0"/>
              </a:moveTo>
              <a:lnTo>
                <a:pt x="0" y="2661417"/>
              </a:lnTo>
              <a:lnTo>
                <a:pt x="118285" y="2661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98246-DE96-4587-BA54-21CB905BCE75}">
      <dsp:nvSpPr>
        <dsp:cNvPr id="0" name=""/>
        <dsp:cNvSpPr/>
      </dsp:nvSpPr>
      <dsp:spPr>
        <a:xfrm>
          <a:off x="1722476" y="3467511"/>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Handout: Revising goals</a:t>
          </a:r>
          <a:endParaRPr lang="en-US" sz="1000" kern="1200"/>
        </a:p>
      </dsp:txBody>
      <dsp:txXfrm>
        <a:off x="1739798" y="3484833"/>
        <a:ext cx="911637" cy="556782"/>
      </dsp:txXfrm>
    </dsp:sp>
    <dsp:sp modelId="{245AA557-F415-40D6-B646-6D50C00B9DC2}">
      <dsp:nvSpPr>
        <dsp:cNvPr id="0" name=""/>
        <dsp:cNvSpPr/>
      </dsp:nvSpPr>
      <dsp:spPr>
        <a:xfrm>
          <a:off x="3020750"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Module 2: Saving</a:t>
          </a:r>
          <a:endParaRPr lang="en-US" sz="1100" kern="1200">
            <a:solidFill>
              <a:schemeClr val="tx1"/>
            </a:solidFill>
          </a:endParaRPr>
        </a:p>
      </dsp:txBody>
      <dsp:txXfrm>
        <a:off x="3038072" y="527702"/>
        <a:ext cx="1148208" cy="556782"/>
      </dsp:txXfrm>
    </dsp:sp>
    <dsp:sp modelId="{D3FD19C3-B1A2-41D9-B7C4-3025C837F541}">
      <dsp:nvSpPr>
        <dsp:cNvPr id="0" name=""/>
        <dsp:cNvSpPr/>
      </dsp:nvSpPr>
      <dsp:spPr>
        <a:xfrm>
          <a:off x="3093316" y="1101807"/>
          <a:ext cx="91440" cy="443569"/>
        </a:xfrm>
        <a:custGeom>
          <a:avLst/>
          <a:gdLst/>
          <a:ahLst/>
          <a:cxnLst/>
          <a:rect l="0" t="0" r="0" b="0"/>
          <a:pathLst>
            <a:path>
              <a:moveTo>
                <a:pt x="45720" y="0"/>
              </a:moveTo>
              <a:lnTo>
                <a:pt x="45720" y="443569"/>
              </a:lnTo>
              <a:lnTo>
                <a:pt x="10772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50A8F-B76C-444A-888F-6C3D6A90A2E0}">
      <dsp:nvSpPr>
        <dsp:cNvPr id="0" name=""/>
        <dsp:cNvSpPr/>
      </dsp:nvSpPr>
      <dsp:spPr>
        <a:xfrm>
          <a:off x="3201041"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Savings plan</a:t>
          </a:r>
          <a:endParaRPr lang="en-US" sz="1000" kern="1200"/>
        </a:p>
      </dsp:txBody>
      <dsp:txXfrm>
        <a:off x="3218363" y="1266985"/>
        <a:ext cx="911637" cy="556782"/>
      </dsp:txXfrm>
    </dsp:sp>
    <dsp:sp modelId="{D7FADC55-5D92-4D5B-9A93-65D3AF60AB50}">
      <dsp:nvSpPr>
        <dsp:cNvPr id="0" name=""/>
        <dsp:cNvSpPr/>
      </dsp:nvSpPr>
      <dsp:spPr>
        <a:xfrm>
          <a:off x="3093316" y="1101807"/>
          <a:ext cx="91440" cy="1182852"/>
        </a:xfrm>
        <a:custGeom>
          <a:avLst/>
          <a:gdLst/>
          <a:ahLst/>
          <a:cxnLst/>
          <a:rect l="0" t="0" r="0" b="0"/>
          <a:pathLst>
            <a:path>
              <a:moveTo>
                <a:pt x="45720" y="0"/>
              </a:moveTo>
              <a:lnTo>
                <a:pt x="45720" y="1182852"/>
              </a:lnTo>
              <a:lnTo>
                <a:pt x="10772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013DC-EB8B-4E2C-A71E-7DCE15618268}">
      <dsp:nvSpPr>
        <dsp:cNvPr id="0" name=""/>
        <dsp:cNvSpPr/>
      </dsp:nvSpPr>
      <dsp:spPr>
        <a:xfrm>
          <a:off x="3201041"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Saving and asset limits</a:t>
          </a:r>
          <a:endParaRPr lang="en-US" sz="1000" kern="1200"/>
        </a:p>
      </dsp:txBody>
      <dsp:txXfrm>
        <a:off x="3218363" y="2006268"/>
        <a:ext cx="911637" cy="556782"/>
      </dsp:txXfrm>
    </dsp:sp>
    <dsp:sp modelId="{66394170-3B6C-4458-A774-E6975D5B8D74}">
      <dsp:nvSpPr>
        <dsp:cNvPr id="0" name=""/>
        <dsp:cNvSpPr/>
      </dsp:nvSpPr>
      <dsp:spPr>
        <a:xfrm>
          <a:off x="3093316" y="1101807"/>
          <a:ext cx="91440" cy="1922134"/>
        </a:xfrm>
        <a:custGeom>
          <a:avLst/>
          <a:gdLst/>
          <a:ahLst/>
          <a:cxnLst/>
          <a:rect l="0" t="0" r="0" b="0"/>
          <a:pathLst>
            <a:path>
              <a:moveTo>
                <a:pt x="45720" y="0"/>
              </a:moveTo>
              <a:lnTo>
                <a:pt x="45720" y="1922134"/>
              </a:lnTo>
              <a:lnTo>
                <a:pt x="10772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7A6EF-0B60-43E4-BBE3-13682B251AAB}">
      <dsp:nvSpPr>
        <dsp:cNvPr id="0" name=""/>
        <dsp:cNvSpPr/>
      </dsp:nvSpPr>
      <dsp:spPr>
        <a:xfrm>
          <a:off x="3201041"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Finding a place for savings</a:t>
          </a:r>
          <a:endParaRPr lang="en-US" sz="1000" kern="1200"/>
        </a:p>
      </dsp:txBody>
      <dsp:txXfrm>
        <a:off x="3218363" y="2745550"/>
        <a:ext cx="911637" cy="556782"/>
      </dsp:txXfrm>
    </dsp:sp>
    <dsp:sp modelId="{A2598061-5028-465D-931C-FD2E1D63485D}">
      <dsp:nvSpPr>
        <dsp:cNvPr id="0" name=""/>
        <dsp:cNvSpPr/>
      </dsp:nvSpPr>
      <dsp:spPr>
        <a:xfrm>
          <a:off x="3093316" y="1101807"/>
          <a:ext cx="91440" cy="2661417"/>
        </a:xfrm>
        <a:custGeom>
          <a:avLst/>
          <a:gdLst/>
          <a:ahLst/>
          <a:cxnLst/>
          <a:rect l="0" t="0" r="0" b="0"/>
          <a:pathLst>
            <a:path>
              <a:moveTo>
                <a:pt x="45720" y="0"/>
              </a:moveTo>
              <a:lnTo>
                <a:pt x="45720" y="2661417"/>
              </a:lnTo>
              <a:lnTo>
                <a:pt x="107725" y="2661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5D31E8-5894-4810-A402-E0E7AFCA5DFB}">
      <dsp:nvSpPr>
        <dsp:cNvPr id="0" name=""/>
        <dsp:cNvSpPr/>
      </dsp:nvSpPr>
      <dsp:spPr>
        <a:xfrm>
          <a:off x="3201041" y="3467511"/>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Handout: Saving at tax time</a:t>
          </a:r>
          <a:endParaRPr lang="en-US" sz="1000" kern="1200"/>
        </a:p>
      </dsp:txBody>
      <dsp:txXfrm>
        <a:off x="3218363" y="3484833"/>
        <a:ext cx="911637" cy="556782"/>
      </dsp:txXfrm>
    </dsp:sp>
    <dsp:sp modelId="{B9BD7C08-5A2A-4A84-80D1-59AB07E2CCB4}">
      <dsp:nvSpPr>
        <dsp:cNvPr id="0" name=""/>
        <dsp:cNvSpPr/>
      </dsp:nvSpPr>
      <dsp:spPr>
        <a:xfrm>
          <a:off x="4499316"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Module 3: Tracking Income and Benefits</a:t>
          </a:r>
          <a:endParaRPr lang="en-US" sz="1100" kern="1200">
            <a:solidFill>
              <a:schemeClr val="tx1"/>
            </a:solidFill>
          </a:endParaRPr>
        </a:p>
      </dsp:txBody>
      <dsp:txXfrm>
        <a:off x="4516638" y="527702"/>
        <a:ext cx="1148208" cy="556782"/>
      </dsp:txXfrm>
    </dsp:sp>
    <dsp:sp modelId="{037D2CD2-7C96-4464-9E08-58EA89D62A79}">
      <dsp:nvSpPr>
        <dsp:cNvPr id="0" name=""/>
        <dsp:cNvSpPr/>
      </dsp:nvSpPr>
      <dsp:spPr>
        <a:xfrm>
          <a:off x="4571881" y="1101807"/>
          <a:ext cx="91440" cy="443569"/>
        </a:xfrm>
        <a:custGeom>
          <a:avLst/>
          <a:gdLst/>
          <a:ahLst/>
          <a:cxnLst/>
          <a:rect l="0" t="0" r="0" b="0"/>
          <a:pathLst>
            <a:path>
              <a:moveTo>
                <a:pt x="45720" y="0"/>
              </a:moveTo>
              <a:lnTo>
                <a:pt x="45720" y="443569"/>
              </a:lnTo>
              <a:lnTo>
                <a:pt x="10772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E0807-7C54-4179-9D50-0254FEDE9443}">
      <dsp:nvSpPr>
        <dsp:cNvPr id="0" name=""/>
        <dsp:cNvSpPr/>
      </dsp:nvSpPr>
      <dsp:spPr>
        <a:xfrm>
          <a:off x="4679606"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Income and benefits tracker</a:t>
          </a:r>
          <a:endParaRPr lang="en-US" sz="1000" kern="1200"/>
        </a:p>
      </dsp:txBody>
      <dsp:txXfrm>
        <a:off x="4696928" y="1266985"/>
        <a:ext cx="911637" cy="556782"/>
      </dsp:txXfrm>
    </dsp:sp>
    <dsp:sp modelId="{43A8A052-F6B4-4EC7-9F34-01D332E75824}">
      <dsp:nvSpPr>
        <dsp:cNvPr id="0" name=""/>
        <dsp:cNvSpPr/>
      </dsp:nvSpPr>
      <dsp:spPr>
        <a:xfrm>
          <a:off x="4571881" y="1101807"/>
          <a:ext cx="91440" cy="1182852"/>
        </a:xfrm>
        <a:custGeom>
          <a:avLst/>
          <a:gdLst/>
          <a:ahLst/>
          <a:cxnLst/>
          <a:rect l="0" t="0" r="0" b="0"/>
          <a:pathLst>
            <a:path>
              <a:moveTo>
                <a:pt x="45720" y="0"/>
              </a:moveTo>
              <a:lnTo>
                <a:pt x="45720" y="1182852"/>
              </a:lnTo>
              <a:lnTo>
                <a:pt x="10772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A60707-A51F-46A6-9BDD-C4E8CCA85EF6}">
      <dsp:nvSpPr>
        <dsp:cNvPr id="0" name=""/>
        <dsp:cNvSpPr/>
      </dsp:nvSpPr>
      <dsp:spPr>
        <a:xfrm>
          <a:off x="4679606"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Choosing how to get paid</a:t>
          </a:r>
          <a:endParaRPr lang="en-US" sz="1000" kern="1200"/>
        </a:p>
      </dsp:txBody>
      <dsp:txXfrm>
        <a:off x="4696928" y="2006268"/>
        <a:ext cx="911637" cy="556782"/>
      </dsp:txXfrm>
    </dsp:sp>
    <dsp:sp modelId="{B8D31EDE-814E-4E75-BE49-51AEA264A8A4}">
      <dsp:nvSpPr>
        <dsp:cNvPr id="0" name=""/>
        <dsp:cNvSpPr/>
      </dsp:nvSpPr>
      <dsp:spPr>
        <a:xfrm>
          <a:off x="4571881" y="1101807"/>
          <a:ext cx="91440" cy="1922134"/>
        </a:xfrm>
        <a:custGeom>
          <a:avLst/>
          <a:gdLst/>
          <a:ahLst/>
          <a:cxnLst/>
          <a:rect l="0" t="0" r="0" b="0"/>
          <a:pathLst>
            <a:path>
              <a:moveTo>
                <a:pt x="45720" y="0"/>
              </a:moveTo>
              <a:lnTo>
                <a:pt x="45720" y="1922134"/>
              </a:lnTo>
              <a:lnTo>
                <a:pt x="10772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1AB1F-ABD7-4CD3-8975-7DFF1EF63D4B}">
      <dsp:nvSpPr>
        <dsp:cNvPr id="0" name=""/>
        <dsp:cNvSpPr/>
      </dsp:nvSpPr>
      <dsp:spPr>
        <a:xfrm>
          <a:off x="4679606"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Increasing income and benefits</a:t>
          </a:r>
          <a:endParaRPr lang="en-US" sz="1000" kern="1200"/>
        </a:p>
      </dsp:txBody>
      <dsp:txXfrm>
        <a:off x="4696928" y="2745550"/>
        <a:ext cx="911637" cy="556782"/>
      </dsp:txXfrm>
    </dsp:sp>
    <dsp:sp modelId="{9560967F-2D52-4402-8536-0D4BBB3CA3BE}">
      <dsp:nvSpPr>
        <dsp:cNvPr id="0" name=""/>
        <dsp:cNvSpPr/>
      </dsp:nvSpPr>
      <dsp:spPr>
        <a:xfrm>
          <a:off x="5977881"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Module 4: Paying Bills</a:t>
          </a:r>
          <a:endParaRPr lang="en-US" sz="1100" kern="1200">
            <a:solidFill>
              <a:schemeClr val="tx1"/>
            </a:solidFill>
          </a:endParaRPr>
        </a:p>
      </dsp:txBody>
      <dsp:txXfrm>
        <a:off x="5995203" y="527702"/>
        <a:ext cx="1148208" cy="556782"/>
      </dsp:txXfrm>
    </dsp:sp>
    <dsp:sp modelId="{6E11E5CD-CF8D-4F1A-B9F5-3FDF9F0E0780}">
      <dsp:nvSpPr>
        <dsp:cNvPr id="0" name=""/>
        <dsp:cNvSpPr/>
      </dsp:nvSpPr>
      <dsp:spPr>
        <a:xfrm>
          <a:off x="6050446" y="1101807"/>
          <a:ext cx="91440" cy="443569"/>
        </a:xfrm>
        <a:custGeom>
          <a:avLst/>
          <a:gdLst/>
          <a:ahLst/>
          <a:cxnLst/>
          <a:rect l="0" t="0" r="0" b="0"/>
          <a:pathLst>
            <a:path>
              <a:moveTo>
                <a:pt x="45720" y="0"/>
              </a:moveTo>
              <a:lnTo>
                <a:pt x="45720" y="443569"/>
              </a:lnTo>
              <a:lnTo>
                <a:pt x="10772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E3C6D8-20B7-43B6-BE82-8B519D814B38}">
      <dsp:nvSpPr>
        <dsp:cNvPr id="0" name=""/>
        <dsp:cNvSpPr/>
      </dsp:nvSpPr>
      <dsp:spPr>
        <a:xfrm>
          <a:off x="6158171"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Spending tracker</a:t>
          </a:r>
          <a:endParaRPr lang="en-US" sz="1000" kern="1200"/>
        </a:p>
      </dsp:txBody>
      <dsp:txXfrm>
        <a:off x="6175493" y="1266985"/>
        <a:ext cx="911637" cy="556782"/>
      </dsp:txXfrm>
    </dsp:sp>
    <dsp:sp modelId="{9BDE1221-BE0A-4410-911B-5587985ACBB5}">
      <dsp:nvSpPr>
        <dsp:cNvPr id="0" name=""/>
        <dsp:cNvSpPr/>
      </dsp:nvSpPr>
      <dsp:spPr>
        <a:xfrm>
          <a:off x="6050446" y="1101807"/>
          <a:ext cx="91440" cy="1182852"/>
        </a:xfrm>
        <a:custGeom>
          <a:avLst/>
          <a:gdLst/>
          <a:ahLst/>
          <a:cxnLst/>
          <a:rect l="0" t="0" r="0" b="0"/>
          <a:pathLst>
            <a:path>
              <a:moveTo>
                <a:pt x="45720" y="0"/>
              </a:moveTo>
              <a:lnTo>
                <a:pt x="45720" y="1182852"/>
              </a:lnTo>
              <a:lnTo>
                <a:pt x="10772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9FFD9-CE98-4A73-91EF-24FEDED59B8C}">
      <dsp:nvSpPr>
        <dsp:cNvPr id="0" name=""/>
        <dsp:cNvSpPr/>
      </dsp:nvSpPr>
      <dsp:spPr>
        <a:xfrm>
          <a:off x="6158171"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Bill calendar</a:t>
          </a:r>
          <a:endParaRPr lang="en-US" sz="1000" kern="1200"/>
        </a:p>
      </dsp:txBody>
      <dsp:txXfrm>
        <a:off x="6175493" y="2006268"/>
        <a:ext cx="911637" cy="556782"/>
      </dsp:txXfrm>
    </dsp:sp>
    <dsp:sp modelId="{EE7AC211-435C-43D1-BFE1-9EC1AF2F75BB}">
      <dsp:nvSpPr>
        <dsp:cNvPr id="0" name=""/>
        <dsp:cNvSpPr/>
      </dsp:nvSpPr>
      <dsp:spPr>
        <a:xfrm>
          <a:off x="6050446" y="1101807"/>
          <a:ext cx="91440" cy="1922134"/>
        </a:xfrm>
        <a:custGeom>
          <a:avLst/>
          <a:gdLst/>
          <a:ahLst/>
          <a:cxnLst/>
          <a:rect l="0" t="0" r="0" b="0"/>
          <a:pathLst>
            <a:path>
              <a:moveTo>
                <a:pt x="45720" y="0"/>
              </a:moveTo>
              <a:lnTo>
                <a:pt x="45720" y="1922134"/>
              </a:lnTo>
              <a:lnTo>
                <a:pt x="10772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6AF9D-F039-4933-BD39-E4CDD685510E}">
      <dsp:nvSpPr>
        <dsp:cNvPr id="0" name=""/>
        <dsp:cNvSpPr/>
      </dsp:nvSpPr>
      <dsp:spPr>
        <a:xfrm>
          <a:off x="6158171"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Choosing how to pay bills</a:t>
          </a:r>
          <a:endParaRPr lang="en-US" sz="1000" kern="1200"/>
        </a:p>
      </dsp:txBody>
      <dsp:txXfrm>
        <a:off x="6175493" y="2745550"/>
        <a:ext cx="911637" cy="556782"/>
      </dsp:txXfrm>
    </dsp:sp>
    <dsp:sp modelId="{577F2ECC-459E-4B43-AAB0-7BD1F96EDB77}">
      <dsp:nvSpPr>
        <dsp:cNvPr id="0" name=""/>
        <dsp:cNvSpPr/>
      </dsp:nvSpPr>
      <dsp:spPr>
        <a:xfrm>
          <a:off x="6050446" y="1101807"/>
          <a:ext cx="91440" cy="2661417"/>
        </a:xfrm>
        <a:custGeom>
          <a:avLst/>
          <a:gdLst/>
          <a:ahLst/>
          <a:cxnLst/>
          <a:rect l="0" t="0" r="0" b="0"/>
          <a:pathLst>
            <a:path>
              <a:moveTo>
                <a:pt x="45720" y="0"/>
              </a:moveTo>
              <a:lnTo>
                <a:pt x="45720" y="2661417"/>
              </a:lnTo>
              <a:lnTo>
                <a:pt x="107725" y="2661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02857-37E4-48CC-97FF-C1200981E2F9}">
      <dsp:nvSpPr>
        <dsp:cNvPr id="0" name=""/>
        <dsp:cNvSpPr/>
      </dsp:nvSpPr>
      <dsp:spPr>
        <a:xfrm>
          <a:off x="6158171" y="3467511"/>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Cutting expenses</a:t>
          </a:r>
          <a:endParaRPr lang="en-US" sz="1000" kern="1200"/>
        </a:p>
      </dsp:txBody>
      <dsp:txXfrm>
        <a:off x="6175493" y="3484833"/>
        <a:ext cx="911637" cy="556782"/>
      </dsp:txXfrm>
    </dsp:sp>
    <dsp:sp modelId="{AA495149-80A5-4F88-82C5-385471E88D78}">
      <dsp:nvSpPr>
        <dsp:cNvPr id="0" name=""/>
        <dsp:cNvSpPr/>
      </dsp:nvSpPr>
      <dsp:spPr>
        <a:xfrm>
          <a:off x="6050446" y="1101807"/>
          <a:ext cx="91440" cy="3400699"/>
        </a:xfrm>
        <a:custGeom>
          <a:avLst/>
          <a:gdLst/>
          <a:ahLst/>
          <a:cxnLst/>
          <a:rect l="0" t="0" r="0" b="0"/>
          <a:pathLst>
            <a:path>
              <a:moveTo>
                <a:pt x="45720" y="0"/>
              </a:moveTo>
              <a:lnTo>
                <a:pt x="45720" y="3400699"/>
              </a:lnTo>
              <a:lnTo>
                <a:pt x="107725" y="34006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0E6DD2-872E-4634-B4B0-32D548A99262}">
      <dsp:nvSpPr>
        <dsp:cNvPr id="0" name=""/>
        <dsp:cNvSpPr/>
      </dsp:nvSpPr>
      <dsp:spPr>
        <a:xfrm>
          <a:off x="6158171" y="420679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Prioritizing bills</a:t>
          </a:r>
          <a:endParaRPr lang="en-US" sz="1000" kern="1200"/>
        </a:p>
      </dsp:txBody>
      <dsp:txXfrm>
        <a:off x="6175493" y="4224115"/>
        <a:ext cx="911637" cy="556782"/>
      </dsp:txXfrm>
    </dsp:sp>
    <dsp:sp modelId="{2178DDAE-43F8-446E-9D55-1D1225B9752A}">
      <dsp:nvSpPr>
        <dsp:cNvPr id="0" name=""/>
        <dsp:cNvSpPr/>
      </dsp:nvSpPr>
      <dsp:spPr>
        <a:xfrm>
          <a:off x="7400166" y="510380"/>
          <a:ext cx="1182852" cy="591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smtClean="0">
              <a:solidFill>
                <a:schemeClr val="tx1"/>
              </a:solidFill>
            </a:rPr>
            <a:t>Module 5: Getting through the Month</a:t>
          </a:r>
          <a:endParaRPr lang="en-US" sz="1100" kern="1200">
            <a:solidFill>
              <a:schemeClr val="tx1"/>
            </a:solidFill>
          </a:endParaRPr>
        </a:p>
      </dsp:txBody>
      <dsp:txXfrm>
        <a:off x="7417488" y="527702"/>
        <a:ext cx="1148208" cy="556782"/>
      </dsp:txXfrm>
    </dsp:sp>
    <dsp:sp modelId="{FF3FD51C-CE77-4607-82C1-48AFFAE2DC70}">
      <dsp:nvSpPr>
        <dsp:cNvPr id="0" name=""/>
        <dsp:cNvSpPr/>
      </dsp:nvSpPr>
      <dsp:spPr>
        <a:xfrm>
          <a:off x="7518451" y="1101807"/>
          <a:ext cx="118285" cy="443569"/>
        </a:xfrm>
        <a:custGeom>
          <a:avLst/>
          <a:gdLst/>
          <a:ahLst/>
          <a:cxnLst/>
          <a:rect l="0" t="0" r="0" b="0"/>
          <a:pathLst>
            <a:path>
              <a:moveTo>
                <a:pt x="0" y="0"/>
              </a:moveTo>
              <a:lnTo>
                <a:pt x="0" y="443569"/>
              </a:lnTo>
              <a:lnTo>
                <a:pt x="118285" y="443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E5F36-A00F-4FA6-9FC5-1B369872EACA}">
      <dsp:nvSpPr>
        <dsp:cNvPr id="0" name=""/>
        <dsp:cNvSpPr/>
      </dsp:nvSpPr>
      <dsp:spPr>
        <a:xfrm>
          <a:off x="7636736" y="1249663"/>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Creating a cash flow budget</a:t>
          </a:r>
          <a:endParaRPr lang="en-US" sz="1000" kern="1200"/>
        </a:p>
      </dsp:txBody>
      <dsp:txXfrm>
        <a:off x="7654058" y="1266985"/>
        <a:ext cx="911637" cy="556782"/>
      </dsp:txXfrm>
    </dsp:sp>
    <dsp:sp modelId="{838280FE-D340-4BF4-A8B9-2C7EE481F23D}">
      <dsp:nvSpPr>
        <dsp:cNvPr id="0" name=""/>
        <dsp:cNvSpPr/>
      </dsp:nvSpPr>
      <dsp:spPr>
        <a:xfrm>
          <a:off x="7518451" y="1101807"/>
          <a:ext cx="118285" cy="1182852"/>
        </a:xfrm>
        <a:custGeom>
          <a:avLst/>
          <a:gdLst/>
          <a:ahLst/>
          <a:cxnLst/>
          <a:rect l="0" t="0" r="0" b="0"/>
          <a:pathLst>
            <a:path>
              <a:moveTo>
                <a:pt x="0" y="0"/>
              </a:moveTo>
              <a:lnTo>
                <a:pt x="0" y="1182852"/>
              </a:lnTo>
              <a:lnTo>
                <a:pt x="118285" y="11828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A9434-F796-43DE-9601-67D527125991}">
      <dsp:nvSpPr>
        <dsp:cNvPr id="0" name=""/>
        <dsp:cNvSpPr/>
      </dsp:nvSpPr>
      <dsp:spPr>
        <a:xfrm>
          <a:off x="7636736" y="1988946"/>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smtClean="0"/>
            <a:t>Tool: Improving cash flow</a:t>
          </a:r>
          <a:endParaRPr lang="en-US" sz="1000" kern="1200"/>
        </a:p>
      </dsp:txBody>
      <dsp:txXfrm>
        <a:off x="7654058" y="2006268"/>
        <a:ext cx="911637" cy="556782"/>
      </dsp:txXfrm>
    </dsp:sp>
    <dsp:sp modelId="{A918F66B-7804-4569-B5DA-1574DC6E1ABB}">
      <dsp:nvSpPr>
        <dsp:cNvPr id="0" name=""/>
        <dsp:cNvSpPr/>
      </dsp:nvSpPr>
      <dsp:spPr>
        <a:xfrm>
          <a:off x="7518451" y="1101807"/>
          <a:ext cx="118285" cy="1922134"/>
        </a:xfrm>
        <a:custGeom>
          <a:avLst/>
          <a:gdLst/>
          <a:ahLst/>
          <a:cxnLst/>
          <a:rect l="0" t="0" r="0" b="0"/>
          <a:pathLst>
            <a:path>
              <a:moveTo>
                <a:pt x="0" y="0"/>
              </a:moveTo>
              <a:lnTo>
                <a:pt x="0" y="1922134"/>
              </a:lnTo>
              <a:lnTo>
                <a:pt x="118285" y="192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422C2A-93B5-4DCD-B67D-F60D2DDB1561}">
      <dsp:nvSpPr>
        <dsp:cNvPr id="0" name=""/>
        <dsp:cNvSpPr/>
      </dsp:nvSpPr>
      <dsp:spPr>
        <a:xfrm>
          <a:off x="7636736" y="2728228"/>
          <a:ext cx="946281" cy="591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Tool: Adjusting your cash flow</a:t>
          </a:r>
          <a:endParaRPr lang="en-US" sz="1000" kern="1200" dirty="0"/>
        </a:p>
      </dsp:txBody>
      <dsp:txXfrm>
        <a:off x="7654058" y="2745550"/>
        <a:ext cx="911637" cy="556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1E7BD-7AD0-44EA-8879-903206D9D9AC}">
      <dsp:nvSpPr>
        <dsp:cNvPr id="0" name=""/>
        <dsp:cNvSpPr/>
      </dsp:nvSpPr>
      <dsp:spPr>
        <a:xfrm>
          <a:off x="1042989" y="3330"/>
          <a:ext cx="1092043" cy="546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Module 6: Dealing with Debt</a:t>
          </a:r>
          <a:endParaRPr lang="en-US" sz="900" kern="1200" dirty="0">
            <a:solidFill>
              <a:schemeClr val="tx1"/>
            </a:solidFill>
          </a:endParaRPr>
        </a:p>
      </dsp:txBody>
      <dsp:txXfrm>
        <a:off x="1058981" y="19322"/>
        <a:ext cx="1060059" cy="514037"/>
      </dsp:txXfrm>
    </dsp:sp>
    <dsp:sp modelId="{1C4E6963-36F3-44DA-AC17-6E3A8310CA8D}">
      <dsp:nvSpPr>
        <dsp:cNvPr id="0" name=""/>
        <dsp:cNvSpPr/>
      </dsp:nvSpPr>
      <dsp:spPr>
        <a:xfrm>
          <a:off x="1152194" y="549352"/>
          <a:ext cx="109204" cy="409516"/>
        </a:xfrm>
        <a:custGeom>
          <a:avLst/>
          <a:gdLst/>
          <a:ahLst/>
          <a:cxnLst/>
          <a:rect l="0" t="0" r="0" b="0"/>
          <a:pathLst>
            <a:path>
              <a:moveTo>
                <a:pt x="0" y="0"/>
              </a:moveTo>
              <a:lnTo>
                <a:pt x="0" y="409516"/>
              </a:lnTo>
              <a:lnTo>
                <a:pt x="109204" y="409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14FB0-EF8D-48BA-968F-3B04E7427C75}">
      <dsp:nvSpPr>
        <dsp:cNvPr id="0" name=""/>
        <dsp:cNvSpPr/>
      </dsp:nvSpPr>
      <dsp:spPr>
        <a:xfrm>
          <a:off x="1261398" y="685857"/>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Debt log</a:t>
          </a:r>
          <a:endParaRPr lang="en-US" sz="800" kern="1200" dirty="0"/>
        </a:p>
      </dsp:txBody>
      <dsp:txXfrm>
        <a:off x="1277390" y="701849"/>
        <a:ext cx="841650" cy="514037"/>
      </dsp:txXfrm>
    </dsp:sp>
    <dsp:sp modelId="{3FCF1031-884A-4746-AC3F-3A77698A2345}">
      <dsp:nvSpPr>
        <dsp:cNvPr id="0" name=""/>
        <dsp:cNvSpPr/>
      </dsp:nvSpPr>
      <dsp:spPr>
        <a:xfrm>
          <a:off x="1152194" y="549352"/>
          <a:ext cx="109204" cy="1092043"/>
        </a:xfrm>
        <a:custGeom>
          <a:avLst/>
          <a:gdLst/>
          <a:ahLst/>
          <a:cxnLst/>
          <a:rect l="0" t="0" r="0" b="0"/>
          <a:pathLst>
            <a:path>
              <a:moveTo>
                <a:pt x="0" y="0"/>
              </a:moveTo>
              <a:lnTo>
                <a:pt x="0" y="1092043"/>
              </a:lnTo>
              <a:lnTo>
                <a:pt x="109204" y="1092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41369A-156A-44F4-8F76-A6F3539A651E}">
      <dsp:nvSpPr>
        <dsp:cNvPr id="0" name=""/>
        <dsp:cNvSpPr/>
      </dsp:nvSpPr>
      <dsp:spPr>
        <a:xfrm>
          <a:off x="1261398" y="1368384"/>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Debt-to-income calculator</a:t>
          </a:r>
          <a:endParaRPr lang="en-US" sz="800" kern="1200" dirty="0"/>
        </a:p>
      </dsp:txBody>
      <dsp:txXfrm>
        <a:off x="1277390" y="1384376"/>
        <a:ext cx="841650" cy="514037"/>
      </dsp:txXfrm>
    </dsp:sp>
    <dsp:sp modelId="{ADB07620-5267-4190-A7D3-95782B3A1E5C}">
      <dsp:nvSpPr>
        <dsp:cNvPr id="0" name=""/>
        <dsp:cNvSpPr/>
      </dsp:nvSpPr>
      <dsp:spPr>
        <a:xfrm>
          <a:off x="1152194" y="549352"/>
          <a:ext cx="109204" cy="1774569"/>
        </a:xfrm>
        <a:custGeom>
          <a:avLst/>
          <a:gdLst/>
          <a:ahLst/>
          <a:cxnLst/>
          <a:rect l="0" t="0" r="0" b="0"/>
          <a:pathLst>
            <a:path>
              <a:moveTo>
                <a:pt x="0" y="0"/>
              </a:moveTo>
              <a:lnTo>
                <a:pt x="0" y="1774569"/>
              </a:lnTo>
              <a:lnTo>
                <a:pt x="109204" y="1774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C3D59-1B6A-4951-A0B3-E38A8657792C}">
      <dsp:nvSpPr>
        <dsp:cNvPr id="0" name=""/>
        <dsp:cNvSpPr/>
      </dsp:nvSpPr>
      <dsp:spPr>
        <a:xfrm>
          <a:off x="1261398" y="205091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Debt action plan</a:t>
          </a:r>
          <a:endParaRPr lang="en-US" sz="800" kern="1200" dirty="0"/>
        </a:p>
      </dsp:txBody>
      <dsp:txXfrm>
        <a:off x="1277390" y="2066903"/>
        <a:ext cx="841650" cy="514037"/>
      </dsp:txXfrm>
    </dsp:sp>
    <dsp:sp modelId="{2D977F28-C361-4CBC-925B-9645A100054B}">
      <dsp:nvSpPr>
        <dsp:cNvPr id="0" name=""/>
        <dsp:cNvSpPr/>
      </dsp:nvSpPr>
      <dsp:spPr>
        <a:xfrm>
          <a:off x="1152194" y="549352"/>
          <a:ext cx="109204" cy="2457096"/>
        </a:xfrm>
        <a:custGeom>
          <a:avLst/>
          <a:gdLst/>
          <a:ahLst/>
          <a:cxnLst/>
          <a:rect l="0" t="0" r="0" b="0"/>
          <a:pathLst>
            <a:path>
              <a:moveTo>
                <a:pt x="0" y="0"/>
              </a:moveTo>
              <a:lnTo>
                <a:pt x="0" y="2457096"/>
              </a:lnTo>
              <a:lnTo>
                <a:pt x="109204" y="2457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9ED6F-0BC2-4690-84E0-311BE8CE116F}">
      <dsp:nvSpPr>
        <dsp:cNvPr id="0" name=""/>
        <dsp:cNvSpPr/>
      </dsp:nvSpPr>
      <dsp:spPr>
        <a:xfrm>
          <a:off x="1261398" y="273343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Comparing auto loans</a:t>
          </a:r>
          <a:endParaRPr lang="en-US" sz="800" kern="1200" dirty="0"/>
        </a:p>
      </dsp:txBody>
      <dsp:txXfrm>
        <a:off x="1277390" y="2749430"/>
        <a:ext cx="841650" cy="514037"/>
      </dsp:txXfrm>
    </dsp:sp>
    <dsp:sp modelId="{307BE675-4C21-4548-8DB5-601E1FF70CC9}">
      <dsp:nvSpPr>
        <dsp:cNvPr id="0" name=""/>
        <dsp:cNvSpPr/>
      </dsp:nvSpPr>
      <dsp:spPr>
        <a:xfrm>
          <a:off x="1152194" y="549352"/>
          <a:ext cx="109204" cy="3139623"/>
        </a:xfrm>
        <a:custGeom>
          <a:avLst/>
          <a:gdLst/>
          <a:ahLst/>
          <a:cxnLst/>
          <a:rect l="0" t="0" r="0" b="0"/>
          <a:pathLst>
            <a:path>
              <a:moveTo>
                <a:pt x="0" y="0"/>
              </a:moveTo>
              <a:lnTo>
                <a:pt x="0" y="3139623"/>
              </a:lnTo>
              <a:lnTo>
                <a:pt x="109204" y="3139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AFCF2-8BA5-4CB9-8A92-6D79654AFB1A}">
      <dsp:nvSpPr>
        <dsp:cNvPr id="0" name=""/>
        <dsp:cNvSpPr/>
      </dsp:nvSpPr>
      <dsp:spPr>
        <a:xfrm>
          <a:off x="1261398" y="3415965"/>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Tool: Repaying student loans</a:t>
          </a:r>
          <a:endParaRPr lang="en-US" sz="800" kern="1200" dirty="0"/>
        </a:p>
      </dsp:txBody>
      <dsp:txXfrm>
        <a:off x="1277390" y="3431957"/>
        <a:ext cx="841650" cy="514037"/>
      </dsp:txXfrm>
    </dsp:sp>
    <dsp:sp modelId="{7A7F1AF9-C68F-4168-AC08-C563802910F6}">
      <dsp:nvSpPr>
        <dsp:cNvPr id="0" name=""/>
        <dsp:cNvSpPr/>
      </dsp:nvSpPr>
      <dsp:spPr>
        <a:xfrm>
          <a:off x="1152194" y="549352"/>
          <a:ext cx="109204" cy="3822150"/>
        </a:xfrm>
        <a:custGeom>
          <a:avLst/>
          <a:gdLst/>
          <a:ahLst/>
          <a:cxnLst/>
          <a:rect l="0" t="0" r="0" b="0"/>
          <a:pathLst>
            <a:path>
              <a:moveTo>
                <a:pt x="0" y="0"/>
              </a:moveTo>
              <a:lnTo>
                <a:pt x="0" y="3822150"/>
              </a:lnTo>
              <a:lnTo>
                <a:pt x="109204" y="3822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DBA53-840F-4841-A37A-E1EFB3765A69}">
      <dsp:nvSpPr>
        <dsp:cNvPr id="0" name=""/>
        <dsp:cNvSpPr/>
      </dsp:nvSpPr>
      <dsp:spPr>
        <a:xfrm>
          <a:off x="1261398" y="409849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When debt collectors call</a:t>
          </a:r>
          <a:endParaRPr lang="en-US" sz="800" kern="1200"/>
        </a:p>
      </dsp:txBody>
      <dsp:txXfrm>
        <a:off x="1277390" y="4114483"/>
        <a:ext cx="841650" cy="514037"/>
      </dsp:txXfrm>
    </dsp:sp>
    <dsp:sp modelId="{429DCEAD-8D38-454A-8F98-FB2ACDDFB2F8}">
      <dsp:nvSpPr>
        <dsp:cNvPr id="0" name=""/>
        <dsp:cNvSpPr/>
      </dsp:nvSpPr>
      <dsp:spPr>
        <a:xfrm>
          <a:off x="1152194" y="549352"/>
          <a:ext cx="109204" cy="4504677"/>
        </a:xfrm>
        <a:custGeom>
          <a:avLst/>
          <a:gdLst/>
          <a:ahLst/>
          <a:cxnLst/>
          <a:rect l="0" t="0" r="0" b="0"/>
          <a:pathLst>
            <a:path>
              <a:moveTo>
                <a:pt x="0" y="0"/>
              </a:moveTo>
              <a:lnTo>
                <a:pt x="0" y="4504677"/>
              </a:lnTo>
              <a:lnTo>
                <a:pt x="109204" y="4504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8A474-B425-4358-A4A3-5078FD497803}">
      <dsp:nvSpPr>
        <dsp:cNvPr id="0" name=""/>
        <dsp:cNvSpPr/>
      </dsp:nvSpPr>
      <dsp:spPr>
        <a:xfrm>
          <a:off x="1261398" y="478101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Handout: Avoiding medical debt</a:t>
          </a:r>
          <a:endParaRPr lang="en-US" sz="800" kern="1200" dirty="0"/>
        </a:p>
      </dsp:txBody>
      <dsp:txXfrm>
        <a:off x="1277390" y="4797010"/>
        <a:ext cx="841650" cy="514037"/>
      </dsp:txXfrm>
    </dsp:sp>
    <dsp:sp modelId="{65CE3158-CC02-4575-A29B-B32990C2F7A3}">
      <dsp:nvSpPr>
        <dsp:cNvPr id="0" name=""/>
        <dsp:cNvSpPr/>
      </dsp:nvSpPr>
      <dsp:spPr>
        <a:xfrm>
          <a:off x="2408043" y="3330"/>
          <a:ext cx="1092043" cy="546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rPr>
            <a:t>Module 7: Understanding Credit Reports and Scores</a:t>
          </a:r>
          <a:endParaRPr lang="en-US" sz="900" kern="1200" dirty="0">
            <a:solidFill>
              <a:schemeClr val="tx1"/>
            </a:solidFill>
          </a:endParaRPr>
        </a:p>
      </dsp:txBody>
      <dsp:txXfrm>
        <a:off x="2424035" y="19322"/>
        <a:ext cx="1060059" cy="514037"/>
      </dsp:txXfrm>
    </dsp:sp>
    <dsp:sp modelId="{1C264A52-C3FA-4F07-B969-DC2A83A89916}">
      <dsp:nvSpPr>
        <dsp:cNvPr id="0" name=""/>
        <dsp:cNvSpPr/>
      </dsp:nvSpPr>
      <dsp:spPr>
        <a:xfrm>
          <a:off x="2517247" y="549352"/>
          <a:ext cx="109204" cy="409516"/>
        </a:xfrm>
        <a:custGeom>
          <a:avLst/>
          <a:gdLst/>
          <a:ahLst/>
          <a:cxnLst/>
          <a:rect l="0" t="0" r="0" b="0"/>
          <a:pathLst>
            <a:path>
              <a:moveTo>
                <a:pt x="0" y="0"/>
              </a:moveTo>
              <a:lnTo>
                <a:pt x="0" y="409516"/>
              </a:lnTo>
              <a:lnTo>
                <a:pt x="109204" y="409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5C1544-3D26-4E94-B151-A4AF27E39B33}">
      <dsp:nvSpPr>
        <dsp:cNvPr id="0" name=""/>
        <dsp:cNvSpPr/>
      </dsp:nvSpPr>
      <dsp:spPr>
        <a:xfrm>
          <a:off x="2626452" y="685857"/>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Requesting your free credit reports</a:t>
          </a:r>
          <a:endParaRPr lang="en-US" sz="800" kern="1200"/>
        </a:p>
      </dsp:txBody>
      <dsp:txXfrm>
        <a:off x="2642444" y="701849"/>
        <a:ext cx="841650" cy="514037"/>
      </dsp:txXfrm>
    </dsp:sp>
    <dsp:sp modelId="{618765F2-601F-4C0F-BE84-CA99B86E8556}">
      <dsp:nvSpPr>
        <dsp:cNvPr id="0" name=""/>
        <dsp:cNvSpPr/>
      </dsp:nvSpPr>
      <dsp:spPr>
        <a:xfrm>
          <a:off x="2517247" y="549352"/>
          <a:ext cx="109204" cy="1092043"/>
        </a:xfrm>
        <a:custGeom>
          <a:avLst/>
          <a:gdLst/>
          <a:ahLst/>
          <a:cxnLst/>
          <a:rect l="0" t="0" r="0" b="0"/>
          <a:pathLst>
            <a:path>
              <a:moveTo>
                <a:pt x="0" y="0"/>
              </a:moveTo>
              <a:lnTo>
                <a:pt x="0" y="1092043"/>
              </a:lnTo>
              <a:lnTo>
                <a:pt x="109204" y="1092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3D5FA-B270-44A2-8636-4623DB17F7A6}">
      <dsp:nvSpPr>
        <dsp:cNvPr id="0" name=""/>
        <dsp:cNvSpPr/>
      </dsp:nvSpPr>
      <dsp:spPr>
        <a:xfrm>
          <a:off x="2626452" y="1368384"/>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Reviewing your credit reports</a:t>
          </a:r>
          <a:endParaRPr lang="en-US" sz="800" kern="1200"/>
        </a:p>
      </dsp:txBody>
      <dsp:txXfrm>
        <a:off x="2642444" y="1384376"/>
        <a:ext cx="841650" cy="514037"/>
      </dsp:txXfrm>
    </dsp:sp>
    <dsp:sp modelId="{D3715DD4-34A7-4930-9F83-E1690C686069}">
      <dsp:nvSpPr>
        <dsp:cNvPr id="0" name=""/>
        <dsp:cNvSpPr/>
      </dsp:nvSpPr>
      <dsp:spPr>
        <a:xfrm>
          <a:off x="2517247" y="549352"/>
          <a:ext cx="109204" cy="1774569"/>
        </a:xfrm>
        <a:custGeom>
          <a:avLst/>
          <a:gdLst/>
          <a:ahLst/>
          <a:cxnLst/>
          <a:rect l="0" t="0" r="0" b="0"/>
          <a:pathLst>
            <a:path>
              <a:moveTo>
                <a:pt x="0" y="0"/>
              </a:moveTo>
              <a:lnTo>
                <a:pt x="0" y="1774569"/>
              </a:lnTo>
              <a:lnTo>
                <a:pt x="109204" y="1774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2F85B-2215-4231-AD56-45572C222006}">
      <dsp:nvSpPr>
        <dsp:cNvPr id="0" name=""/>
        <dsp:cNvSpPr/>
      </dsp:nvSpPr>
      <dsp:spPr>
        <a:xfrm>
          <a:off x="2626452" y="205091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Disputing errors on your credit reports</a:t>
          </a:r>
          <a:endParaRPr lang="en-US" sz="800" kern="1200"/>
        </a:p>
      </dsp:txBody>
      <dsp:txXfrm>
        <a:off x="2642444" y="2066903"/>
        <a:ext cx="841650" cy="514037"/>
      </dsp:txXfrm>
    </dsp:sp>
    <dsp:sp modelId="{4CB18B4E-93D3-4385-BEB1-3A49BC141EAD}">
      <dsp:nvSpPr>
        <dsp:cNvPr id="0" name=""/>
        <dsp:cNvSpPr/>
      </dsp:nvSpPr>
      <dsp:spPr>
        <a:xfrm>
          <a:off x="2517247" y="549352"/>
          <a:ext cx="109204" cy="2457096"/>
        </a:xfrm>
        <a:custGeom>
          <a:avLst/>
          <a:gdLst/>
          <a:ahLst/>
          <a:cxnLst/>
          <a:rect l="0" t="0" r="0" b="0"/>
          <a:pathLst>
            <a:path>
              <a:moveTo>
                <a:pt x="0" y="0"/>
              </a:moveTo>
              <a:lnTo>
                <a:pt x="0" y="2457096"/>
              </a:lnTo>
              <a:lnTo>
                <a:pt x="109204" y="2457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C77E6-47D5-4DD0-8754-F33F53D02D98}">
      <dsp:nvSpPr>
        <dsp:cNvPr id="0" name=""/>
        <dsp:cNvSpPr/>
      </dsp:nvSpPr>
      <dsp:spPr>
        <a:xfrm>
          <a:off x="2626452" y="273343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Getting and keeping a good credit history</a:t>
          </a:r>
          <a:endParaRPr lang="en-US" sz="800" kern="1200"/>
        </a:p>
      </dsp:txBody>
      <dsp:txXfrm>
        <a:off x="2642444" y="2749430"/>
        <a:ext cx="841650" cy="514037"/>
      </dsp:txXfrm>
    </dsp:sp>
    <dsp:sp modelId="{7C586B0B-AA84-45A6-8167-BD7AB0C80DCC}">
      <dsp:nvSpPr>
        <dsp:cNvPr id="0" name=""/>
        <dsp:cNvSpPr/>
      </dsp:nvSpPr>
      <dsp:spPr>
        <a:xfrm>
          <a:off x="3773097" y="3330"/>
          <a:ext cx="1092043" cy="546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solidFill>
                <a:schemeClr val="tx1"/>
              </a:solidFill>
            </a:rPr>
            <a:t>Module 8: Choosing Financial Products and Services</a:t>
          </a:r>
          <a:endParaRPr lang="en-US" sz="900" kern="1200">
            <a:solidFill>
              <a:schemeClr val="tx1"/>
            </a:solidFill>
          </a:endParaRPr>
        </a:p>
      </dsp:txBody>
      <dsp:txXfrm>
        <a:off x="3789089" y="19322"/>
        <a:ext cx="1060059" cy="514037"/>
      </dsp:txXfrm>
    </dsp:sp>
    <dsp:sp modelId="{9A898D39-C1CB-42E9-913F-671B5D74277F}">
      <dsp:nvSpPr>
        <dsp:cNvPr id="0" name=""/>
        <dsp:cNvSpPr/>
      </dsp:nvSpPr>
      <dsp:spPr>
        <a:xfrm>
          <a:off x="3882301" y="549352"/>
          <a:ext cx="109204" cy="409516"/>
        </a:xfrm>
        <a:custGeom>
          <a:avLst/>
          <a:gdLst/>
          <a:ahLst/>
          <a:cxnLst/>
          <a:rect l="0" t="0" r="0" b="0"/>
          <a:pathLst>
            <a:path>
              <a:moveTo>
                <a:pt x="0" y="0"/>
              </a:moveTo>
              <a:lnTo>
                <a:pt x="0" y="409516"/>
              </a:lnTo>
              <a:lnTo>
                <a:pt x="109204" y="409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435B7-29C6-4ACF-B9E0-708E5C2B04C0}">
      <dsp:nvSpPr>
        <dsp:cNvPr id="0" name=""/>
        <dsp:cNvSpPr/>
      </dsp:nvSpPr>
      <dsp:spPr>
        <a:xfrm>
          <a:off x="3991505" y="685857"/>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Finding financial products and services</a:t>
          </a:r>
          <a:endParaRPr lang="en-US" sz="800" kern="1200"/>
        </a:p>
      </dsp:txBody>
      <dsp:txXfrm>
        <a:off x="4007497" y="701849"/>
        <a:ext cx="841650" cy="514037"/>
      </dsp:txXfrm>
    </dsp:sp>
    <dsp:sp modelId="{DB3204E1-8B76-4B46-BB19-AD311C136D05}">
      <dsp:nvSpPr>
        <dsp:cNvPr id="0" name=""/>
        <dsp:cNvSpPr/>
      </dsp:nvSpPr>
      <dsp:spPr>
        <a:xfrm>
          <a:off x="3882301" y="549352"/>
          <a:ext cx="109204" cy="1092043"/>
        </a:xfrm>
        <a:custGeom>
          <a:avLst/>
          <a:gdLst/>
          <a:ahLst/>
          <a:cxnLst/>
          <a:rect l="0" t="0" r="0" b="0"/>
          <a:pathLst>
            <a:path>
              <a:moveTo>
                <a:pt x="0" y="0"/>
              </a:moveTo>
              <a:lnTo>
                <a:pt x="0" y="1092043"/>
              </a:lnTo>
              <a:lnTo>
                <a:pt x="109204" y="1092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9EF95-F21E-41C9-AF55-2E6067D9CA23}">
      <dsp:nvSpPr>
        <dsp:cNvPr id="0" name=""/>
        <dsp:cNvSpPr/>
      </dsp:nvSpPr>
      <dsp:spPr>
        <a:xfrm>
          <a:off x="3991505" y="1368384"/>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Comparing financial service providers</a:t>
          </a:r>
          <a:endParaRPr lang="en-US" sz="800" kern="1200"/>
        </a:p>
      </dsp:txBody>
      <dsp:txXfrm>
        <a:off x="4007497" y="1384376"/>
        <a:ext cx="841650" cy="514037"/>
      </dsp:txXfrm>
    </dsp:sp>
    <dsp:sp modelId="{69F95760-9E12-46C7-BBDD-00216BA06E66}">
      <dsp:nvSpPr>
        <dsp:cNvPr id="0" name=""/>
        <dsp:cNvSpPr/>
      </dsp:nvSpPr>
      <dsp:spPr>
        <a:xfrm>
          <a:off x="3882301" y="549352"/>
          <a:ext cx="109204" cy="1774569"/>
        </a:xfrm>
        <a:custGeom>
          <a:avLst/>
          <a:gdLst/>
          <a:ahLst/>
          <a:cxnLst/>
          <a:rect l="0" t="0" r="0" b="0"/>
          <a:pathLst>
            <a:path>
              <a:moveTo>
                <a:pt x="0" y="0"/>
              </a:moveTo>
              <a:lnTo>
                <a:pt x="0" y="1774569"/>
              </a:lnTo>
              <a:lnTo>
                <a:pt x="109204" y="1774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F0144-A909-444D-9134-B54C2DE7F9A6}">
      <dsp:nvSpPr>
        <dsp:cNvPr id="0" name=""/>
        <dsp:cNvSpPr/>
      </dsp:nvSpPr>
      <dsp:spPr>
        <a:xfrm>
          <a:off x="3991505" y="205091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Opening a checking or savings account</a:t>
          </a:r>
          <a:endParaRPr lang="en-US" sz="800" kern="1200"/>
        </a:p>
      </dsp:txBody>
      <dsp:txXfrm>
        <a:off x="4007497" y="2066903"/>
        <a:ext cx="841650" cy="514037"/>
      </dsp:txXfrm>
    </dsp:sp>
    <dsp:sp modelId="{BB23D282-213D-4DB5-8BBE-A854DA77B87E}">
      <dsp:nvSpPr>
        <dsp:cNvPr id="0" name=""/>
        <dsp:cNvSpPr/>
      </dsp:nvSpPr>
      <dsp:spPr>
        <a:xfrm>
          <a:off x="3882301" y="549352"/>
          <a:ext cx="109204" cy="2457096"/>
        </a:xfrm>
        <a:custGeom>
          <a:avLst/>
          <a:gdLst/>
          <a:ahLst/>
          <a:cxnLst/>
          <a:rect l="0" t="0" r="0" b="0"/>
          <a:pathLst>
            <a:path>
              <a:moveTo>
                <a:pt x="0" y="0"/>
              </a:moveTo>
              <a:lnTo>
                <a:pt x="0" y="2457096"/>
              </a:lnTo>
              <a:lnTo>
                <a:pt x="109204" y="2457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AE4100-2D9D-46D8-95A7-C69802C35583}">
      <dsp:nvSpPr>
        <dsp:cNvPr id="0" name=""/>
        <dsp:cNvSpPr/>
      </dsp:nvSpPr>
      <dsp:spPr>
        <a:xfrm>
          <a:off x="3991505" y="273343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Avoiding checking account fees</a:t>
          </a:r>
          <a:endParaRPr lang="en-US" sz="800" kern="1200"/>
        </a:p>
      </dsp:txBody>
      <dsp:txXfrm>
        <a:off x="4007497" y="2749430"/>
        <a:ext cx="841650" cy="514037"/>
      </dsp:txXfrm>
    </dsp:sp>
    <dsp:sp modelId="{5E9A3674-615C-4D58-B748-AD95D2FC6616}">
      <dsp:nvSpPr>
        <dsp:cNvPr id="0" name=""/>
        <dsp:cNvSpPr/>
      </dsp:nvSpPr>
      <dsp:spPr>
        <a:xfrm>
          <a:off x="3882301" y="549352"/>
          <a:ext cx="109204" cy="3139623"/>
        </a:xfrm>
        <a:custGeom>
          <a:avLst/>
          <a:gdLst/>
          <a:ahLst/>
          <a:cxnLst/>
          <a:rect l="0" t="0" r="0" b="0"/>
          <a:pathLst>
            <a:path>
              <a:moveTo>
                <a:pt x="0" y="0"/>
              </a:moveTo>
              <a:lnTo>
                <a:pt x="0" y="3139623"/>
              </a:lnTo>
              <a:lnTo>
                <a:pt x="109204" y="31396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FEC89D-6030-4C41-A2FD-ACA08C23DB0C}">
      <dsp:nvSpPr>
        <dsp:cNvPr id="0" name=""/>
        <dsp:cNvSpPr/>
      </dsp:nvSpPr>
      <dsp:spPr>
        <a:xfrm>
          <a:off x="3991505" y="3415965"/>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Tool: Evaluating your prepaid or payroll card</a:t>
          </a:r>
          <a:endParaRPr lang="en-US" sz="800" kern="1200"/>
        </a:p>
      </dsp:txBody>
      <dsp:txXfrm>
        <a:off x="4007497" y="3431957"/>
        <a:ext cx="841650" cy="514037"/>
      </dsp:txXfrm>
    </dsp:sp>
    <dsp:sp modelId="{75046D82-2529-483B-BA60-249A14ACCD29}">
      <dsp:nvSpPr>
        <dsp:cNvPr id="0" name=""/>
        <dsp:cNvSpPr/>
      </dsp:nvSpPr>
      <dsp:spPr>
        <a:xfrm>
          <a:off x="3882301" y="549352"/>
          <a:ext cx="109204" cy="3822150"/>
        </a:xfrm>
        <a:custGeom>
          <a:avLst/>
          <a:gdLst/>
          <a:ahLst/>
          <a:cxnLst/>
          <a:rect l="0" t="0" r="0" b="0"/>
          <a:pathLst>
            <a:path>
              <a:moveTo>
                <a:pt x="0" y="0"/>
              </a:moveTo>
              <a:lnTo>
                <a:pt x="0" y="3822150"/>
              </a:lnTo>
              <a:lnTo>
                <a:pt x="109204" y="3822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5E3137-B636-496C-8AE4-49ADF8096202}">
      <dsp:nvSpPr>
        <dsp:cNvPr id="0" name=""/>
        <dsp:cNvSpPr/>
      </dsp:nvSpPr>
      <dsp:spPr>
        <a:xfrm>
          <a:off x="3991505" y="409849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Knowing your prepaid card rights</a:t>
          </a:r>
          <a:endParaRPr lang="en-US" sz="800" kern="1200"/>
        </a:p>
      </dsp:txBody>
      <dsp:txXfrm>
        <a:off x="4007497" y="4114483"/>
        <a:ext cx="841650" cy="514037"/>
      </dsp:txXfrm>
    </dsp:sp>
    <dsp:sp modelId="{858B7FE6-EAF4-44D2-8B50-CD2636FC591F}">
      <dsp:nvSpPr>
        <dsp:cNvPr id="0" name=""/>
        <dsp:cNvSpPr/>
      </dsp:nvSpPr>
      <dsp:spPr>
        <a:xfrm>
          <a:off x="3882301" y="549352"/>
          <a:ext cx="109204" cy="4504677"/>
        </a:xfrm>
        <a:custGeom>
          <a:avLst/>
          <a:gdLst/>
          <a:ahLst/>
          <a:cxnLst/>
          <a:rect l="0" t="0" r="0" b="0"/>
          <a:pathLst>
            <a:path>
              <a:moveTo>
                <a:pt x="0" y="0"/>
              </a:moveTo>
              <a:lnTo>
                <a:pt x="0" y="4504677"/>
              </a:lnTo>
              <a:lnTo>
                <a:pt x="109204" y="4504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093D0-D6FC-496B-8367-4C745C0F8CC4}">
      <dsp:nvSpPr>
        <dsp:cNvPr id="0" name=""/>
        <dsp:cNvSpPr/>
      </dsp:nvSpPr>
      <dsp:spPr>
        <a:xfrm>
          <a:off x="3991505" y="478101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Sending money abroad</a:t>
          </a:r>
          <a:endParaRPr lang="en-US" sz="800" kern="1200"/>
        </a:p>
      </dsp:txBody>
      <dsp:txXfrm>
        <a:off x="4007497" y="4797010"/>
        <a:ext cx="841650" cy="514037"/>
      </dsp:txXfrm>
    </dsp:sp>
    <dsp:sp modelId="{582B9F5B-B726-4EB2-97B6-3E292824338D}">
      <dsp:nvSpPr>
        <dsp:cNvPr id="0" name=""/>
        <dsp:cNvSpPr/>
      </dsp:nvSpPr>
      <dsp:spPr>
        <a:xfrm>
          <a:off x="5138151" y="3330"/>
          <a:ext cx="1092043" cy="546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smtClean="0">
              <a:solidFill>
                <a:schemeClr val="tx1"/>
              </a:solidFill>
            </a:rPr>
            <a:t>Module 9: Protecting your Money</a:t>
          </a:r>
          <a:endParaRPr lang="en-US" sz="900" kern="1200">
            <a:solidFill>
              <a:schemeClr val="tx1"/>
            </a:solidFill>
          </a:endParaRPr>
        </a:p>
      </dsp:txBody>
      <dsp:txXfrm>
        <a:off x="5154143" y="19322"/>
        <a:ext cx="1060059" cy="514037"/>
      </dsp:txXfrm>
    </dsp:sp>
    <dsp:sp modelId="{4013CE41-7D86-420F-9B6D-4ABF2970F3AE}">
      <dsp:nvSpPr>
        <dsp:cNvPr id="0" name=""/>
        <dsp:cNvSpPr/>
      </dsp:nvSpPr>
      <dsp:spPr>
        <a:xfrm>
          <a:off x="5247355" y="549352"/>
          <a:ext cx="109204" cy="409516"/>
        </a:xfrm>
        <a:custGeom>
          <a:avLst/>
          <a:gdLst/>
          <a:ahLst/>
          <a:cxnLst/>
          <a:rect l="0" t="0" r="0" b="0"/>
          <a:pathLst>
            <a:path>
              <a:moveTo>
                <a:pt x="0" y="0"/>
              </a:moveTo>
              <a:lnTo>
                <a:pt x="0" y="409516"/>
              </a:lnTo>
              <a:lnTo>
                <a:pt x="109204" y="409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A47D8-D69E-4680-8BA0-0C17D67AC914}">
      <dsp:nvSpPr>
        <dsp:cNvPr id="0" name=""/>
        <dsp:cNvSpPr/>
      </dsp:nvSpPr>
      <dsp:spPr>
        <a:xfrm>
          <a:off x="5356559" y="685857"/>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Protecting your identity</a:t>
          </a:r>
          <a:endParaRPr lang="en-US" sz="800" kern="1200"/>
        </a:p>
      </dsp:txBody>
      <dsp:txXfrm>
        <a:off x="5372551" y="701849"/>
        <a:ext cx="841650" cy="514037"/>
      </dsp:txXfrm>
    </dsp:sp>
    <dsp:sp modelId="{6B343988-37C4-4621-9694-6B26DC6A7653}">
      <dsp:nvSpPr>
        <dsp:cNvPr id="0" name=""/>
        <dsp:cNvSpPr/>
      </dsp:nvSpPr>
      <dsp:spPr>
        <a:xfrm>
          <a:off x="5247355" y="549352"/>
          <a:ext cx="109204" cy="1092043"/>
        </a:xfrm>
        <a:custGeom>
          <a:avLst/>
          <a:gdLst/>
          <a:ahLst/>
          <a:cxnLst/>
          <a:rect l="0" t="0" r="0" b="0"/>
          <a:pathLst>
            <a:path>
              <a:moveTo>
                <a:pt x="0" y="0"/>
              </a:moveTo>
              <a:lnTo>
                <a:pt x="0" y="1092043"/>
              </a:lnTo>
              <a:lnTo>
                <a:pt x="109204" y="1092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84F3E8-E805-48EB-91A5-1216BAE5E7C2}">
      <dsp:nvSpPr>
        <dsp:cNvPr id="0" name=""/>
        <dsp:cNvSpPr/>
      </dsp:nvSpPr>
      <dsp:spPr>
        <a:xfrm>
          <a:off x="5356559" y="1368384"/>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How to handle identity theft</a:t>
          </a:r>
          <a:endParaRPr lang="en-US" sz="800" kern="1200"/>
        </a:p>
      </dsp:txBody>
      <dsp:txXfrm>
        <a:off x="5372551" y="1384376"/>
        <a:ext cx="841650" cy="514037"/>
      </dsp:txXfrm>
    </dsp:sp>
    <dsp:sp modelId="{81ADE090-7382-478C-B3C6-D7957C2D1480}">
      <dsp:nvSpPr>
        <dsp:cNvPr id="0" name=""/>
        <dsp:cNvSpPr/>
      </dsp:nvSpPr>
      <dsp:spPr>
        <a:xfrm>
          <a:off x="5247355" y="549352"/>
          <a:ext cx="109204" cy="1774569"/>
        </a:xfrm>
        <a:custGeom>
          <a:avLst/>
          <a:gdLst/>
          <a:ahLst/>
          <a:cxnLst/>
          <a:rect l="0" t="0" r="0" b="0"/>
          <a:pathLst>
            <a:path>
              <a:moveTo>
                <a:pt x="0" y="0"/>
              </a:moveTo>
              <a:lnTo>
                <a:pt x="0" y="1774569"/>
              </a:lnTo>
              <a:lnTo>
                <a:pt x="109204" y="17745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05C399-2AEF-47A7-9E8E-EF82F026A519}">
      <dsp:nvSpPr>
        <dsp:cNvPr id="0" name=""/>
        <dsp:cNvSpPr/>
      </dsp:nvSpPr>
      <dsp:spPr>
        <a:xfrm>
          <a:off x="5356559" y="2050911"/>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smtClean="0"/>
            <a:t>Handout: Spotting red flags</a:t>
          </a:r>
          <a:endParaRPr lang="en-US" sz="800" kern="1200"/>
        </a:p>
      </dsp:txBody>
      <dsp:txXfrm>
        <a:off x="5372551" y="2066903"/>
        <a:ext cx="841650" cy="514037"/>
      </dsp:txXfrm>
    </dsp:sp>
    <dsp:sp modelId="{797B51ED-0F36-4400-B944-460243FC3FA3}">
      <dsp:nvSpPr>
        <dsp:cNvPr id="0" name=""/>
        <dsp:cNvSpPr/>
      </dsp:nvSpPr>
      <dsp:spPr>
        <a:xfrm>
          <a:off x="5247355" y="549352"/>
          <a:ext cx="109204" cy="2457096"/>
        </a:xfrm>
        <a:custGeom>
          <a:avLst/>
          <a:gdLst/>
          <a:ahLst/>
          <a:cxnLst/>
          <a:rect l="0" t="0" r="0" b="0"/>
          <a:pathLst>
            <a:path>
              <a:moveTo>
                <a:pt x="0" y="0"/>
              </a:moveTo>
              <a:lnTo>
                <a:pt x="0" y="2457096"/>
              </a:lnTo>
              <a:lnTo>
                <a:pt x="109204" y="2457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64EE3-64E5-4F3A-A257-D166666305E9}">
      <dsp:nvSpPr>
        <dsp:cNvPr id="0" name=""/>
        <dsp:cNvSpPr/>
      </dsp:nvSpPr>
      <dsp:spPr>
        <a:xfrm>
          <a:off x="5356559" y="2733438"/>
          <a:ext cx="873634" cy="546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Handout: </a:t>
          </a:r>
          <a:r>
            <a:rPr lang="en-US" sz="800" kern="1200" dirty="0" err="1" smtClean="0"/>
            <a:t>Submitt</a:t>
          </a:r>
          <a:r>
            <a:rPr lang="en-US" sz="800" kern="1200" dirty="0" smtClean="0"/>
            <a:t> </a:t>
          </a:r>
          <a:r>
            <a:rPr lang="en-US" sz="800" kern="1200" dirty="0" smtClean="0"/>
            <a:t>a complaint</a:t>
          </a:r>
          <a:endParaRPr lang="en-US" sz="800" kern="1200" dirty="0"/>
        </a:p>
      </dsp:txBody>
      <dsp:txXfrm>
        <a:off x="5372551" y="2749430"/>
        <a:ext cx="841650" cy="514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9D5EB-DFD8-4C78-A9C3-8E0F7C23069C}">
      <dsp:nvSpPr>
        <dsp:cNvPr id="0" name=""/>
        <dsp:cNvSpPr/>
      </dsp:nvSpPr>
      <dsp:spPr>
        <a:xfrm>
          <a:off x="3573" y="1637933"/>
          <a:ext cx="3125236" cy="1250094"/>
        </a:xfrm>
        <a:prstGeom prst="homePlat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US" sz="2100" kern="1200" smtClean="0"/>
            <a:t>Identify the values that guide you</a:t>
          </a:r>
          <a:endParaRPr lang="en-US" sz="2100" kern="1200" dirty="0"/>
        </a:p>
      </dsp:txBody>
      <dsp:txXfrm>
        <a:off x="3573" y="1637933"/>
        <a:ext cx="2812713" cy="1250094"/>
      </dsp:txXfrm>
    </dsp:sp>
    <dsp:sp modelId="{5C54EA35-8BCC-4634-86CD-B77861C8BE9E}">
      <dsp:nvSpPr>
        <dsp:cNvPr id="0" name=""/>
        <dsp:cNvSpPr/>
      </dsp:nvSpPr>
      <dsp:spPr>
        <a:xfrm>
          <a:off x="2503763" y="1637933"/>
          <a:ext cx="3125236" cy="1250094"/>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smtClean="0"/>
            <a:t>Brainstorm list of hopes and dreams</a:t>
          </a:r>
          <a:endParaRPr lang="en-US" sz="2100" kern="1200" dirty="0"/>
        </a:p>
      </dsp:txBody>
      <dsp:txXfrm>
        <a:off x="3128810" y="1637933"/>
        <a:ext cx="1875142" cy="1250094"/>
      </dsp:txXfrm>
    </dsp:sp>
    <dsp:sp modelId="{E841F066-139F-4344-9D13-50EA6F34D847}">
      <dsp:nvSpPr>
        <dsp:cNvPr id="0" name=""/>
        <dsp:cNvSpPr/>
      </dsp:nvSpPr>
      <dsp:spPr>
        <a:xfrm>
          <a:off x="5003952" y="1637933"/>
          <a:ext cx="3125236" cy="1250094"/>
        </a:xfrm>
        <a:prstGeom prst="chevron">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dirty="0" smtClean="0"/>
            <a:t>Transform hopes and dreams into SMART goals</a:t>
          </a:r>
          <a:endParaRPr lang="en-US" sz="2100" kern="1200" dirty="0"/>
        </a:p>
      </dsp:txBody>
      <dsp:txXfrm>
        <a:off x="5628999" y="1637933"/>
        <a:ext cx="1875142" cy="1250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DB1CC-ED62-40B7-AB74-FD4E99F23B3A}">
      <dsp:nvSpPr>
        <dsp:cNvPr id="0" name=""/>
        <dsp:cNvSpPr/>
      </dsp:nvSpPr>
      <dsp:spPr>
        <a:xfrm rot="5400000">
          <a:off x="308258" y="2318621"/>
          <a:ext cx="922569" cy="153513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FF657-5471-4945-A428-9E7DBE28C29E}">
      <dsp:nvSpPr>
        <dsp:cNvPr id="0" name=""/>
        <dsp:cNvSpPr/>
      </dsp:nvSpPr>
      <dsp:spPr>
        <a:xfrm>
          <a:off x="154258" y="2777295"/>
          <a:ext cx="1385928" cy="121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Borrower visits payday lender.  No credit check or consideration of borrower’s ability to repay the loan.</a:t>
          </a:r>
          <a:endParaRPr lang="en-US" sz="1400" kern="1200" dirty="0"/>
        </a:p>
      </dsp:txBody>
      <dsp:txXfrm>
        <a:off x="154258" y="2777295"/>
        <a:ext cx="1385928" cy="1214847"/>
      </dsp:txXfrm>
    </dsp:sp>
    <dsp:sp modelId="{E4D7C9CB-8E48-4AA6-B3EF-569BDC10DFA6}">
      <dsp:nvSpPr>
        <dsp:cNvPr id="0" name=""/>
        <dsp:cNvSpPr/>
      </dsp:nvSpPr>
      <dsp:spPr>
        <a:xfrm>
          <a:off x="1278690" y="2205602"/>
          <a:ext cx="261495" cy="26149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7E878-3D71-42AE-98AF-095CFC87CAB9}">
      <dsp:nvSpPr>
        <dsp:cNvPr id="0" name=""/>
        <dsp:cNvSpPr/>
      </dsp:nvSpPr>
      <dsp:spPr>
        <a:xfrm rot="5400000">
          <a:off x="2004905" y="1898784"/>
          <a:ext cx="922569" cy="153513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632AE-7EC6-4F72-B736-7B97F4AD1E17}">
      <dsp:nvSpPr>
        <dsp:cNvPr id="0" name=""/>
        <dsp:cNvSpPr/>
      </dsp:nvSpPr>
      <dsp:spPr>
        <a:xfrm>
          <a:off x="1850905" y="2357458"/>
          <a:ext cx="1385928" cy="121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Borrower provides lender with 14-day post-dated check or borrower’s authorization to take money out of bank or credit union account.</a:t>
          </a:r>
          <a:endParaRPr lang="en-US" sz="1400" kern="1200" dirty="0"/>
        </a:p>
      </dsp:txBody>
      <dsp:txXfrm>
        <a:off x="1850905" y="2357458"/>
        <a:ext cx="1385928" cy="1214847"/>
      </dsp:txXfrm>
    </dsp:sp>
    <dsp:sp modelId="{2E4B8EE3-52CD-4C97-B6A1-C8EF198395BB}">
      <dsp:nvSpPr>
        <dsp:cNvPr id="0" name=""/>
        <dsp:cNvSpPr/>
      </dsp:nvSpPr>
      <dsp:spPr>
        <a:xfrm>
          <a:off x="2975338" y="1785765"/>
          <a:ext cx="261495" cy="26149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CDB63-74DD-4C36-BC45-EC006B006988}">
      <dsp:nvSpPr>
        <dsp:cNvPr id="0" name=""/>
        <dsp:cNvSpPr/>
      </dsp:nvSpPr>
      <dsp:spPr>
        <a:xfrm rot="5400000">
          <a:off x="3701552" y="1478947"/>
          <a:ext cx="922569" cy="153513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B9C22-8BD1-4753-BCA1-E490F4A86365}">
      <dsp:nvSpPr>
        <dsp:cNvPr id="0" name=""/>
        <dsp:cNvSpPr/>
      </dsp:nvSpPr>
      <dsp:spPr>
        <a:xfrm>
          <a:off x="3547552" y="1937621"/>
          <a:ext cx="1385928" cy="121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Borrower gets loan. Median loan is $350 and fees range $10 - $30 for each $100 borrowed.</a:t>
          </a:r>
          <a:endParaRPr lang="en-US" sz="1400" kern="1200" dirty="0"/>
        </a:p>
      </dsp:txBody>
      <dsp:txXfrm>
        <a:off x="3547552" y="1937621"/>
        <a:ext cx="1385928" cy="1214847"/>
      </dsp:txXfrm>
    </dsp:sp>
    <dsp:sp modelId="{F3629B77-EDC8-44A6-B038-F97ED1808202}">
      <dsp:nvSpPr>
        <dsp:cNvPr id="0" name=""/>
        <dsp:cNvSpPr/>
      </dsp:nvSpPr>
      <dsp:spPr>
        <a:xfrm>
          <a:off x="4671985" y="1365928"/>
          <a:ext cx="261495" cy="26149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7B1A2-3B68-4CD2-BB86-6EAB86C9C4D2}">
      <dsp:nvSpPr>
        <dsp:cNvPr id="0" name=""/>
        <dsp:cNvSpPr/>
      </dsp:nvSpPr>
      <dsp:spPr>
        <a:xfrm rot="5400000">
          <a:off x="5398199" y="1059110"/>
          <a:ext cx="922569" cy="153513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A8E26-72C2-4938-BC07-EC644D7E72D0}">
      <dsp:nvSpPr>
        <dsp:cNvPr id="0" name=""/>
        <dsp:cNvSpPr/>
      </dsp:nvSpPr>
      <dsp:spPr>
        <a:xfrm>
          <a:off x="5244199" y="1517784"/>
          <a:ext cx="1385928" cy="121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In 14 days, the check could be deposited or money taken out of account by the borrower’s authorization. If the borrower doesn’t have the money to repay, in some states the loan may be renewed.  In this example, the borrower  pays $52.50 to renew.</a:t>
          </a:r>
        </a:p>
        <a:p>
          <a:pPr lvl="0" algn="l" defTabSz="622300">
            <a:lnSpc>
              <a:spcPct val="90000"/>
            </a:lnSpc>
            <a:spcBef>
              <a:spcPct val="0"/>
            </a:spcBef>
            <a:spcAft>
              <a:spcPct val="35000"/>
            </a:spcAft>
          </a:pPr>
          <a:r>
            <a:rPr lang="en-US" sz="1400" kern="1200" dirty="0" smtClean="0"/>
            <a:t> </a:t>
          </a:r>
          <a:endParaRPr lang="en-US" sz="1400" kern="1200" dirty="0"/>
        </a:p>
      </dsp:txBody>
      <dsp:txXfrm>
        <a:off x="5244199" y="1517784"/>
        <a:ext cx="1385928" cy="1214847"/>
      </dsp:txXfrm>
    </dsp:sp>
    <dsp:sp modelId="{A39A3995-3BC0-41AE-BED2-93AAAEE7695C}">
      <dsp:nvSpPr>
        <dsp:cNvPr id="0" name=""/>
        <dsp:cNvSpPr/>
      </dsp:nvSpPr>
      <dsp:spPr>
        <a:xfrm>
          <a:off x="6368632" y="946091"/>
          <a:ext cx="261495" cy="26149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075280-6FE9-40BF-902C-A6D965A3E356}">
      <dsp:nvSpPr>
        <dsp:cNvPr id="0" name=""/>
        <dsp:cNvSpPr/>
      </dsp:nvSpPr>
      <dsp:spPr>
        <a:xfrm rot="5400000">
          <a:off x="7094846" y="639273"/>
          <a:ext cx="922569" cy="153513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7B359-4697-46D2-9A4C-4601DDDBF81A}">
      <dsp:nvSpPr>
        <dsp:cNvPr id="0" name=""/>
        <dsp:cNvSpPr/>
      </dsp:nvSpPr>
      <dsp:spPr>
        <a:xfrm>
          <a:off x="6940847" y="1097947"/>
          <a:ext cx="1385928" cy="1214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Every 14 days, the borrower must either repay the loan or renew it, if allowed by their state. The average borrower takes out 5 loans in a row before repaying the original amount. In this example, it would cost $262.50 to borrow $350.</a:t>
          </a:r>
          <a:endParaRPr lang="en-US" sz="1400" kern="1200" dirty="0"/>
        </a:p>
      </dsp:txBody>
      <dsp:txXfrm>
        <a:off x="6940847" y="1097947"/>
        <a:ext cx="1385928" cy="1214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EE63D-3B1D-4279-A33C-5ADBF64AB897}">
      <dsp:nvSpPr>
        <dsp:cNvPr id="0" name=""/>
        <dsp:cNvSpPr/>
      </dsp:nvSpPr>
      <dsp:spPr>
        <a:xfrm>
          <a:off x="4085" y="2458339"/>
          <a:ext cx="1922837" cy="742215"/>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B22F5-3F85-4102-9195-06A8E994BCB1}">
      <dsp:nvSpPr>
        <dsp:cNvPr id="0" name=""/>
        <dsp:cNvSpPr/>
      </dsp:nvSpPr>
      <dsp:spPr>
        <a:xfrm>
          <a:off x="516842" y="2643893"/>
          <a:ext cx="1623729" cy="74221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Use of credit</a:t>
          </a:r>
          <a:endParaRPr lang="en-US" sz="1400" kern="1200" dirty="0">
            <a:solidFill>
              <a:schemeClr val="tx1"/>
            </a:solidFill>
          </a:endParaRPr>
        </a:p>
      </dsp:txBody>
      <dsp:txXfrm>
        <a:off x="538581" y="2665632"/>
        <a:ext cx="1580251" cy="698737"/>
      </dsp:txXfrm>
    </dsp:sp>
    <dsp:sp modelId="{BAB9A991-2E03-42F1-B94E-6313B18E6C7E}">
      <dsp:nvSpPr>
        <dsp:cNvPr id="0" name=""/>
        <dsp:cNvSpPr/>
      </dsp:nvSpPr>
      <dsp:spPr>
        <a:xfrm>
          <a:off x="2200393" y="2458339"/>
          <a:ext cx="1922837" cy="742215"/>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2B2AE-109E-46D7-B351-CB7E828F0E26}">
      <dsp:nvSpPr>
        <dsp:cNvPr id="0" name=""/>
        <dsp:cNvSpPr/>
      </dsp:nvSpPr>
      <dsp:spPr>
        <a:xfrm>
          <a:off x="2713150" y="2643893"/>
          <a:ext cx="1623729" cy="74221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Creates credit history</a:t>
          </a:r>
          <a:endParaRPr lang="en-US" sz="1400" kern="1200" dirty="0">
            <a:solidFill>
              <a:schemeClr val="tx1"/>
            </a:solidFill>
          </a:endParaRPr>
        </a:p>
      </dsp:txBody>
      <dsp:txXfrm>
        <a:off x="2734889" y="2665632"/>
        <a:ext cx="1580251" cy="698737"/>
      </dsp:txXfrm>
    </dsp:sp>
    <dsp:sp modelId="{B2328DB7-F1FA-4956-BA7B-7FA57A07ABB0}">
      <dsp:nvSpPr>
        <dsp:cNvPr id="0" name=""/>
        <dsp:cNvSpPr/>
      </dsp:nvSpPr>
      <dsp:spPr>
        <a:xfrm>
          <a:off x="4396701" y="2458339"/>
          <a:ext cx="1922837" cy="742215"/>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666DD5-09E2-49F7-91A4-1D572943A737}">
      <dsp:nvSpPr>
        <dsp:cNvPr id="0" name=""/>
        <dsp:cNvSpPr/>
      </dsp:nvSpPr>
      <dsp:spPr>
        <a:xfrm>
          <a:off x="4909458" y="2643893"/>
          <a:ext cx="1623729" cy="74221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Compiled into credit reports</a:t>
          </a:r>
          <a:endParaRPr lang="en-US" sz="1400" kern="1200" dirty="0">
            <a:solidFill>
              <a:schemeClr val="tx1"/>
            </a:solidFill>
          </a:endParaRPr>
        </a:p>
      </dsp:txBody>
      <dsp:txXfrm>
        <a:off x="4931197" y="2665632"/>
        <a:ext cx="1580251" cy="698737"/>
      </dsp:txXfrm>
    </dsp:sp>
    <dsp:sp modelId="{44029AF7-1651-44F1-8805-0C823976728B}">
      <dsp:nvSpPr>
        <dsp:cNvPr id="0" name=""/>
        <dsp:cNvSpPr/>
      </dsp:nvSpPr>
      <dsp:spPr>
        <a:xfrm>
          <a:off x="6593010" y="2458339"/>
          <a:ext cx="1922837" cy="742215"/>
        </a:xfrm>
        <a:prstGeom prst="chevron">
          <a:avLst>
            <a:gd name="adj" fmla="val 4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C7673-BF86-41BF-A9FA-4267AE4F1A66}">
      <dsp:nvSpPr>
        <dsp:cNvPr id="0" name=""/>
        <dsp:cNvSpPr/>
      </dsp:nvSpPr>
      <dsp:spPr>
        <a:xfrm>
          <a:off x="7105766" y="2643893"/>
          <a:ext cx="1623729" cy="742215"/>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Used to calculate credit scores</a:t>
          </a:r>
          <a:endParaRPr lang="en-US" sz="1400" kern="1200" dirty="0">
            <a:solidFill>
              <a:schemeClr val="tx1"/>
            </a:solidFill>
          </a:endParaRPr>
        </a:p>
      </dsp:txBody>
      <dsp:txXfrm>
        <a:off x="7127505" y="2665632"/>
        <a:ext cx="1580251" cy="69873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www.consumerfinance.gov/consumer-tools/getting-an-auto-loan/know-what-is-negotiable"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www.consumerfinance.gov/askcfpb/1433"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http://www.experian.com/" TargetMode="External"/><Relationship Id="rId2" Type="http://schemas.openxmlformats.org/officeDocument/2006/relationships/slide" Target="../slides/slide114.xml"/><Relationship Id="rId1" Type="http://schemas.openxmlformats.org/officeDocument/2006/relationships/notesMaster" Target="../notesMasters/notesMaster1.xml"/><Relationship Id="rId6" Type="http://schemas.openxmlformats.org/officeDocument/2006/relationships/hyperlink" Target="http://www.consumerfinance.gov/ask-cfpb/search-by-tag/foster_youth" TargetMode="External"/><Relationship Id="rId5" Type="http://schemas.openxmlformats.org/officeDocument/2006/relationships/hyperlink" Target="http://www.consumerfinance.gov/askcfpb/1271" TargetMode="External"/><Relationship Id="rId4" Type="http://schemas.openxmlformats.org/officeDocument/2006/relationships/hyperlink" Target="mailto:childidtheft@transunion.com" TargetMode="Externa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ensus.gov/library/publications/2018/demo/p60-263.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3" Type="http://schemas.openxmlformats.org/officeDocument/2006/relationships/hyperlink" Target="http://www.consumerfinance.gov/askcfpb/2029" TargetMode="External"/><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www.nslds.ed.gov/"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THIS PRESENTATION SUPPORTS THE SEPTEMBER 2018 VERSION OF </a:t>
            </a:r>
            <a:r>
              <a:rPr lang="en-US" sz="1200" b="0" i="0" u="none" strike="noStrike" cap="none" dirty="0" smtClean="0">
                <a:solidFill>
                  <a:schemeClr val="dk1"/>
                </a:solidFill>
                <a:effectLst/>
                <a:latin typeface="Calibri"/>
                <a:ea typeface="Calibri"/>
                <a:cs typeface="Calibri"/>
                <a:sym typeface="Calibri"/>
              </a:rPr>
              <a:t>YOUR MONEY, YOUR GOALS</a:t>
            </a:r>
            <a:r>
              <a:rPr lang="en-US" sz="1200" b="1" i="0" u="none" strike="noStrike" cap="none" dirty="0" smtClean="0">
                <a:solidFill>
                  <a:schemeClr val="dk1"/>
                </a:solidFill>
                <a:effectLst/>
                <a:latin typeface="Calibri"/>
                <a:ea typeface="Calibri"/>
                <a:cs typeface="Calibri"/>
                <a:sym typeface="Calibri"/>
              </a:rPr>
              <a:t>: A FINANCIAL EMPOWERMENT TOOLKIT.  </a:t>
            </a:r>
            <a:r>
              <a:rPr lang="en-US" sz="1200" b="0" i="0" u="none" strike="noStrike" cap="none" dirty="0" smtClean="0">
                <a:solidFill>
                  <a:schemeClr val="dk1"/>
                </a:solidFill>
                <a:effectLst/>
                <a:latin typeface="Calibri"/>
                <a:ea typeface="Calibri"/>
                <a:cs typeface="Calibri"/>
                <a:sym typeface="Calibri"/>
              </a:rPr>
              <a:t>This document will be referred to throughout this presentation as “the toolkit.”</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INTRODUCTION TO YOUR MONEY, YOUR GOALS TRAINING MATERIALS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PowerPoint presentation will help you to provide training to potential users of the toolkit. Potential users include anyone who works directly with people that have low-income or are economically vulnerable. They generally come from non-profit, community-based, or private sector organizations or city, county, or tribal government agencies. This presentation includes the visual aids (PowerPoint slides) and facilitation guide (notes section of slides) necessary to conduct a total of 6-8 hours of training on the full content of the toolkit.</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We recommend that you tailor your presentation to focus on only the topics that are most relevant for the people you are training.  Choose the tools and handouts that they are most likely to use with the people they serve.</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training is organized into sections or activities associated with specific content modules in the toolkit. Each new section of the training begins with:</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Section or module # and title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Estimated time for the section or module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Methodology or description of the type of activities used in the section or module (opener, facilitated discussion, small group exercise, role-play, scenario analysis, etc.)</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Corresponding section of the toolkit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Instructions for the facilitator</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Effective training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To be </a:t>
            </a:r>
            <a:r>
              <a:rPr lang="en-US" sz="1200" b="0" i="0" u="sng" strike="noStrike" cap="none" dirty="0" smtClean="0">
                <a:solidFill>
                  <a:schemeClr val="dk1"/>
                </a:solidFill>
                <a:effectLst/>
                <a:latin typeface="Calibri"/>
                <a:ea typeface="Calibri"/>
                <a:cs typeface="Calibri"/>
                <a:sym typeface="Calibri"/>
              </a:rPr>
              <a:t>effective</a:t>
            </a:r>
            <a:r>
              <a:rPr lang="en-US" sz="1200" b="0" i="0" u="none" strike="noStrike" cap="none" dirty="0" smtClean="0">
                <a:solidFill>
                  <a:schemeClr val="dk1"/>
                </a:solidFill>
                <a:effectLst/>
                <a:latin typeface="Calibri"/>
                <a:ea typeface="Calibri"/>
                <a:cs typeface="Calibri"/>
                <a:sym typeface="Calibri"/>
              </a:rPr>
              <a:t>, the training needs to be </a:t>
            </a:r>
            <a:r>
              <a:rPr lang="en-US" sz="1200" b="0" i="0" u="sng" strike="noStrike" cap="none" dirty="0" smtClean="0">
                <a:solidFill>
                  <a:schemeClr val="dk1"/>
                </a:solidFill>
                <a:effectLst/>
                <a:latin typeface="Calibri"/>
                <a:ea typeface="Calibri"/>
                <a:cs typeface="Calibri"/>
                <a:sym typeface="Calibri"/>
              </a:rPr>
              <a:t>engaging</a:t>
            </a:r>
            <a:r>
              <a:rPr lang="en-US" sz="1200" b="0" i="0" u="none" strike="noStrike" cap="none" dirty="0" smtClean="0">
                <a:solidFill>
                  <a:schemeClr val="dk1"/>
                </a:solidFill>
                <a:effectLst/>
                <a:latin typeface="Calibri"/>
                <a:ea typeface="Calibri"/>
                <a:cs typeface="Calibri"/>
                <a:sym typeface="Calibri"/>
              </a:rPr>
              <a: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Every section of the training has </a:t>
            </a:r>
            <a:r>
              <a:rPr lang="en-US" sz="1200" b="0" i="0" u="sng" strike="noStrike" cap="none" dirty="0" smtClean="0">
                <a:solidFill>
                  <a:schemeClr val="dk1"/>
                </a:solidFill>
                <a:effectLst/>
                <a:latin typeface="Calibri"/>
                <a:ea typeface="Calibri"/>
                <a:cs typeface="Calibri"/>
                <a:sym typeface="Calibri"/>
              </a:rPr>
              <a:t>at least one activity built into it.</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Minimally, </a:t>
            </a:r>
            <a:r>
              <a:rPr lang="en-US" sz="1200" b="0" i="0" u="sng" strike="noStrike" cap="none" dirty="0" smtClean="0">
                <a:solidFill>
                  <a:schemeClr val="dk1"/>
                </a:solidFill>
                <a:effectLst/>
                <a:latin typeface="Calibri"/>
                <a:ea typeface="Calibri"/>
                <a:cs typeface="Calibri"/>
                <a:sym typeface="Calibri"/>
              </a:rPr>
              <a:t>follow the instructions in the training</a:t>
            </a:r>
            <a:r>
              <a:rPr lang="en-US" sz="1200" b="0" i="0" u="none" strike="noStrike" cap="none" dirty="0" smtClean="0">
                <a:solidFill>
                  <a:schemeClr val="dk1"/>
                </a:solidFill>
                <a:effectLst/>
                <a:latin typeface="Calibri"/>
                <a:ea typeface="Calibri"/>
                <a:cs typeface="Calibri"/>
                <a:sym typeface="Calibri"/>
              </a:rPr>
              <a:t>, and you will create an interactive experience.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Lecture alone or lecture and discussion is not engaging and not effective.</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Here is a list of methodologies used throughout this training: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Opener—contest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Icebreaker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Presentation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Facilitated discussion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Brainstorming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Individual activity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Large group activity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Small group exercise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Exercise in pairs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Carousel</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Contest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Scavenger hunt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Role play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Skit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Tool analysis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Vote with your feet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facilitation instructions found in the notes section correspond to the visual aid presented on the slide. </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NOTE: </a:t>
            </a:r>
            <a:r>
              <a:rPr lang="en-US" sz="1200" b="0" i="0" u="none" strike="noStrike" cap="none" dirty="0" smtClean="0">
                <a:solidFill>
                  <a:schemeClr val="dk1"/>
                </a:solidFill>
                <a:effectLst/>
                <a:latin typeface="Calibri"/>
                <a:ea typeface="Calibri"/>
                <a:cs typeface="Calibri"/>
                <a:sym typeface="Calibri"/>
              </a:rPr>
              <a:t>BEFORE STARTING YOUR TRAINING, DISTRIBUTE THE PRE-TRAINING SURVEY.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 THE FOLLOWING:</a:t>
            </a:r>
          </a:p>
          <a:p>
            <a:pPr lvl="0"/>
            <a:r>
              <a:rPr lang="en-US" sz="1200" b="0" i="0" u="none" strike="noStrike" cap="none" dirty="0" smtClean="0">
                <a:solidFill>
                  <a:schemeClr val="dk1"/>
                </a:solidFill>
                <a:effectLst/>
                <a:latin typeface="Calibri"/>
                <a:ea typeface="Calibri"/>
                <a:cs typeface="Calibri"/>
                <a:sym typeface="Calibri"/>
              </a:rPr>
              <a:t>After today, you will be prepared to share information and tools with the people you serve on various financial topics.</a:t>
            </a:r>
          </a:p>
          <a:p>
            <a:pPr lvl="0"/>
            <a:r>
              <a:rPr lang="en-US" sz="1200" b="0" i="0" u="none" strike="noStrike" cap="none" dirty="0" smtClean="0">
                <a:solidFill>
                  <a:schemeClr val="dk1"/>
                </a:solidFill>
                <a:effectLst/>
                <a:latin typeface="Calibri"/>
                <a:ea typeface="Calibri"/>
                <a:cs typeface="Calibri"/>
                <a:sym typeface="Calibri"/>
              </a:rPr>
              <a:t>To help the Bureau demonstrate changes in confidence and other results of your training, we will ask you to complete a pre-training and post-training survey.</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Give participants 2 – 4 minutes to complete the pre-training survey.</a:t>
            </a:r>
          </a:p>
          <a:p>
            <a:r>
              <a:rPr lang="en-US" sz="1200" b="0" i="0" u="none" strike="noStrike" cap="none" dirty="0" smtClean="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Training Section 2: Overview of the training and introductions</a:t>
            </a:r>
            <a:endParaRPr lang="en-US" sz="1200" b="1"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Icebreaker</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1"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Invite participants to introduce themselves to the group by sharing their name, their organization, and sharing: “What do you expect or hope to get from this training?”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their expectations or hopes on flip chart paper. Revisit these at the end of the training to check in as to whether the training met their expectations or hopes for the training.</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Try to encourage people to be brief and avoid sharing the details of their roles and responsibilities at work as well as details about what their organization does </a:t>
            </a:r>
            <a:r>
              <a:rPr lang="en-US" sz="1200" b="1" i="1" u="none" strike="noStrike" cap="none" dirty="0" smtClean="0">
                <a:solidFill>
                  <a:schemeClr val="dk1"/>
                </a:solidFill>
                <a:effectLst/>
                <a:latin typeface="Calibri"/>
                <a:ea typeface="Calibri"/>
                <a:cs typeface="Calibri"/>
                <a:sym typeface="Calibri"/>
              </a:rPr>
              <a:t>–</a:t>
            </a:r>
            <a:r>
              <a:rPr lang="en-US" sz="1200" b="0" i="0" u="none" strike="noStrike" cap="none" dirty="0" smtClean="0">
                <a:solidFill>
                  <a:schemeClr val="dk1"/>
                </a:solidFill>
                <a:effectLst/>
                <a:latin typeface="Calibri"/>
                <a:ea typeface="Calibri"/>
                <a:cs typeface="Calibri"/>
                <a:sym typeface="Calibri"/>
              </a:rPr>
              <a:t> otherwise you will have difficulty keeping on the training schedule. It is important NOT TO SKIP introductions because you are concerned about time. Participants are accustomed to some level of introduction in </a:t>
            </a:r>
            <a:r>
              <a:rPr lang="en-US" sz="1200" b="0" i="0" u="none" strike="noStrike" cap="none" dirty="0" err="1" smtClean="0">
                <a:solidFill>
                  <a:schemeClr val="dk1"/>
                </a:solidFill>
                <a:effectLst/>
                <a:latin typeface="Calibri"/>
                <a:ea typeface="Calibri"/>
                <a:cs typeface="Calibri"/>
                <a:sym typeface="Calibri"/>
              </a:rPr>
              <a:t>convenings</a:t>
            </a:r>
            <a:r>
              <a:rPr lang="en-US" sz="1200" b="0" i="0" u="none" strike="noStrike" cap="none" dirty="0" smtClean="0">
                <a:solidFill>
                  <a:schemeClr val="dk1"/>
                </a:solidFill>
                <a:effectLst/>
                <a:latin typeface="Calibri"/>
                <a:ea typeface="Calibri"/>
                <a:cs typeface="Calibri"/>
                <a:sym typeface="Calibri"/>
              </a:rPr>
              <a:t>. This is even more important if the group represents a heterogeneous mix of participants and organizations.</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Alternative Approaches to the Introductions:</a:t>
            </a:r>
            <a:endParaRPr lang="en-US" sz="1200" b="1"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Meet and Mix at the table</a:t>
            </a:r>
            <a:r>
              <a:rPr lang="en-US" sz="1200" b="1" i="0" u="none" strike="noStrike" cap="none" baseline="0" dirty="0" smtClean="0">
                <a:solidFill>
                  <a:schemeClr val="dk1"/>
                </a:solidFill>
                <a:effectLst/>
                <a:latin typeface="Calibri"/>
                <a:ea typeface="Calibri"/>
                <a:cs typeface="Calibri"/>
                <a:sym typeface="Calibri"/>
              </a:rPr>
              <a:t> – </a:t>
            </a:r>
            <a:r>
              <a:rPr lang="en-US" sz="1200" b="1" i="0" u="none" strike="noStrike" cap="none" dirty="0" smtClean="0">
                <a:solidFill>
                  <a:schemeClr val="dk1"/>
                </a:solidFill>
                <a:effectLst/>
                <a:latin typeface="Calibri"/>
                <a:ea typeface="Calibri"/>
                <a:cs typeface="Calibri"/>
                <a:sym typeface="Calibri"/>
              </a:rPr>
              <a:t>An alternative for large groups (more than 25 to 30 participants)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share their names, organizational affiliations, and training expectations to the other participants sitting at their table.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the group to find one thing all of them have in common. You can ask them to identify a common characteristic around one topic area (money) or leave it wide open to facilitate rapid sharing within the tables.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Provide teams with about 7 – 9 minutes to work in groups—share name, etc. and work to find an item they have in common.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each table to share the item they have in common.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these on flip chart.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the sharing is complete, write ”the ability to use Your Money, Your Goals with the people we serve” on the list of items they have in common and explain that they will all have this in common by the end of the training.</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Vote with Your Feet </a:t>
            </a:r>
            <a:r>
              <a:rPr lang="en-US" sz="1200" b="1" i="0" u="none" strike="noStrike" cap="none" baseline="0" dirty="0" smtClean="0">
                <a:solidFill>
                  <a:schemeClr val="dk1"/>
                </a:solidFill>
                <a:effectLst/>
                <a:latin typeface="Calibri"/>
                <a:ea typeface="Calibri"/>
                <a:cs typeface="Calibri"/>
                <a:sym typeface="Calibri"/>
              </a:rPr>
              <a:t>– </a:t>
            </a:r>
            <a:r>
              <a:rPr lang="en-US" sz="1200" b="1" i="0" u="none" strike="noStrike" cap="none" dirty="0" smtClean="0">
                <a:solidFill>
                  <a:schemeClr val="dk1"/>
                </a:solidFill>
                <a:effectLst/>
                <a:latin typeface="Calibri"/>
                <a:ea typeface="Calibri"/>
                <a:cs typeface="Calibri"/>
                <a:sym typeface="Calibri"/>
              </a:rPr>
              <a:t>An alternative for small groups (less than 20 to 25 participants)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Develop a list of questions that have four answers to them. For example: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season does your birthday fall within? Spring, Summer, Fall, Winter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is the most important financial empowerment topic for the people you serve? Budgeting, Credit, Debt Management, Consumer Protection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long have you worked with your organization? I just started, Less than 1 year, 1 – 3 years, more than 3 years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can include questions about sports teams people may support in your area, local food that is their favorite, favorite book or movie genre, the item they would want with them if stranded on a desert island, etc.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the answers for the questions on flip charts. Be sure that the answers to one question are written on four different flip charts. Then add one answer from the next question on each flip chart and so on. For the activity, ask people to stand under the flip chart that best represents their answer to the question you read. Then, have the smallest grouping of individuals introduce themselves by sharing their name and organizational affiliation. Then read the next question and repeat the process. If someone is in the group introducing themselves that has already shared their information, you can skip them to ensure everyone has a chance to introduce themselves.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With the final question, be sure to have anyone who has not introduced themselves share their information whether they are in the group that is introducing themselves or not.</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94409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“Comparing auto loans” tool in Module 6, pages 132-134</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following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Shopping for an auto loan and negotiating the terms can save you hundreds or even thousands of dollars over the life of your loan. Learn more about what is negotiable at </a:t>
            </a:r>
            <a:r>
              <a:rPr lang="en-US" sz="1200" b="0" i="0" u="sng" strike="noStrike" cap="none" dirty="0" smtClean="0">
                <a:solidFill>
                  <a:schemeClr val="dk1"/>
                </a:solidFill>
                <a:effectLst/>
                <a:latin typeface="Calibri"/>
                <a:ea typeface="Calibri"/>
                <a:cs typeface="Calibri"/>
                <a:sym typeface="Calibri"/>
                <a:hlinkClick r:id="rId3"/>
              </a:rPr>
              <a:t>www.consumerfinance.gov/consumer-tools/getting-an-auto-loan/know-what-is-negotiable</a:t>
            </a:r>
            <a:r>
              <a:rPr lang="en-US" sz="1200" b="0" i="0" u="none" strike="noStrike" cap="none" dirty="0" smtClean="0">
                <a:solidFill>
                  <a:schemeClr val="dk1"/>
                </a:solidFill>
                <a:effectLst/>
                <a:latin typeface="Calibri"/>
                <a:ea typeface="Calibri"/>
                <a:cs typeface="Calibri"/>
                <a:sym typeface="Calibri"/>
              </a:rPr>
              <a:t> </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If you have an internet connection, bring up this webpage and review the tips.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higher score will help you get a lower interest rate and reduce the total loan cost.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will cover credit reports and scores in Module 7.</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Lenders are required to give you documents that explain the loan. Before you sign, check that the annual percentage rate (APR), amount financed, finance charges, and total of all payments are correct. Make sure you and the lender have copies of the signed paperwork.</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don’t understand something, ask them to explain it again until it makes sense. Consider bringing someone with you to help review the papers before you sign. Review the “Spotting red flags” handout in Module 9 to learn what to watch out for in the sales process.</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a:t>
            </a:r>
            <a:r>
              <a:rPr lang="en-US" sz="1200" b="0" i="0" u="none" strike="noStrike" cap="none" dirty="0" smtClean="0">
                <a:solidFill>
                  <a:schemeClr val="dk1"/>
                </a:solidFill>
                <a:effectLst/>
                <a:latin typeface="Calibri"/>
                <a:ea typeface="Calibri"/>
                <a:cs typeface="Calibri"/>
                <a:sym typeface="Calibri"/>
              </a:rPr>
              <a:t> Save a copy of this tool to your desktop before the training or find it online if you have an internet connection at your training site.  Show the tool and it’s auto-calculation features.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26656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“When debt collectors call” too in Module 6, pages 141-148</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list of questions to ask if a debt collector calls on page 142 of the “When debt collectors call” tool.</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tool also contains sample letters people can send to debt collectors to verify the debt or to request that they stop contacting them.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Remember, however, that stopping contact does not erase the debt.</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Explain: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Debt collectors use persuasive techniques to get you to send in money to pay your debt. </a:t>
            </a:r>
            <a:r>
              <a:rPr lang="en-US" sz="1200" b="1" i="0" u="none" strike="noStrike" cap="none" dirty="0" smtClean="0">
                <a:solidFill>
                  <a:schemeClr val="dk1"/>
                </a:solidFill>
                <a:effectLst/>
                <a:latin typeface="Calibri"/>
                <a:ea typeface="Calibri"/>
                <a:cs typeface="Calibri"/>
                <a:sym typeface="Calibri"/>
              </a:rPr>
              <a:t>Before you send in money, you should confirm that you actually owe the debt. You should also confirm that the collection isn’t fraudulent and is legitimate.</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may be able to confirm this information during an initial or follow-up discussion with the debt collector, but be careful of fraudulent debt collectors. Make sure that you recognize the debt, and confirm that you have not already paid it.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When the phone rings:</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Sometimes it’s hard to know if a caller is really a debt collector. To avoid falling victim to a scam, ask for the name, number, and address for the debt collector and request information about the debt in writing. </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wary of sharing your personal information by phone. If a stranger asks for your Social Security number, date of birth, or bank account information, this can be a red flag.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Don’t ignore court documents. </a:t>
            </a:r>
            <a:r>
              <a:rPr lang="en-US" sz="1200" b="0" i="0" u="none" strike="noStrike" cap="none" dirty="0" smtClean="0">
                <a:solidFill>
                  <a:schemeClr val="dk1"/>
                </a:solidFill>
                <a:effectLst/>
                <a:latin typeface="Calibri"/>
                <a:ea typeface="Calibri"/>
                <a:cs typeface="Calibri"/>
                <a:sym typeface="Calibri"/>
              </a:rPr>
              <a:t>If you don’t respond to court documents, or if you don’t show up for a court hearing, the court will usually issue a money judgment against you. You may want a lawyer to advise or represent you at the hearing. To find a lawyer in your state to discuss debt collection with, visit </a:t>
            </a:r>
            <a:r>
              <a:rPr lang="en-US" sz="1200" b="0" i="0" u="sng" strike="noStrike" cap="none" dirty="0" smtClean="0">
                <a:solidFill>
                  <a:schemeClr val="dk1"/>
                </a:solidFill>
                <a:effectLst/>
                <a:latin typeface="Calibri"/>
                <a:ea typeface="Calibri"/>
                <a:cs typeface="Calibri"/>
                <a:sym typeface="Calibri"/>
                <a:hlinkClick r:id="rId3"/>
              </a:rPr>
              <a:t>www.consumerfinance.gov/askcfpb/1433</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2018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“When debt collectors call” too in Module 6, pages 142-148</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Review the debt verification letter template and the dispute letter template.</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a:t>
            </a:r>
            <a:r>
              <a:rPr lang="en-US" sz="1200" b="0" i="0" u="none" strike="noStrike" cap="none" dirty="0" smtClean="0">
                <a:solidFill>
                  <a:schemeClr val="dk1"/>
                </a:solidFill>
                <a:effectLst/>
                <a:latin typeface="Calibri"/>
                <a:ea typeface="Calibri"/>
                <a:cs typeface="Calibri"/>
                <a:sym typeface="Calibri"/>
              </a:rPr>
              <a:t> Save a copy of this tool to your desktop before the training or find it online if you have an internet connection at your training site.  Show the tool fillable fields.</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Explain</a:t>
            </a:r>
            <a:r>
              <a:rPr lang="en-US" sz="1200" b="0" i="0" u="none" strike="noStrike" cap="none" dirty="0" smtClean="0">
                <a:solidFill>
                  <a:schemeClr val="dk1"/>
                </a:solidFill>
                <a:effectLst/>
                <a:latin typeface="Calibri"/>
                <a:ea typeface="Calibri"/>
                <a:cs typeface="Calibri"/>
                <a:sym typeface="Calibri"/>
              </a:rPr>
              <a:t> why it is important to ask for more information: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have questions about the debt, ask the debt collection agency for specific information before you send money or acknowledge the debt. You can do this by sending a “verification letter,” asking the debt collector to provide you with certain information regarding the debt. The letter you receive from the debt collector should contain a notice about your right to request more information about the debt.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Send this letter as soon as you can.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ask in writing before 30 days have passed, a debt collector has certain legal responsibilities to give you some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the debt is not legitimate (if it's not yours or you already paid it), don't delay in disputing 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 the second letter template to send the debt collector a letter disputing the debt immediately. You may lose your ability to dispute the debt if you wait.</a:t>
            </a:r>
          </a:p>
          <a:p>
            <a:pPr>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20608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“When debt collectors call” too in Module 6, pages 142-148</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marL="228600" lvl="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Explain</a:t>
            </a:r>
            <a:r>
              <a:rPr lang="en-US" sz="1200" b="0" i="0" u="none" strike="noStrike" cap="none" dirty="0" smtClean="0">
                <a:solidFill>
                  <a:schemeClr val="dk1"/>
                </a:solidFill>
                <a:effectLst/>
                <a:latin typeface="Calibri"/>
                <a:ea typeface="Calibri"/>
                <a:cs typeface="Calibri"/>
                <a:sym typeface="Calibri"/>
              </a:rPr>
              <a:t> highlights of the Fair Debt Collection Practices Act.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Fair Debt Collection Practices Act (FDCPA) says what debt collectors can and cannot do.</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Under this law, a debt collector generally is a person or company that regularly collects debts owed to others, usually when those debts are past-due.</a:t>
            </a:r>
            <a:r>
              <a:rPr lang="en-US" sz="900" b="0"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 These are often called “</a:t>
            </a:r>
            <a:r>
              <a:rPr lang="en-US" sz="1200" b="0" i="0" u="sng" strike="noStrike" cap="none" dirty="0" smtClean="0">
                <a:solidFill>
                  <a:schemeClr val="dk1"/>
                </a:solidFill>
                <a:effectLst/>
                <a:latin typeface="Calibri"/>
                <a:ea typeface="Calibri"/>
                <a:cs typeface="Calibri"/>
                <a:sym typeface="Calibri"/>
              </a:rPr>
              <a:t>third party debt collectors</a:t>
            </a:r>
            <a:r>
              <a:rPr lang="en-US" sz="1200" b="0" i="0" u="none" strike="noStrike" cap="none" dirty="0" smtClean="0">
                <a:solidFill>
                  <a:schemeClr val="dk1"/>
                </a:solidFill>
                <a:effectLst/>
                <a:latin typeface="Calibri"/>
                <a:ea typeface="Calibri"/>
                <a:cs typeface="Calibri"/>
                <a:sym typeface="Calibri"/>
              </a:rPr>
              <a: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law does not apply to individual or companies trying to collect their own debts.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law states that debt collectors may not harass, oppress, or abuse you or any other people they contact. Some examples of harassment are: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Repeated phone calls that are intended to annoy, abuse, or harass you or any person answering the phone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Obscene or profane language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Threats of violence or harm</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Publishing lists of people who refuse to pay their debts (this does not include reporting information to a credit reporting company)</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Calling you without telling you who they are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law also says debt collectors cannot use false, deceptive, or misleading practices. This includes misrepresentations about: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debt, including the amount owed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That the person on the phone is an attorney (unless they are an attorney)</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Threats to have you arrested</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Threats to do things that cannot legally be done</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Threats to do things that the debt collector has no intention of doing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Keep a file of all letters or documents a debt collector sends you and copies of anything you send to a debt collector.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down dates and times of conversations along with notes about what you discussed. These records can help you if you have a dispute with a debt collector, meet with a lawyer, or go to court.</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When could you see using this tool? What obstacles do you anticipate in using this information?</a:t>
            </a:r>
          </a:p>
          <a:p>
            <a:r>
              <a:rPr lang="en-US" sz="1050" b="0"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We use “companies” in YMYG instead of businesses.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384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Discussion</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 123</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Highlight opportunities for introducing financial empowerment depending on the amount of time available: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have time during the training:</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What other ways could you introduce the financial empowerment tools from this module in your work?</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WRAP UP</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lack of income, debt is likely to be the most common concern the people you serve share.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Understanding what debt is, how to manage debt, and how to reduce it not only improves individual and family financial stability (less income is being eaten up by debt every month), but also reduces stress.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Understanding rights around debt collection and dealing with special debts like medical debt and student loans is also important.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 with reaching a goal, however, getting out of debt takes time and commitment.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people you serve often have many things going on in their lives, so if this is their biggest concern, focusing on this area can make a big difference in their lives.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Dealing with debt today gives people more options tomorrow.</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281016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36372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and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7, pages 151-152</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 What is credit?</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people share their ideas, put up the bullets on this slide and review this example: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may have a credit card that is paid off—meaning you have credit available to use but don’t owe any debt.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67744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7, page 152</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Explain the following:</a:t>
            </a: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When you take out a credit card or other loan, you create (or add to) your credit history.</a:t>
            </a:r>
            <a:r>
              <a:rPr lang="en-US" sz="1200" b="0" i="0" u="none" strike="noStrike" cap="none" dirty="0" smtClean="0">
                <a:solidFill>
                  <a:schemeClr val="dk1"/>
                </a:solidFill>
                <a:effectLst/>
                <a:latin typeface="Calibri"/>
                <a:ea typeface="Calibri"/>
                <a:cs typeface="Calibri"/>
                <a:sym typeface="Calibri"/>
              </a:rPr>
              <a:t> Sometimes when people talk about their financial situation, they say they have “good credit” or “bad credit.” This usually refers to their credit history.</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Credit reporting companies gather information from your credit history into a credit report.</a:t>
            </a:r>
            <a:r>
              <a:rPr lang="en-US" sz="1200" b="0" i="0" u="none" strike="noStrike" cap="none" dirty="0" smtClean="0">
                <a:solidFill>
                  <a:schemeClr val="dk1"/>
                </a:solidFill>
                <a:effectLst/>
                <a:latin typeface="Calibri"/>
                <a:ea typeface="Calibri"/>
                <a:cs typeface="Calibri"/>
                <a:sym typeface="Calibri"/>
              </a:rPr>
              <a:t> A credit report may show some of your bill payment history, along with some public record information and a record of how often you have applied for credit.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credit report may also show how much available credit you have, how much of your available credit you’re using, whether you have made your payments on time, and whether debt collectors have reported that they’re attempting to collect debt that you owe.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The information in your credit report is used to create credit scores</a:t>
            </a:r>
            <a:r>
              <a:rPr lang="en-US" sz="1200" b="0" i="0" u="none" strike="noStrike" cap="none" dirty="0" smtClean="0">
                <a:solidFill>
                  <a:schemeClr val="dk1"/>
                </a:solidFill>
                <a:effectLst/>
                <a:latin typeface="Calibri"/>
                <a:ea typeface="Calibri"/>
                <a:cs typeface="Calibri"/>
                <a:sym typeface="Calibri"/>
              </a:rPr>
              <a:t>. Many lenders use credit scores to decide how much money they can lend you and how much interest to charge. In general, the higher your credit score, the better the loan terms may be.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57040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and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7, pages 152-153</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Review the reasons credit reports and scores are important: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 that some people say credit reports and scores don’t matter to them because they never plan to get a loan. But the information in your credit report is also used to make a lot of other decisions about you.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 poor credit history can make it difficult for you to:</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a job.</a:t>
            </a:r>
            <a:r>
              <a:rPr lang="en-US" sz="1200" b="0" i="0" u="none" strike="noStrike" cap="none" dirty="0" smtClean="0">
                <a:solidFill>
                  <a:schemeClr val="dk1"/>
                </a:solidFill>
                <a:effectLst/>
                <a:latin typeface="Calibri"/>
                <a:ea typeface="Calibri"/>
                <a:cs typeface="Calibri"/>
                <a:sym typeface="Calibri"/>
              </a:rPr>
              <a:t> A potential employer may use your reports to determine whether you will get a job.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and keep a security clearance</a:t>
            </a:r>
            <a:r>
              <a:rPr lang="en-US" sz="1200" b="0" i="0" u="none" strike="noStrike" cap="none" dirty="0" smtClean="0">
                <a:solidFill>
                  <a:schemeClr val="dk1"/>
                </a:solidFill>
                <a:effectLst/>
                <a:latin typeface="Calibri"/>
                <a:ea typeface="Calibri"/>
                <a:cs typeface="Calibri"/>
                <a:sym typeface="Calibri"/>
              </a:rPr>
              <a:t> for a job, including a military position.</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an apartment.</a:t>
            </a:r>
            <a:r>
              <a:rPr lang="en-US" sz="1200" b="0" i="0" u="none" strike="noStrike" cap="none" dirty="0" smtClean="0">
                <a:solidFill>
                  <a:schemeClr val="dk1"/>
                </a:solidFill>
                <a:effectLst/>
                <a:latin typeface="Calibri"/>
                <a:ea typeface="Calibri"/>
                <a:cs typeface="Calibri"/>
                <a:sym typeface="Calibri"/>
              </a:rPr>
              <a:t> A landlord may use your reports or scores to determine whether to rent an apartment to you.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insurance coverage.</a:t>
            </a:r>
            <a:r>
              <a:rPr lang="en-US" sz="1200" b="0" i="0" u="none" strike="noStrike" cap="none" dirty="0" smtClean="0">
                <a:solidFill>
                  <a:schemeClr val="dk1"/>
                </a:solidFill>
                <a:effectLst/>
                <a:latin typeface="Calibri"/>
                <a:ea typeface="Calibri"/>
                <a:cs typeface="Calibri"/>
                <a:sym typeface="Calibri"/>
              </a:rPr>
              <a:t> An insurance company may use your reports or scores to determine whether to give you insurance coverage and the rates you will pay for coverage. This depends on the state you live in.</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Pay lower deposits on utilities and get better terms on cell phone plans. </a:t>
            </a:r>
            <a:r>
              <a:rPr lang="en-US" sz="1200" b="0" i="0" u="none" strike="noStrike" cap="none" dirty="0" smtClean="0">
                <a:solidFill>
                  <a:schemeClr val="dk1"/>
                </a:solidFill>
                <a:effectLst/>
                <a:latin typeface="Calibri"/>
                <a:ea typeface="Calibri"/>
                <a:cs typeface="Calibri"/>
                <a:sym typeface="Calibri"/>
              </a:rPr>
              <a:t>Service providers, like cell phone companies and utility companies, may use them to screen you for deposit levels and cost of service.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Get a credit card.</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Improve your credit scores. </a:t>
            </a:r>
            <a:r>
              <a:rPr lang="en-US" sz="1200" b="0" i="0" u="none" strike="noStrike" cap="none" dirty="0" smtClean="0">
                <a:solidFill>
                  <a:schemeClr val="dk1"/>
                </a:solidFill>
                <a:effectLst/>
                <a:latin typeface="Calibri"/>
                <a:ea typeface="Calibri"/>
                <a:cs typeface="Calibri"/>
                <a:sym typeface="Calibri"/>
              </a:rPr>
              <a:t>The information used to calculate your scores comes from your credit history.</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any of these things are important to you, improving your credit history can help you get them.</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Having a positive credit history and good credit scores can open doors for you.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Having a poor credit history or low credit scores can create obstacles for you, such as costing you more money in terms of the price you will pay for loans, credit cards, and other services.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91990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pages 154-162</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Explain</a:t>
            </a:r>
            <a:r>
              <a:rPr lang="en-US" sz="1200" b="0" i="0" u="none" strike="noStrike" cap="none" dirty="0" smtClean="0">
                <a:solidFill>
                  <a:schemeClr val="dk1"/>
                </a:solidFill>
                <a:effectLst/>
                <a:latin typeface="Calibri"/>
                <a:ea typeface="Calibri"/>
                <a:cs typeface="Calibri"/>
                <a:sym typeface="Calibri"/>
              </a:rPr>
              <a:t> that credit reports are divided into sections: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Header/identifying information</a:t>
            </a:r>
            <a:r>
              <a:rPr lang="en-US" sz="1200" b="0" i="0" u="none" strike="noStrike" cap="none" dirty="0" smtClean="0">
                <a:solidFill>
                  <a:schemeClr val="dk1"/>
                </a:solidFill>
                <a:effectLst/>
                <a:latin typeface="Calibri"/>
                <a:ea typeface="Calibri"/>
                <a:cs typeface="Calibri"/>
                <a:sym typeface="Calibri"/>
              </a:rPr>
              <a: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Includes: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Name</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Current address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Social Security number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Date and place of birth</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Employment history (this may not include all past jobs, but what's listed should be accurate)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Does not include: Information such as race or ethnicity</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Public record informatio</a:t>
            </a:r>
            <a:r>
              <a:rPr lang="en-US" sz="1200" b="0" i="0" u="none" strike="noStrike" cap="none" dirty="0" smtClean="0">
                <a:solidFill>
                  <a:schemeClr val="dk1"/>
                </a:solidFill>
                <a:effectLst/>
                <a:latin typeface="Calibri"/>
                <a:ea typeface="Calibri"/>
                <a:cs typeface="Calibri"/>
                <a:sym typeface="Calibri"/>
              </a:rPr>
              <a:t>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Includes: Financial public records such as consumer bankruptcies, judgments, state and federal tax liens.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Does not include:</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Records of arrests or convictions (specialty consumer reports, such as employment background screenings, often include arrests and convictions)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Marriage records or adoptions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Civil suits that haven't resulted in judgments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three nationwide credit reporting companies are required to ensure that new and existing public record information that they use comes from sources that include specific information about you. This includes your name, address, and either your Social Security number or date of birth. This is to help keep the information accurate. The credit reporting companies update this every 90 days.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Collection agency account informatio</a:t>
            </a:r>
            <a:r>
              <a:rPr lang="en-US" sz="1200" b="0" i="0" u="none" strike="noStrike" cap="none" dirty="0" smtClean="0">
                <a:solidFill>
                  <a:schemeClr val="dk1"/>
                </a:solidFill>
                <a:effectLst/>
                <a:latin typeface="Calibri"/>
                <a:ea typeface="Calibri"/>
                <a:cs typeface="Calibri"/>
                <a:sym typeface="Calibri"/>
              </a:rPr>
              <a:t>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Includes: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Any accounts with a collection agency</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status of those accounts (both past and present)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Credit account information</a:t>
            </a:r>
            <a:r>
              <a:rPr lang="en-US" sz="1200" b="0" i="0" u="none" strike="noStrike" cap="none" dirty="0" smtClean="0">
                <a:solidFill>
                  <a:schemeClr val="dk1"/>
                </a:solidFill>
                <a:effectLst/>
                <a:latin typeface="Calibri"/>
                <a:ea typeface="Calibri"/>
                <a:cs typeface="Calibri"/>
                <a:sym typeface="Calibri"/>
              </a:rPr>
              <a: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Includes: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Open accounts you currently have and closed accounts you had before</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Company name and account number</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Date opened</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Last activity</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Type of account and status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Whether you’re a co-signer, authorized user, or guarantor</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Date closed, if the account is no longer open</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limit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date information was reported to the credit reporting companies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Amount currently owed and, if you’re late with payments, the balance due (known as “items as of date”)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Whether you owe a past due amount and the number of payments 30, 60, and 90 days late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Whether the account was charged off or deemed so delinquent that the creditor thinks it’s unlikely they’ll be able to collect the debt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 accounts may not be listed, especially older accounts or those you have closed, of accounts for which information was not provided to that specific credit reporting company. So there may be inconsistencies across credit reporting companies in the contents of this section. It is important to make sure that the accounts listed do, or did at one time, belong to you.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Inquiries made to your account</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Includes: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Hard inquiries are made by lenders after you apply for credit. These inquiries may affect your credit score. This is because most credit scoring models look at how recently and frequently you apply for credit.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Soft inquiries are reviews of your credit file when you have not sought to establish a new credit account. They include reviews of existing accounts by lenders, prescreening inquiries by prospective lenders, and your requests for your annual credit report. These won’t affect your credit score.</a:t>
            </a:r>
          </a:p>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23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3: Introduction to the Bureau and financial empowerment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15 minutes</a:t>
            </a:r>
          </a:p>
          <a:p>
            <a:r>
              <a:rPr lang="en-US" sz="1200" b="0" i="0" u="none" strike="noStrike" cap="none" dirty="0" smtClean="0">
                <a:solidFill>
                  <a:schemeClr val="dk1"/>
                </a:solidFill>
                <a:effectLst/>
                <a:latin typeface="Calibri"/>
                <a:ea typeface="Calibri"/>
                <a:cs typeface="Calibri"/>
                <a:sym typeface="Calibri"/>
              </a:rPr>
              <a:t>Methodology: Presentation/Facilitated Discussion / Debate or Large Group Brainstorm / Carousel</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88609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 154</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how long negative information can be reported to someone who requests (because they are legally able to) someone’s credit report.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76047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 154</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how long negative information can be reported to someone who requests (because they are legally able to) someone’s credit report.</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05897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Exercise in Groups of Three</a:t>
            </a:r>
          </a:p>
          <a:p>
            <a:r>
              <a:rPr lang="en-US" sz="1200" b="0" i="0" u="none" strike="noStrike" cap="none" dirty="0" smtClean="0">
                <a:solidFill>
                  <a:schemeClr val="dk1"/>
                </a:solidFill>
                <a:effectLst/>
                <a:latin typeface="Calibri"/>
                <a:ea typeface="Calibri"/>
                <a:cs typeface="Calibri"/>
                <a:sym typeface="Calibri"/>
              </a:rPr>
              <a:t>Corresponding section of the toolkit: Example credit report in Module 7, pages 155-160</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Instruct participants to get into groups of 3.</a:t>
            </a:r>
          </a:p>
          <a:p>
            <a:pPr lvl="0"/>
            <a:r>
              <a:rPr lang="en-US" sz="1200" b="0" i="0" u="none" strike="noStrike" cap="none" dirty="0" smtClean="0">
                <a:solidFill>
                  <a:schemeClr val="dk1"/>
                </a:solidFill>
                <a:effectLst/>
                <a:latin typeface="Calibri"/>
                <a:ea typeface="Calibri"/>
                <a:cs typeface="Calibri"/>
                <a:sym typeface="Calibri"/>
              </a:rPr>
              <a:t>Instruct them to answer the questions on the slide using the example credit report in the toolkit</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Explain that the credit report is an example and is not based solely on any one of the formats used by the three major credit reporting companies.</a:t>
            </a:r>
          </a:p>
          <a:p>
            <a:pPr lvl="0"/>
            <a:r>
              <a:rPr lang="en-US" sz="1200" b="0" i="0" u="none" strike="noStrike" cap="none" dirty="0" smtClean="0">
                <a:solidFill>
                  <a:schemeClr val="dk1"/>
                </a:solidFill>
                <a:effectLst/>
                <a:latin typeface="Calibri"/>
                <a:ea typeface="Calibri"/>
                <a:cs typeface="Calibri"/>
                <a:sym typeface="Calibri"/>
              </a:rPr>
              <a:t>After 7 – 10 minutes, solicit answers from participants.</a:t>
            </a:r>
          </a:p>
          <a:p>
            <a:pPr lvl="1"/>
            <a:r>
              <a:rPr lang="en-US" sz="1200" b="0" i="0" u="none" strike="noStrike" cap="none" dirty="0" smtClean="0">
                <a:solidFill>
                  <a:schemeClr val="dk1"/>
                </a:solidFill>
                <a:effectLst/>
                <a:latin typeface="Calibri"/>
                <a:ea typeface="Calibri"/>
                <a:cs typeface="Calibri"/>
                <a:sym typeface="Calibri"/>
              </a:rPr>
              <a:t>Who does this credit report belong to? </a:t>
            </a:r>
            <a:r>
              <a:rPr lang="en-US" sz="1200" b="1" i="0" u="none" strike="noStrike" cap="none" dirty="0" smtClean="0">
                <a:solidFill>
                  <a:schemeClr val="dk1"/>
                </a:solidFill>
                <a:effectLst/>
                <a:latin typeface="Calibri"/>
                <a:ea typeface="Calibri"/>
                <a:cs typeface="Calibri"/>
                <a:sym typeface="Calibri"/>
              </a:rPr>
              <a:t>Miguel Simon Smith</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Where does this person live? </a:t>
            </a:r>
            <a:r>
              <a:rPr lang="en-US" sz="1200" b="1" i="0" u="none" strike="noStrike" cap="none" dirty="0" smtClean="0">
                <a:solidFill>
                  <a:schemeClr val="dk1"/>
                </a:solidFill>
                <a:effectLst/>
                <a:latin typeface="Calibri"/>
                <a:ea typeface="Calibri"/>
                <a:cs typeface="Calibri"/>
                <a:sym typeface="Calibri"/>
              </a:rPr>
              <a:t>457 First Street, Littleton, MI 09876</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Where does he work? When did he start working there? </a:t>
            </a:r>
            <a:r>
              <a:rPr lang="en-US" sz="1200" b="1" i="0" u="none" strike="noStrike" cap="none" dirty="0" smtClean="0">
                <a:solidFill>
                  <a:schemeClr val="dk1"/>
                </a:solidFill>
                <a:effectLst/>
                <a:latin typeface="Calibri"/>
                <a:ea typeface="Calibri"/>
                <a:cs typeface="Calibri"/>
                <a:sym typeface="Calibri"/>
              </a:rPr>
              <a:t>Riviera Restaurants; hired in November of 2010</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Does he have public records? If yes, describe it (them). </a:t>
            </a:r>
            <a:r>
              <a:rPr lang="en-US" sz="1200" b="1" i="0" u="none" strike="noStrike" cap="none" dirty="0" smtClean="0">
                <a:solidFill>
                  <a:schemeClr val="dk1"/>
                </a:solidFill>
                <a:effectLst/>
                <a:latin typeface="Calibri"/>
                <a:ea typeface="Calibri"/>
                <a:cs typeface="Calibri"/>
                <a:sym typeface="Calibri"/>
              </a:rPr>
              <a:t>Yes. Chapter 7 Bankruptcy and Civil Judgment</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Is he late on any of his accounts? If yes, describe. </a:t>
            </a:r>
            <a:r>
              <a:rPr lang="en-US" sz="1200" b="1" i="0" u="none" strike="noStrike" cap="none" dirty="0" smtClean="0">
                <a:solidFill>
                  <a:schemeClr val="dk1"/>
                </a:solidFill>
                <a:effectLst/>
                <a:latin typeface="Calibri"/>
                <a:ea typeface="Calibri"/>
                <a:cs typeface="Calibri"/>
                <a:sym typeface="Calibri"/>
              </a:rPr>
              <a:t>Yes. He is 30 days late on his auto loan with </a:t>
            </a:r>
            <a:r>
              <a:rPr lang="en-US" sz="1200" b="1" i="0" u="none" strike="noStrike" cap="none" dirty="0" err="1" smtClean="0">
                <a:solidFill>
                  <a:schemeClr val="dk1"/>
                </a:solidFill>
                <a:effectLst/>
                <a:latin typeface="Calibri"/>
                <a:ea typeface="Calibri"/>
                <a:cs typeface="Calibri"/>
                <a:sym typeface="Calibri"/>
              </a:rPr>
              <a:t>Littletown</a:t>
            </a:r>
            <a:r>
              <a:rPr lang="en-US" sz="1200" b="1" i="0" u="none" strike="noStrike" cap="none" dirty="0" smtClean="0">
                <a:solidFill>
                  <a:schemeClr val="dk1"/>
                </a:solidFill>
                <a:effectLst/>
                <a:latin typeface="Calibri"/>
                <a:ea typeface="Calibri"/>
                <a:cs typeface="Calibri"/>
                <a:sym typeface="Calibri"/>
              </a:rPr>
              <a:t> Community Bank</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Are any of his accounts in good standing? If yes, describe. </a:t>
            </a:r>
            <a:r>
              <a:rPr lang="en-US" sz="1200" b="1" i="0" u="none" strike="noStrike" cap="none" dirty="0" smtClean="0">
                <a:solidFill>
                  <a:schemeClr val="dk1"/>
                </a:solidFill>
                <a:effectLst/>
                <a:latin typeface="Calibri"/>
                <a:ea typeface="Calibri"/>
                <a:cs typeface="Calibri"/>
                <a:sym typeface="Calibri"/>
              </a:rPr>
              <a:t>Yes. His credit card payment.</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What are the balances of his accounts in the account information section? </a:t>
            </a:r>
            <a:r>
              <a:rPr lang="en-US" sz="1200" b="1" i="0" u="none" strike="noStrike" cap="none" dirty="0" smtClean="0">
                <a:solidFill>
                  <a:schemeClr val="dk1"/>
                </a:solidFill>
                <a:effectLst/>
                <a:latin typeface="Calibri"/>
                <a:ea typeface="Calibri"/>
                <a:cs typeface="Calibri"/>
                <a:sym typeface="Calibri"/>
              </a:rPr>
              <a:t>Auto loan balance is $14,285; Credit card balance is $4,252</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Does he have accounts in collection? What is the balance owed in collection? </a:t>
            </a:r>
            <a:r>
              <a:rPr lang="en-US" sz="1200" b="1" i="0" u="none" strike="noStrike" cap="none" dirty="0" smtClean="0">
                <a:solidFill>
                  <a:schemeClr val="dk1"/>
                </a:solidFill>
                <a:effectLst/>
                <a:latin typeface="Calibri"/>
                <a:ea typeface="Calibri"/>
                <a:cs typeface="Calibri"/>
                <a:sym typeface="Calibri"/>
              </a:rPr>
              <a:t>Yes. $2,500.</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What do his inquiries tell you? </a:t>
            </a:r>
            <a:r>
              <a:rPr lang="en-US" sz="1200" b="1" i="0" u="none" strike="noStrike" cap="none" dirty="0" smtClean="0">
                <a:solidFill>
                  <a:schemeClr val="dk1"/>
                </a:solidFill>
                <a:effectLst/>
                <a:latin typeface="Calibri"/>
                <a:ea typeface="Calibri"/>
                <a:cs typeface="Calibri"/>
                <a:sym typeface="Calibri"/>
              </a:rPr>
              <a:t>He explored an auto loan and likely a store credit/debit card.</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What is your opinion of this person’s credit history? Is it positive or negative? </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FACILITAITON TIP</a:t>
            </a:r>
            <a:r>
              <a:rPr lang="en-US" sz="1200" b="0" i="0" u="none" strike="noStrike" cap="none" dirty="0" smtClean="0">
                <a:solidFill>
                  <a:schemeClr val="dk1"/>
                </a:solidFill>
                <a:effectLst/>
                <a:latin typeface="Calibri"/>
                <a:ea typeface="Calibri"/>
                <a:cs typeface="Calibri"/>
                <a:sym typeface="Calibri"/>
              </a:rPr>
              <a:t>: If time allows, cover some of the key terms used in credit reporting found in the toolkit immediately following the credit report example.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if they know the definition before providing the explanation. Focus specifically 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Authorized User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Delinquent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Default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Charge Off</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Discharge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Refer participants to the list of definitions for common terms found in credit reports, on pages 161-162 of the toolkit.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2275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 153</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three largest companies that create credit reports.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Underscore </a:t>
            </a:r>
            <a:r>
              <a:rPr lang="en-US" sz="1200" b="0" i="0" u="sng" strike="noStrike" cap="none" dirty="0" smtClean="0">
                <a:solidFill>
                  <a:schemeClr val="dk1"/>
                </a:solidFill>
                <a:effectLst/>
                <a:latin typeface="Calibri"/>
                <a:ea typeface="Calibri"/>
                <a:cs typeface="Calibri"/>
                <a:sym typeface="Calibri"/>
                <a:hlinkClick r:id="rId3"/>
              </a:rPr>
              <a:t>www.annualcreditreport.com</a:t>
            </a:r>
            <a:r>
              <a:rPr lang="en-US" sz="1200" b="0" i="0" u="none" strike="noStrike" cap="none" dirty="0" smtClean="0">
                <a:solidFill>
                  <a:schemeClr val="dk1"/>
                </a:solidFill>
                <a:effectLst/>
                <a:latin typeface="Calibri"/>
                <a:ea typeface="Calibri"/>
                <a:cs typeface="Calibri"/>
                <a:sym typeface="Calibri"/>
              </a:rPr>
              <a:t> and  inform people to be aware of imposter websites.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reporting companies collect information about you from many sources, including “furnishers.” Furnishers are people or companies that provide information about your credit, banking, payment history, and other behavior.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805603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 163</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none of these apply to you and you have a credit report earlier than age 18, you may have been the victim of identity theft or credit or financial fraud.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Equifax allows the parent or legal guardian to order a minor’s credit report by calling (877) 784-2528.</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Experian allows minors age 14 and older (or their guardians) to obtain their own credit report by mail or by calling (800) 311-4769.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Parents or guardians of minors 13 years or under may request a minor’s credit report by mailing or electronically uploading a request form and supporting documents to Experian. Forms and instructions are available at </a:t>
            </a:r>
            <a:r>
              <a:rPr lang="en-US" sz="1200" b="0" i="0" u="sng" strike="noStrike" cap="none" dirty="0" smtClean="0">
                <a:solidFill>
                  <a:schemeClr val="dk1"/>
                </a:solidFill>
                <a:effectLst/>
                <a:latin typeface="Calibri"/>
                <a:ea typeface="Calibri"/>
                <a:cs typeface="Calibri"/>
                <a:sym typeface="Calibri"/>
                <a:hlinkClick r:id="rId3"/>
              </a:rPr>
              <a:t>www.experian.com</a:t>
            </a:r>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TransUnion allows a parent or legal guardian to order a minor’s credit report. A report is only available if the minor has a legitimate credit history (they are the joint owner or an authorized user on an account). You can send an email to </a:t>
            </a:r>
            <a:r>
              <a:rPr lang="en-US" sz="1200" b="0" i="0" u="sng" strike="noStrike" cap="none" dirty="0" smtClean="0">
                <a:solidFill>
                  <a:schemeClr val="dk1"/>
                </a:solidFill>
                <a:effectLst/>
                <a:latin typeface="Calibri"/>
                <a:ea typeface="Calibri"/>
                <a:cs typeface="Calibri"/>
                <a:sym typeface="Calibri"/>
                <a:hlinkClick r:id="rId4"/>
              </a:rPr>
              <a:t>childidtheft@transunion.com</a:t>
            </a:r>
            <a:r>
              <a:rPr lang="en-US" sz="1200" b="0" i="0" u="none" strike="noStrike" cap="none" dirty="0" smtClean="0">
                <a:solidFill>
                  <a:schemeClr val="dk1"/>
                </a:solidFill>
                <a:effectLst/>
                <a:latin typeface="Calibri"/>
                <a:ea typeface="Calibri"/>
                <a:cs typeface="Calibri"/>
                <a:sym typeface="Calibri"/>
              </a:rPr>
              <a:t> to see if a credit file exists. Or you can go to transunion.com and complete the Child Identity Theft Inquiry Form.</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Read more about credit reports for minors at </a:t>
            </a:r>
            <a:r>
              <a:rPr lang="en-US" sz="1200" b="0" i="0" u="sng" strike="noStrike" cap="none" dirty="0" smtClean="0">
                <a:solidFill>
                  <a:schemeClr val="dk1"/>
                </a:solidFill>
                <a:effectLst/>
                <a:latin typeface="Calibri"/>
                <a:ea typeface="Calibri"/>
                <a:cs typeface="Calibri"/>
                <a:sym typeface="Calibri"/>
                <a:hlinkClick r:id="rId5"/>
              </a:rPr>
              <a:t>www.consumerfinance.gov/askcfpb/1271</a:t>
            </a:r>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work with youth in foster care, there are special rules set up for how to get their credit reports. Learn more at </a:t>
            </a:r>
            <a:r>
              <a:rPr lang="en-US" sz="1200" b="0" i="0" u="sng" strike="noStrike" cap="none" dirty="0" smtClean="0">
                <a:solidFill>
                  <a:schemeClr val="dk1"/>
                </a:solidFill>
                <a:effectLst/>
                <a:latin typeface="Calibri"/>
                <a:ea typeface="Calibri"/>
                <a:cs typeface="Calibri"/>
                <a:sym typeface="Calibri"/>
                <a:hlinkClick r:id="rId6"/>
              </a:rPr>
              <a:t>www.consumerfinance.gov/ask-cfpb/search-by-tag/foster_youth</a:t>
            </a:r>
            <a:r>
              <a:rPr lang="en-US" sz="1200" b="0" i="0" u="none" strike="noStrike" cap="none" dirty="0" smtClean="0">
                <a:solidFill>
                  <a:schemeClr val="dk1"/>
                </a:solidFill>
                <a:effectLst/>
                <a:latin typeface="Calibri"/>
                <a:ea typeface="Calibri"/>
                <a:cs typeface="Calibri"/>
                <a:sym typeface="Calibri"/>
              </a:rPr>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19618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 164</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scores vary because different companies may look at different information about you and use different formulas for calculating your scores. Scoring companies may also create different credit scores that are used when you apply for different types of credit.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 a result, you have more than one credit score. Banks, credit card companies, and lenders may use different credit scores to make decisions about offering you credit.</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739177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7, 165-166</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scores are calculated based on the information in your credit report.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Even though different credit scores have different mathematical formulas, they all use the information from your credit report.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While some pieces of information in your credit reports may be more important or less important, depending on which company is calculating your score, the key is to understand the information in your credit reports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Review the categories of information that influence a FICO score: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Payment history</a:t>
            </a:r>
            <a:r>
              <a:rPr lang="en-US" sz="1200" b="0" i="0" u="none" strike="noStrike" cap="none" dirty="0" smtClean="0">
                <a:solidFill>
                  <a:schemeClr val="dk1"/>
                </a:solidFill>
                <a:effectLst/>
                <a:latin typeface="Calibri"/>
                <a:ea typeface="Calibri"/>
                <a:cs typeface="Calibri"/>
                <a:sym typeface="Calibri"/>
              </a:rPr>
              <a:t> tracks whether you’re paying your bills on time. This is the biggest factor in your FICO scores. Paying bills late, not paying bills at all, and having bills that go to collections will likely cause your scores to drop. Paying your bills on time may help increase your scores.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Amounts owed</a:t>
            </a:r>
            <a:r>
              <a:rPr lang="en-US" sz="1200" b="0" i="0" u="none" strike="noStrike" cap="none" dirty="0" smtClean="0">
                <a:solidFill>
                  <a:schemeClr val="dk1"/>
                </a:solidFill>
                <a:effectLst/>
                <a:latin typeface="Calibri"/>
                <a:ea typeface="Calibri"/>
                <a:cs typeface="Calibri"/>
                <a:sym typeface="Calibri"/>
              </a:rPr>
              <a:t> tracks what you owe, including debts that you are paying down over time. It also includes your credit utilization rate, which is how much of your available credit you’re using. When the credit that’s available to you decreases because you’ve used a portion of it and now owe money, your scores may drop.</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Length of credit history</a:t>
            </a:r>
            <a:r>
              <a:rPr lang="en-US" sz="1200" b="0" i="0" u="none" strike="noStrike" cap="none" dirty="0" smtClean="0">
                <a:solidFill>
                  <a:schemeClr val="dk1"/>
                </a:solidFill>
                <a:effectLst/>
                <a:latin typeface="Calibri"/>
                <a:ea typeface="Calibri"/>
                <a:cs typeface="Calibri"/>
                <a:sym typeface="Calibri"/>
              </a:rPr>
              <a:t> tracks how long you’ve had credit accounts—the longer the history, the more positive affect on your scores. A long credit history provides strong evidence of how you use credit and patterns of your payment behavior.</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Types of credit used</a:t>
            </a:r>
            <a:r>
              <a:rPr lang="en-US" sz="1200" b="0" i="0" u="none" strike="noStrike" cap="none" dirty="0" smtClean="0">
                <a:solidFill>
                  <a:schemeClr val="dk1"/>
                </a:solidFill>
                <a:effectLst/>
                <a:latin typeface="Calibri"/>
                <a:ea typeface="Calibri"/>
                <a:cs typeface="Calibri"/>
                <a:sym typeface="Calibri"/>
              </a:rPr>
              <a:t> are also considered. For example, your FICO scores may increase if you have both revolving credit (such as credit cards) and other types of credit, such as a mortgage or an auto loan that you repay in installments, in good standing. Generally, it’s considered a good thing to have a mix of credit, such as a mortgage, an auto loan, and not too many credit cards.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New credit</a:t>
            </a:r>
            <a:r>
              <a:rPr lang="en-US" sz="1200" b="0" i="0" u="none" strike="noStrike" cap="none" dirty="0" smtClean="0">
                <a:solidFill>
                  <a:schemeClr val="dk1"/>
                </a:solidFill>
                <a:effectLst/>
                <a:latin typeface="Calibri"/>
                <a:ea typeface="Calibri"/>
                <a:cs typeface="Calibri"/>
                <a:sym typeface="Calibri"/>
              </a:rPr>
              <a:t> is tracked by measuring credit inquiries about you made by creditors and others. If there are too many inquiries, it may signal that you have a high demand for credit. Because this may be an indicator of risk, your scores may drop. Your scores are not affected at all when you check your credit reports yourself.</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64529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pages 167-168</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Explain: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amount of credit you’re using compared to the amount you’ve been given is your “credit utilization rate.”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scoring formulas penalize you for using too much of the credit you have available to you.</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Many experts advise keeping your use of credit to no more than 30 percent of your total credit limit on your revolving credit accounts (for example, the total limit on all your credit cards combined).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For example: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someone has one credit card with a $5,000 credit limit, and she has charged $3,500 on this card, her credit utilization rate is calculated as follows: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$3,500 (amount charged to credit card) divided by $5,000 (credit limit) = 0.7 or </a:t>
            </a:r>
            <a:r>
              <a:rPr lang="en-US" sz="1200" b="1" i="0" u="none" strike="noStrike" cap="none" dirty="0" smtClean="0">
                <a:solidFill>
                  <a:schemeClr val="dk1"/>
                </a:solidFill>
                <a:effectLst/>
                <a:latin typeface="Calibri"/>
                <a:ea typeface="Calibri"/>
                <a:cs typeface="Calibri"/>
                <a:sym typeface="Calibri"/>
              </a:rPr>
              <a:t>70%</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To figure out the maximum that she should charge on this card if she sets a goal of a 30% utilization rate, she should not charge  more than:</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$5,000 (the credit limit) multiplied by 0.3 (30%) = </a:t>
            </a:r>
            <a:r>
              <a:rPr lang="en-US" sz="1200" b="1" i="0" u="none" strike="noStrike" cap="none" dirty="0" smtClean="0">
                <a:solidFill>
                  <a:schemeClr val="dk1"/>
                </a:solidFill>
                <a:effectLst/>
                <a:latin typeface="Calibri"/>
                <a:ea typeface="Calibri"/>
                <a:cs typeface="Calibri"/>
                <a:sym typeface="Calibri"/>
              </a:rPr>
              <a:t>$1,500</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05400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“Requesting your free credit reports” tool in Module 7, pages 170-171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following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are entitled to one free credit report every 12 months from each of the three nationwide credit reporting companies.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can get all three reports at the same time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is good if you're buying something big soon, that requires new credit, so you can correct errors right away.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Or you can get a report from one of the three credit reporting companies every four months.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Staggering them can help you see if anything is changing throughout the year or if any fraud has occurred.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the other times you can get an additional free report. IF:</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You’re unemployed and plan to look for a job in the next 60 days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receive public assistance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believe that your credit file is inaccurate due to fraud</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Your report has recently been changed due to a disputed error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had a consumer reporting company place an initial fraud alert on your credit file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had a consumer reporting company place an extended fraud alert on your credit file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You’ve been denied things like credit, employment, or insurance because of information in your credit report—in this case, you have 60 days to request your report from when you get the notice</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BUT, you must request these reports. They don’t just show up for you.</a:t>
            </a:r>
          </a:p>
          <a:p>
            <a:r>
              <a:rPr lang="en-US" sz="1200" b="0" i="0" u="none" strike="noStrike" cap="none" dirty="0" smtClean="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2481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“Requesting your free credit reports” tool in Module 7, pages 170-171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how to order credit reports online from </a:t>
            </a:r>
            <a:r>
              <a:rPr lang="en-US" sz="1200" b="0" i="0" u="sng" strike="noStrike" cap="none" dirty="0" smtClean="0">
                <a:solidFill>
                  <a:schemeClr val="dk1"/>
                </a:solidFill>
                <a:effectLst/>
                <a:latin typeface="Calibri"/>
                <a:ea typeface="Calibri"/>
                <a:cs typeface="Calibri"/>
                <a:sym typeface="Calibri"/>
                <a:hlinkClick r:id="rId3"/>
              </a:rPr>
              <a:t>www.AnnualCreditReport.com</a:t>
            </a:r>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alternative methods for getting a report from AnnualCreditReport.com in case the online report cannot be accessed (security questions are answered wrong or cannot be answered if generated by fraudulent information on the report).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Point out the phone number to call and instructions for downloading a paper form and mailing it in on page 171 of the toolkit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are under 18, you should not have a credit report unless: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are an authorized user or joint owner on an account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are an emancipated minor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Your state law allows you to enter contracts below the age of 18, and you have done so</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have student loans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have been the victim of identity theft or credit or financial fraud</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073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3: Introduction to the Bureau and financial empowerment</a:t>
            </a:r>
            <a:endParaRPr lang="en-US" sz="1200" b="1"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and Presentation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1"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Share additional information about the Bureau: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a:t>
            </a:r>
            <a:r>
              <a:rPr lang="en-US" sz="1200" b="0" i="0" u="none" strike="noStrike" cap="none" dirty="0" smtClean="0">
                <a:solidFill>
                  <a:schemeClr val="dk1"/>
                </a:solidFill>
                <a:effectLst/>
                <a:latin typeface="Calibri"/>
                <a:ea typeface="Calibri"/>
                <a:cs typeface="Calibri"/>
                <a:sym typeface="Calibri"/>
              </a:rPr>
              <a:t>CFPB </a:t>
            </a:r>
            <a:r>
              <a:rPr lang="en-US" sz="1200" b="0" i="0" u="none" strike="noStrike" cap="none" dirty="0" smtClean="0">
                <a:solidFill>
                  <a:schemeClr val="dk1"/>
                </a:solidFill>
                <a:effectLst/>
                <a:latin typeface="Calibri"/>
                <a:ea typeface="Calibri"/>
                <a:cs typeface="Calibri"/>
                <a:sym typeface="Calibri"/>
              </a:rPr>
              <a:t>is working to ensure that consumers get the information they need to make financial decisions they believe are best for themselves and their families – that prices are clear up front, that risks are visible, and that nothing is buried in fine print.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a key goal of the training is to connect frontline staff to Bureau resources, including the Submit a Complaint system.</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21745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“Reviewing your credit reports” tool in Module 7, pages 172-174</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this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Errors on your credit reports can negatively affect your credit scores and ability to get a loan. Reviewing your reports on a regular basis can also help you monitor for things like identity theft and fraud.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Sometimes your information isn’t reported to all three nationwide credit reporting companies. As a result, some things may not be listed on all three reports, especially information about older accounts, accounts you’ve closed, or some of your older jobs or addresses.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can cause inconsistencies among your credit reports. It’s most important to make sure that the information that is listed on each report is correct.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12255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“Disputing errors on your credit reports” handout in Module 7, pages 175-178</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the dispute letter template on pages 177-178 of the toolkit.  Demonstrate that you can fill it out on the computer.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 of the credit reporting companies provide a dispute form you can use. You’ll also want to send a letter explaining the mistake(s).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Make sure you also include copies of all of your supporting documentation. Keep your originals.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Point out the URLs, phone numbers, and mailing addresses for filing disputes at the three nationwide credit reporting companies, on page 176 of the toolkit.</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67308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“Getting and keeping a good credit history” tool in Module 7, pages 179-181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Go through each habit in the tool.</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if they have any tips to add.</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199936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7, page 169</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opportunities for introducing financial empowerment depending on the amount of time available:</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a:t>
            </a:r>
            <a:r>
              <a:rPr lang="en-US" sz="1200" b="1" i="0" u="none" strike="noStrike" cap="none" dirty="0" smtClean="0">
                <a:solidFill>
                  <a:schemeClr val="dk1"/>
                </a:solidFill>
                <a:effectLst/>
                <a:latin typeface="Calibri"/>
                <a:ea typeface="Calibri"/>
                <a:cs typeface="Calibri"/>
                <a:sym typeface="Calibri"/>
              </a:rPr>
              <a:t>If you have time during the training:</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What other ways could you introduce the financial empowerment tools from this module in your work?</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WRAP UP:</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Taking care of your credit history is important. Why?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Because credit reports and scores are not only used to determine whether you will get a loan or credit card.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information can be used to determine access to and costs of other services like utilities, insurance and cell phones, ability to rent apartments, and employment.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While there are laws ensuring the information that is reported about you is fair and accurate, it is your responsibility to ensure the information is accurate.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best way to do this is to regularly review your credit reports—at least one time per year. Use these tools to get, review, and then improve your credit reports and scores.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920753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7: Understanding Credit Reports and Scores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45 minutes</a:t>
            </a:r>
          </a:p>
          <a:p>
            <a:r>
              <a:rPr lang="en-US" sz="1200" b="0" i="0" u="none" strike="noStrike" cap="none" dirty="0" smtClean="0">
                <a:solidFill>
                  <a:schemeClr val="dk1"/>
                </a:solidFill>
                <a:effectLst/>
                <a:latin typeface="Calibri"/>
                <a:ea typeface="Calibri"/>
                <a:cs typeface="Calibri"/>
                <a:sym typeface="Calibri"/>
              </a:rPr>
              <a:t>Methodology: Facilitated Discussion / Exercise in Groups of Three / Presentation / Large Group Brainstorming</a:t>
            </a:r>
          </a:p>
          <a:p>
            <a:r>
              <a:rPr lang="en-US" sz="1200" b="0" i="0" u="none" strike="noStrike" cap="none" dirty="0" smtClean="0">
                <a:solidFill>
                  <a:schemeClr val="dk1"/>
                </a:solidFill>
                <a:effectLst/>
                <a:latin typeface="Calibri"/>
                <a:ea typeface="Calibri"/>
                <a:cs typeface="Calibri"/>
                <a:sym typeface="Calibri"/>
              </a:rPr>
              <a:t>Corresponding Section in toolkit: Module 7, pages 151-181</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645618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of the toolkit: The “Finding financial products and services” tool in  Module 8, pages 192-203</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1" i="0" u="sng" strike="noStrike" cap="none" dirty="0" smtClean="0">
                <a:solidFill>
                  <a:schemeClr val="dk1"/>
                </a:solidFill>
                <a:effectLst/>
                <a:latin typeface="Calibri"/>
                <a:ea typeface="Calibri"/>
                <a:cs typeface="Calibri"/>
                <a:sym typeface="Calibri"/>
              </a:rPr>
              <a:t>BEFORE THE TRAINING:</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Prepare a flip chart in the room.  Do not reveal this slide.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who provides financial services and products. Write their suggestions on a flip chart.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Then reveal the ideas listed on slide above.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financial services and products are provided by more than just banks.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Point out that before you can choose what kind of financial product or service to get or where to get it, it is important to think about what your goals and needs are.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812203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Individual Activity and Facilitated Discussion </a:t>
            </a:r>
          </a:p>
          <a:p>
            <a:r>
              <a:rPr lang="en-US" sz="1200" b="0" i="0" u="none" strike="noStrike" cap="none" dirty="0" smtClean="0">
                <a:solidFill>
                  <a:schemeClr val="dk1"/>
                </a:solidFill>
                <a:effectLst/>
                <a:latin typeface="Calibri"/>
                <a:ea typeface="Calibri"/>
                <a:cs typeface="Calibri"/>
                <a:sym typeface="Calibri"/>
              </a:rPr>
              <a:t>Corresponding section of the toolkit: The “Finding financial products and services” tool in  Module 8, pages 192-203</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Get participants into groups of 2.</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Distribute financial product/service cards to each pair.  You will likely have cards left over.  That’s okay.</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The next 19 slides are the cards. Print these prior to the training. If you have a small group, you may want to give two cards to each pair.</a:t>
            </a: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in groups of 2 to:</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Define the product or service.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how the product or service works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Brainstorm all of the places you can get this product or service.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Brainstorm when you would use this product or service to manage your finances.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use the material from pages</a:t>
            </a:r>
            <a:r>
              <a:rPr lang="en-US" sz="1200" b="0" i="1"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195-203 of the “Finding financial products and services” tool and their own experiences to complete description.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6 – 8 minutes, ask each  group to present their product/service to the rest of the larger group.</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Add to group presentations as appropriate.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share any questions or experiences they may have about these products or services or others in the tool that were not covered.</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17156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37656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52610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11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3: Introduction to the Bureau and financial empowerment</a:t>
            </a:r>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Use the following information to explain the Bureau:</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Office of Community Affairs serves the variety of populations who may lack full, affordable access to financial services, including people with low- to moderate-incomes; low wealth, and people who are in other ways financially excluded or vulnerable. By any measure, the numbers of consumers whose income level contributes to financial fragility constitutes a significant portion of the U.S. population.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According to 2017 data from the U.S. Census Bureau, some 39.7 million people, including children, live in households that have incomes below the federal poverty level, while another 56 million live between 100 and 200 percent of the poverty threshold.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Bureau created Your Money, Your Goals to reach these consumers by empowering those that serve them: frontline nonprofit or tribal social service staff, community volunteers, staff in legal aid organizations, and faith-based organizations. By providing people like you with high quality information, they have the tools and resources to start the financial conversation with the people they already serve. This training will provide you with the confidence to use these tools and resources.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Source for Census Bureau</a:t>
            </a:r>
            <a:r>
              <a:rPr lang="en-US" sz="1200" b="0" i="0" u="none" strike="noStrike" cap="none" baseline="0" dirty="0" smtClean="0">
                <a:solidFill>
                  <a:schemeClr val="dk1"/>
                </a:solidFill>
                <a:effectLst/>
                <a:latin typeface="Calibri"/>
                <a:ea typeface="Calibri"/>
                <a:cs typeface="Calibri"/>
                <a:sym typeface="Calibri"/>
              </a:rPr>
              <a:t> statistics:</a:t>
            </a:r>
            <a:r>
              <a:rPr lang="en-US" sz="1200" b="0" i="0" u="none" strike="noStrike" cap="none" dirty="0" smtClean="0">
                <a:solidFill>
                  <a:schemeClr val="dk1"/>
                </a:solidFill>
                <a:effectLst/>
                <a:latin typeface="Calibri"/>
                <a:ea typeface="Calibri"/>
                <a:cs typeface="Calibri"/>
                <a:sym typeface="Calibri"/>
              </a:rPr>
              <a:t> </a:t>
            </a:r>
          </a:p>
          <a:p>
            <a:r>
              <a:rPr lang="en-US" sz="1200" b="0" i="0" u="sng" strike="noStrike" cap="none" dirty="0" smtClean="0">
                <a:solidFill>
                  <a:schemeClr val="dk1"/>
                </a:solidFill>
                <a:effectLst/>
                <a:latin typeface="Calibri"/>
                <a:ea typeface="Calibri"/>
                <a:cs typeface="Calibri"/>
                <a:sym typeface="Calibri"/>
                <a:hlinkClick r:id="rId3"/>
              </a:rPr>
              <a:t>https://www.census.gov/library/publications/2018/demo/p60-263.html</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See Tables 3 and 5</a:t>
            </a:r>
          </a:p>
          <a:p>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83733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23841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91998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637813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073923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486468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313548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353532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517748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393726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1537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strike="noStrike" cap="none" dirty="0" smtClean="0">
                <a:solidFill>
                  <a:schemeClr val="dk1"/>
                </a:solidFill>
                <a:effectLst/>
                <a:latin typeface="Calibri"/>
                <a:ea typeface="Calibri"/>
                <a:cs typeface="Calibri"/>
                <a:sym typeface="Calibri"/>
              </a:rPr>
              <a:t>Training Section 3: Introduction to the Bureau and financial empowerment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Corresponding section of the toolkit: Introduction (page 7)</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 the animations in this slide to guide the questions and discussion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Transition by reminding participants that an informed consumer is the best defense.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is financial empowerment?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their ideas on flip chart paper.</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How is it different from financial literacy, financial capability, or other commonly used terms?</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NOTE: </a:t>
            </a:r>
            <a:r>
              <a:rPr lang="en-US" sz="1200" b="0" i="0" u="none" strike="noStrike" cap="none" dirty="0" smtClean="0">
                <a:solidFill>
                  <a:schemeClr val="dk1"/>
                </a:solidFill>
                <a:effectLst/>
                <a:latin typeface="Calibri"/>
                <a:ea typeface="Calibri"/>
                <a:cs typeface="Calibri"/>
                <a:sym typeface="Calibri"/>
              </a:rPr>
              <a:t>It may be helpful to differentiate strategy terms (financial education, financial coaching, and financial counseling) from outcome-based terms (financial literacy, financial capability, financial fitness).</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Share definition of financial empowerment using the slide and information from page 7 of the Introduction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While financial empowerment includes the concept of financial literacy, it goes beyond just acquiring knowledge. The main focus of financial empowerment is to build the skills you need to manage money and learn to choose the financial products and services that work for you.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When you’re financially empowered you’re both informed and skilled. You know where to get help with your financial challenges and can access and choose financial products and services that meet your needs. This sense of empowerment builds confidence, helping you effectively use your financial knowledge, skills, and resources to reach your goals.</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Consider writing this definition on a flip chart and leaving it posted throughout the training.</a:t>
            </a: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Share the relationship of financial empowerment to financial literacy by using the slide and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financial education, which is inclusive of other strategies, such as coaching, counseling, technology-based approaches, and so on, leads to financial literacy and that financial literacy plus confidence—the confidence to make decisions and use knowledge, skills, and tools including financial products and services—is financial empowerment.</a:t>
            </a:r>
          </a:p>
          <a:p>
            <a:pPr eaLnBrk="1" hangingPunct="1">
              <a:spcBef>
                <a:spcPct val="0"/>
              </a:spcBef>
              <a:defRPr/>
            </a:pPr>
            <a:endParaRPr lang="en-US" altLang="en-US" dirty="0" smtClean="0">
              <a:solidFill>
                <a:srgbClr val="000000"/>
              </a:solidFill>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D194B1D6-DF02-44D7-96A1-5BE180BAAB59}" type="slidenum">
              <a:rPr lang="en-US" altLang="en-US" smtClean="0">
                <a:latin typeface="Calibri" panose="020F0502020204030204" pitchFamily="34" charset="0"/>
              </a:rPr>
              <a:pPr/>
              <a:t>14</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92838314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76720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329642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306874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549373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528277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PRINT PRIOR TO TRAINING</a:t>
            </a:r>
            <a:r>
              <a:rPr lang="en-US" sz="1200" b="1" i="0" u="none" strike="noStrike" cap="none" dirty="0" smtClean="0">
                <a:solidFill>
                  <a:schemeClr val="dk1"/>
                </a:solidFill>
                <a:effectLst/>
                <a:latin typeface="Calibri"/>
                <a:ea typeface="Calibri"/>
                <a:cs typeface="Calibri"/>
                <a:sym typeface="Calibri"/>
              </a:rPr>
              <a:t>.</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PRINT ONE COPY FOR EVERY TWO PARTICIPANTS.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DO NOT DISPLAY THESE SLIDES IN YOUR PRESENTATION.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337522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“Comparing financial service providers” tool in Module 8, pages 204-211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following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financial marketplace is very competitive.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Once you’ve decided what kind of financial product or service you need, you’ll likely have to choose between different companies that provide it.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When possible, talk to more than one provider and shop around until you find the one that best meets your needs.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Getting answers to common questions about things like fees, services, and convenience from several companies can help you choose the best option for you.</a:t>
            </a: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 </a:t>
            </a: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Save this tool to your computer before the training or, if you have an internet connection during the training, pull it up from the Bureau’s website.  Scroll through the tool and review some of the questions people can ask when comparing financial service providers.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16855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 Facilitated Discussion</a:t>
            </a:r>
          </a:p>
          <a:p>
            <a:r>
              <a:rPr lang="en-US" sz="1200" b="0" i="0" u="none" strike="noStrike" cap="none" dirty="0" smtClean="0">
                <a:solidFill>
                  <a:schemeClr val="dk1"/>
                </a:solidFill>
                <a:effectLst/>
                <a:latin typeface="Calibri"/>
                <a:ea typeface="Calibri"/>
                <a:cs typeface="Calibri"/>
                <a:sym typeface="Calibri"/>
              </a:rPr>
              <a:t>Corresponding section of the toolkit: The “Opening a checking or savings account” tool in Module 8, pages 212-214 and Module 8, page 184</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FACILITAITON TIP: </a:t>
            </a:r>
            <a:r>
              <a:rPr lang="en-US" sz="1200" b="0" i="0" u="none" strike="noStrike" cap="none" dirty="0" smtClean="0">
                <a:solidFill>
                  <a:schemeClr val="dk1"/>
                </a:solidFill>
                <a:effectLst/>
                <a:latin typeface="Calibri"/>
                <a:ea typeface="Calibri"/>
                <a:cs typeface="Calibri"/>
                <a:sym typeface="Calibri"/>
              </a:rPr>
              <a:t>Have a flip chart set up before you start this portion of your presentation.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Review the identification documents needed to open an account:</a:t>
            </a:r>
          </a:p>
          <a:p>
            <a:pPr lvl="0"/>
            <a:r>
              <a:rPr lang="en-US" sz="1200" b="0" i="0" u="none" strike="noStrike" cap="none" dirty="0" smtClean="0">
                <a:solidFill>
                  <a:schemeClr val="dk1"/>
                </a:solidFill>
                <a:effectLst/>
                <a:latin typeface="Calibri"/>
                <a:ea typeface="Calibri"/>
                <a:cs typeface="Calibri"/>
                <a:sym typeface="Calibri"/>
              </a:rPr>
              <a:t>A picture ID issued by a state, or the U.S. or foreign government (check which foreign IDs your bank or credit union accepts)</a:t>
            </a:r>
          </a:p>
          <a:p>
            <a:pPr lvl="0"/>
            <a:r>
              <a:rPr lang="en-US" sz="1200" b="0" i="0" u="none" strike="noStrike" cap="none" dirty="0" smtClean="0">
                <a:solidFill>
                  <a:schemeClr val="dk1"/>
                </a:solidFill>
                <a:effectLst/>
                <a:latin typeface="Calibri"/>
                <a:ea typeface="Calibri"/>
                <a:cs typeface="Calibri"/>
                <a:sym typeface="Calibri"/>
              </a:rPr>
              <a:t>One of these second forms of identification:</a:t>
            </a:r>
          </a:p>
          <a:p>
            <a:pPr lvl="1"/>
            <a:r>
              <a:rPr lang="en-US" sz="1200" b="0" i="0" u="none" strike="noStrike" cap="none" dirty="0" smtClean="0">
                <a:solidFill>
                  <a:schemeClr val="dk1"/>
                </a:solidFill>
                <a:effectLst/>
                <a:latin typeface="Calibri"/>
                <a:ea typeface="Calibri"/>
                <a:cs typeface="Calibri"/>
                <a:sym typeface="Calibri"/>
              </a:rPr>
              <a:t>Social Security card</a:t>
            </a:r>
          </a:p>
          <a:p>
            <a:pPr lvl="1"/>
            <a:r>
              <a:rPr lang="en-US" sz="1200" b="0" i="0" u="none" strike="noStrike" cap="none" dirty="0" smtClean="0">
                <a:solidFill>
                  <a:schemeClr val="dk1"/>
                </a:solidFill>
                <a:effectLst/>
                <a:latin typeface="Calibri"/>
                <a:ea typeface="Calibri"/>
                <a:cs typeface="Calibri"/>
                <a:sym typeface="Calibri"/>
              </a:rPr>
              <a:t>Birth certificate</a:t>
            </a:r>
          </a:p>
          <a:p>
            <a:pPr lvl="1"/>
            <a:r>
              <a:rPr lang="en-US" sz="1200" b="0" i="0" u="none" strike="noStrike" cap="none" dirty="0" smtClean="0">
                <a:solidFill>
                  <a:schemeClr val="dk1"/>
                </a:solidFill>
                <a:effectLst/>
                <a:latin typeface="Calibri"/>
                <a:ea typeface="Calibri"/>
                <a:cs typeface="Calibri"/>
                <a:sym typeface="Calibri"/>
              </a:rPr>
              <a:t>Bill with your name and address on it</a:t>
            </a:r>
          </a:p>
          <a:p>
            <a:pPr lvl="0"/>
            <a:r>
              <a:rPr lang="en-US" sz="1200" b="0" i="0" u="none" strike="noStrike" cap="none" dirty="0" smtClean="0">
                <a:solidFill>
                  <a:schemeClr val="dk1"/>
                </a:solidFill>
                <a:effectLst/>
                <a:latin typeface="Calibri"/>
                <a:ea typeface="Calibri"/>
                <a:cs typeface="Calibri"/>
                <a:sym typeface="Calibri"/>
              </a:rPr>
              <a:t>Your Social Security number or ITIN; if you don't have one, you may be able to open only a no-interest account</a:t>
            </a:r>
          </a:p>
          <a:p>
            <a:pPr lvl="1"/>
            <a:r>
              <a:rPr lang="en-US" sz="1200" b="0" i="0" u="none" strike="noStrike" cap="none" dirty="0" smtClean="0">
                <a:solidFill>
                  <a:schemeClr val="dk1"/>
                </a:solidFill>
                <a:effectLst/>
                <a:latin typeface="Calibri"/>
                <a:ea typeface="Calibri"/>
                <a:cs typeface="Calibri"/>
                <a:sym typeface="Calibri"/>
              </a:rPr>
              <a:t>Savings accounts generally pay interest, which is considered income. If you earn interest, you may have to pay taxes on it. In order to open an account that pays interest, you must have a Social Security number or an Individual Taxpayer Identification Number (ITIN).</a:t>
            </a:r>
          </a:p>
          <a:p>
            <a:pPr lvl="1"/>
            <a:r>
              <a:rPr lang="en-US" sz="1200" b="0" i="0" u="none" strike="noStrike" cap="none" dirty="0" smtClean="0">
                <a:solidFill>
                  <a:schemeClr val="dk1"/>
                </a:solidFill>
                <a:effectLst/>
                <a:latin typeface="Calibri"/>
                <a:ea typeface="Calibri"/>
                <a:cs typeface="Calibri"/>
                <a:sym typeface="Calibri"/>
              </a:rPr>
              <a:t>Some banks and credit unions have developed no-interest savings accounts that may fit your needs if you don’t have a Social Security number or ITIN or if your beliefs don’t allow you to receive interest.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Review the difference between opening balance and minimum balance requirement:</a:t>
            </a:r>
          </a:p>
          <a:p>
            <a:pPr lvl="0"/>
            <a:r>
              <a:rPr lang="en-US" sz="1200" b="0" i="0" u="none" strike="noStrike" cap="none" dirty="0" smtClean="0">
                <a:solidFill>
                  <a:schemeClr val="dk1"/>
                </a:solidFill>
                <a:effectLst/>
                <a:latin typeface="Calibri"/>
                <a:ea typeface="Calibri"/>
                <a:cs typeface="Calibri"/>
                <a:sym typeface="Calibri"/>
              </a:rPr>
              <a:t>Be sure to find out how much you must keep in the account to avoid fees. This is called the “minimum balance requirement.” </a:t>
            </a:r>
          </a:p>
          <a:p>
            <a:pPr lvl="0"/>
            <a:r>
              <a:rPr lang="en-US" sz="1200" b="1" i="0" u="none" strike="noStrike" cap="none" dirty="0" smtClean="0">
                <a:solidFill>
                  <a:schemeClr val="dk1"/>
                </a:solidFill>
                <a:effectLst/>
                <a:latin typeface="Calibri"/>
                <a:ea typeface="Calibri"/>
                <a:cs typeface="Calibri"/>
                <a:sym typeface="Calibri"/>
              </a:rPr>
              <a:t>A minimum balance requirement may not be the same amount of money you need to open the account</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kinds of questions should you ask your bank or credit union before opening an account?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suggested questions on flip chart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Then instruct participants to review the list of questions in the tool (on pages 213-214).</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if they read anything that is missing from your flip chart list.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Add those missing questions to the flip chart.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76060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8, pages 184-186</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Can anyone open an account at a bank or credit union?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getting some responses from participants, explain that the answer is “not necessarily.” They may not have the money, have negative information in consumer reports, and lack proper identification.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Lack of identification: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don’t have a driver’s license, consider applying for a state-issued identification card.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 banks and credit unions also accept foreign passports and Consular IDs. The </a:t>
            </a:r>
            <a:r>
              <a:rPr lang="en-US" sz="1200" b="0" i="0" u="none" strike="noStrike" cap="none" dirty="0" err="1" smtClean="0">
                <a:solidFill>
                  <a:schemeClr val="dk1"/>
                </a:solidFill>
                <a:effectLst/>
                <a:latin typeface="Calibri"/>
                <a:ea typeface="Calibri"/>
                <a:cs typeface="Calibri"/>
                <a:sym typeface="Calibri"/>
              </a:rPr>
              <a:t>Matricula</a:t>
            </a:r>
            <a:r>
              <a:rPr lang="en-US" sz="1200" b="0" i="0" u="none" strike="noStrike" cap="none" dirty="0" smtClean="0">
                <a:solidFill>
                  <a:schemeClr val="dk1"/>
                </a:solidFill>
                <a:effectLst/>
                <a:latin typeface="Calibri"/>
                <a:ea typeface="Calibri"/>
                <a:cs typeface="Calibri"/>
                <a:sym typeface="Calibri"/>
              </a:rPr>
              <a:t> Consular card is an official Mexican government identification document that is available through its consulates in the United States. You may also be able to get a similar ID from other countries, such as Guatemala and Argentina, through their consulates in the United States.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Negative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There are three main checking account reporting companies, that collect information about your checking account history:</a:t>
            </a:r>
          </a:p>
          <a:p>
            <a:pPr lvl="1">
              <a:buFont typeface="Arial" panose="020B0604020202020204" pitchFamily="34" charset="0"/>
              <a:buChar char="•"/>
            </a:pPr>
            <a:r>
              <a:rPr lang="en-US" sz="1200" b="0" i="0" u="none" strike="noStrike" cap="none" dirty="0" err="1" smtClean="0">
                <a:solidFill>
                  <a:schemeClr val="dk1"/>
                </a:solidFill>
                <a:effectLst/>
                <a:latin typeface="Calibri"/>
                <a:ea typeface="Calibri"/>
                <a:cs typeface="Calibri"/>
                <a:sym typeface="Calibri"/>
              </a:rPr>
              <a:t>ChexSystems</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Early Warning</a:t>
            </a:r>
          </a:p>
          <a:p>
            <a:pPr lvl="1">
              <a:buFont typeface="Arial" panose="020B0604020202020204" pitchFamily="34" charset="0"/>
              <a:buChar char="•"/>
            </a:pPr>
            <a:r>
              <a:rPr lang="en-US" sz="1200" b="0" i="0" u="none" strike="noStrike" cap="none" dirty="0" err="1" smtClean="0">
                <a:solidFill>
                  <a:schemeClr val="dk1"/>
                </a:solidFill>
                <a:effectLst/>
                <a:latin typeface="Calibri"/>
                <a:ea typeface="Calibri"/>
                <a:cs typeface="Calibri"/>
                <a:sym typeface="Calibri"/>
              </a:rPr>
              <a:t>TeleCheck</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Under federal law, these companies must, among other things, take steps to assure that the information they provide to banks is as accurate as possible.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They can’t include most negative information that’s more than seven years old.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 banks and credit unions require you to pay these old charges and fees before you’re allowed to open a new checking or savings account, even if those fees are from another institution.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Many banks and credit unions offer checking accounts and prepaid cards that are designed to reduce risks, for both you and the financial institution, by preventing overdrafts and overdraft fees.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can order copies of your </a:t>
            </a:r>
            <a:r>
              <a:rPr lang="en-US" sz="1200" b="0" i="0" u="none" strike="noStrike" cap="none" dirty="0" err="1" smtClean="0">
                <a:solidFill>
                  <a:schemeClr val="dk1"/>
                </a:solidFill>
                <a:effectLst/>
                <a:latin typeface="Calibri"/>
                <a:ea typeface="Calibri"/>
                <a:cs typeface="Calibri"/>
                <a:sym typeface="Calibri"/>
              </a:rPr>
              <a:t>ChexSystems</a:t>
            </a:r>
            <a:r>
              <a:rPr lang="en-US" sz="1200" b="0" i="0" u="none" strike="noStrike" cap="none" dirty="0" smtClean="0">
                <a:solidFill>
                  <a:schemeClr val="dk1"/>
                </a:solidFill>
                <a:effectLst/>
                <a:latin typeface="Calibri"/>
                <a:ea typeface="Calibri"/>
                <a:cs typeface="Calibri"/>
                <a:sym typeface="Calibri"/>
              </a:rPr>
              <a:t>, Early Warning, and </a:t>
            </a:r>
            <a:r>
              <a:rPr lang="en-US" sz="1200" b="0" i="0" u="none" strike="noStrike" cap="none" dirty="0" err="1" smtClean="0">
                <a:solidFill>
                  <a:schemeClr val="dk1"/>
                </a:solidFill>
                <a:effectLst/>
                <a:latin typeface="Calibri"/>
                <a:ea typeface="Calibri"/>
                <a:cs typeface="Calibri"/>
                <a:sym typeface="Calibri"/>
              </a:rPr>
              <a:t>TeleCheck</a:t>
            </a:r>
            <a:r>
              <a:rPr lang="en-US" sz="1200" b="0" i="0" u="none" strike="noStrike" cap="none" dirty="0" smtClean="0">
                <a:solidFill>
                  <a:schemeClr val="dk1"/>
                </a:solidFill>
                <a:effectLst/>
                <a:latin typeface="Calibri"/>
                <a:ea typeface="Calibri"/>
                <a:cs typeface="Calibri"/>
                <a:sym typeface="Calibri"/>
              </a:rPr>
              <a:t> reports.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Page 186 of the toolkit has contact information for each of these companies.</a:t>
            </a:r>
          </a:p>
          <a:p>
            <a:pPr marL="228600" lvl="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marL="228600" lvl="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If you find mistakes on your reports, you can dispute them by sending a letter describing the mistakes and copies of any supporting documents.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can download a sample dispute letter at </a:t>
            </a:r>
            <a:r>
              <a:rPr lang="en-US" sz="1200" b="0" i="0" u="sng" strike="noStrike" cap="none" dirty="0" smtClean="0">
                <a:solidFill>
                  <a:schemeClr val="dk1"/>
                </a:solidFill>
                <a:effectLst/>
                <a:latin typeface="Calibri"/>
                <a:ea typeface="Calibri"/>
                <a:cs typeface="Calibri"/>
                <a:sym typeface="Calibri"/>
                <a:hlinkClick r:id="rId3"/>
              </a:rPr>
              <a:t>www.consumerfinance.gov/askcfpb/2029</a:t>
            </a:r>
            <a:r>
              <a:rPr lang="en-US" sz="1200" b="0" i="0" u="none" strike="noStrike" cap="none" dirty="0" smtClean="0">
                <a:solidFill>
                  <a:schemeClr val="dk1"/>
                </a:solidFill>
                <a:effectLst/>
                <a:latin typeface="Calibri"/>
                <a:ea typeface="Calibri"/>
                <a:cs typeface="Calibri"/>
                <a:sym typeface="Calibri"/>
              </a:rPr>
              <a: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You may want to consider using certified mail to send a dispute letter.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16158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8, pages 187</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Review the following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can overdraw your account through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Checks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ATM transactions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Debit card purchases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Automatic bill payments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Electronic or in-person withdrawals.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082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3: Introduction to the Bureau and financial empowerment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Corresponding section of the toolkit:</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Introduction, pages 6-8</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rationale for the toolkit. Be sure to highlight that: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 a trusted source of information and resources, you are in a good position to provide financial empowerment services to the people you serve. You have access to and the trust of many people that would benefit from financial empowerment services.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intended audience of the toolkit.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toolkit is designed for anyone who works directly with people that have low-income or are economically vulnerable that are served by a wide range of organizations and on a broad range of issues.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Users of this toolkit may have different titles, but you generally come from non-profit, community-based, or private sector organizations or city, county, or tribal government agencies, and are generally responsible for working with people to:</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Conduct needs assessments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Develop action plans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Provide resources and referrals needed to implement action plans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Monitor progress and evaluate results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Given this explanation, are you within the target audience for this toolkit?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raise their hands if the answer to this question is “yes.”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Facilitate a dialogue with those participants who do not see themselves reflected in this definition using questions such as: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is your job fundamentally different from the functions described?”</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do you feel this kind of toolkit may benefit your work even though you see yourself as outside the target audience for the toolkit?”</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FACILITAITON TIP: </a:t>
            </a:r>
            <a:r>
              <a:rPr lang="en-US" sz="1200" b="0" i="0" u="none" strike="noStrike" cap="none" dirty="0" smtClean="0">
                <a:solidFill>
                  <a:schemeClr val="dk1"/>
                </a:solidFill>
                <a:effectLst/>
                <a:latin typeface="Calibri"/>
                <a:ea typeface="Calibri"/>
                <a:cs typeface="Calibri"/>
                <a:sym typeface="Calibri"/>
              </a:rPr>
              <a:t>In all likelihood, participants may not identify as being within the target audience if they have a supervisory role to staff that provide direct service, or they see their job as encompassing more than the broad functions listed here. It is important to help them identify how they are within the target audience for the toolkit.</a:t>
            </a:r>
          </a:p>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071319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8, page 187</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Review the following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Overdraft protection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pay a fee when the money available in your savings account is used to pay an overdraft in your checking account.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savings account often needs to be at that same bank or credit union.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Opt-in service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opt in, the bank may allow you to withdraw more money from an ATM or spend more with your debit card than what you have in your account.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results in overdraft fees for each transaction you make without enough money in your account, which can happen several times in one day.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These fees are commonly $30-$35 for each transaction.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 banks and credit unions charge you a separate fee every day that your account stays overdrawn.</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don’t opt in, your bank or credit union will generally decline your card (without charging a fee)</a:t>
            </a:r>
            <a:r>
              <a:rPr lang="en-US" sz="1200" b="0" i="0" u="none" strike="noStrike" cap="none" dirty="0" smtClean="0">
                <a:solidFill>
                  <a:schemeClr val="dk1"/>
                </a:solidFill>
                <a:effectLst/>
                <a:latin typeface="Calibri"/>
                <a:ea typeface="Calibri"/>
                <a:cs typeface="Calibri"/>
                <a:sym typeface="Calibri"/>
              </a:rPr>
              <a:t> if you attempt to withdraw cash or make a purchase that costs more than what you have in your account.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opt-in service applies only to one-time debit card and ATM transactions. </a:t>
            </a:r>
            <a:r>
              <a:rPr lang="en-US" sz="1200" b="1" i="0" u="none" strike="noStrike" cap="none" dirty="0" smtClean="0">
                <a:solidFill>
                  <a:schemeClr val="dk1"/>
                </a:solidFill>
                <a:effectLst/>
                <a:latin typeface="Calibri"/>
                <a:ea typeface="Calibri"/>
                <a:cs typeface="Calibri"/>
                <a:sym typeface="Calibri"/>
              </a:rPr>
              <a:t>It doesn’t affect overdrafts caused by checks or online bill payments.</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you’ve opted in to this service,</a:t>
            </a:r>
            <a:r>
              <a:rPr lang="en-US" sz="1200" b="1" i="0" u="none" strike="noStrike" cap="none" dirty="0" smtClean="0">
                <a:solidFill>
                  <a:schemeClr val="dk1"/>
                </a:solidFill>
                <a:effectLst/>
                <a:latin typeface="Calibri"/>
                <a:ea typeface="Calibri"/>
                <a:cs typeface="Calibri"/>
                <a:sym typeface="Calibri"/>
              </a:rPr>
              <a:t> you can opt out.</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690442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a:t>
            </a:r>
          </a:p>
          <a:p>
            <a:r>
              <a:rPr lang="en-US" sz="1200" b="0" i="0" u="none" strike="noStrike" cap="none" dirty="0" smtClean="0">
                <a:solidFill>
                  <a:schemeClr val="dk1"/>
                </a:solidFill>
                <a:effectLst/>
                <a:latin typeface="Calibri"/>
                <a:ea typeface="Calibri"/>
                <a:cs typeface="Calibri"/>
                <a:sym typeface="Calibri"/>
              </a:rPr>
              <a:t>Corresponding section of the toolkit: The “Avoiding checking account fees” in Module 8, pages 215-218</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Have a flip chart set up before you start this portion of the training.</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What can you do to avoid checking account fees?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suggestions/ideas given by participants on a flip chart.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review the list of ideas provided in the “Avoiding checking account fees” tool, on pages 216-218.</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if they read any ideas that are missing from the flip chart list.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Add those ideas to the flip chart.</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667628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35218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“Evaluating your prepaid or payroll card” tool in Module 8, pages 219-224</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Review the following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Each prepaid and payroll card has its own set of rules and fees.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Before you use your card, it’s important to understand the fees you’ll pay to maintain your account, make purchases, and withdraw money.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adding up the fees, you can compare cards and also compare the cost of a card to the costs of a bank or credit union account.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Most prepaid cards have their own policies about loss, theft, and errors. Information about these policies can be found in the cardholder agreement.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Most prepaid cards also offer details about terms and fees on their website, so you can look online if you want to compare cards before buying one.</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Point out the list of definitions for common prepaid card fees in the “Evaluating your prepaid or payroll card” tool, on page 220.</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702564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“Knowing your prepaid card rights” handout in Module 8, page 225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Review the following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have protections in case of an unauthorized transaction or other error if:</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are paid through a payroll card arranged by your employer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receive certain types of government benefits through a government-arranged card, or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receive any payments from the federal government onto your own prepaid card.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generally can’t be held responsible for unauthorized charges or other errors on these cards if you report them promptly.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Depending on your card, you may also have some protections in case of an unauthorized transaction or other error in your account. Check your cardholder agreement to find out about your specific card’s terms and conditions.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281371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“Sending money abroad” handout in Module 8, pages 226-227</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Review rights and protections</a:t>
            </a: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Before you send money, the provider must generally provide you with information about: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amount that will be transferred by the provider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Fees and taxes you pay them</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total amount you will pay the provider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exchange rate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Fees charged by the company’s agents abroad and certain other institutions involved in the transfer process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amount of money expected to be received (which may not include certain foreign taxes or fees that are charged to the recipient), in the currency in which the money will be received</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appropriate, a statement that additional foreign taxes and fees may be deducted from the transfer amount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you send money, the provider must generally provide you with a receipt, which includes all of the information just described, as well as: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date on which the money will be available at its destination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name (and if you provide it, the telephone number and address) of the recipient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Instructions on your right to cancel transfers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to do in case of an error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provider’s name, telephone number(s), and website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Contact information for the state agency that regulates the provider and the Bureau, in case you have questions or a complaint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scheduled the transfer at least three business days in advance, or are scheduling a series of transfers, the date on which the provider will make the transfer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731477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a:t>
            </a:r>
          </a:p>
          <a:p>
            <a:r>
              <a:rPr lang="en-US" sz="1200" b="0" i="0" u="none" strike="noStrike" cap="none" dirty="0" smtClean="0">
                <a:solidFill>
                  <a:schemeClr val="dk1"/>
                </a:solidFill>
                <a:effectLst/>
                <a:latin typeface="Calibri"/>
                <a:ea typeface="Calibri"/>
                <a:cs typeface="Calibri"/>
                <a:sym typeface="Calibri"/>
              </a:rPr>
              <a:t>Corresponding section of the toolkit: Module 8, page 191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r>
              <a:rPr lang="en-US" sz="1200" b="1" i="0" u="sng" strike="noStrike" cap="none" dirty="0" smtClean="0">
                <a:solidFill>
                  <a:schemeClr val="dk1"/>
                </a:solidFill>
                <a:effectLst/>
                <a:latin typeface="Calibri"/>
                <a:ea typeface="Calibri"/>
                <a:cs typeface="Calibri"/>
                <a:sym typeface="Calibri"/>
              </a:rPr>
              <a:t>:</a:t>
            </a:r>
          </a:p>
          <a:p>
            <a:endParaRPr lang="en-US" sz="1200" b="1" i="0" u="sng"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 </a:t>
            </a:r>
            <a:r>
              <a:rPr lang="en-US" sz="1200" b="0" i="0" u="none" strike="noStrike" cap="none" dirty="0" smtClean="0">
                <a:solidFill>
                  <a:schemeClr val="dk1"/>
                </a:solidFill>
                <a:effectLst/>
                <a:latin typeface="Calibri"/>
                <a:ea typeface="Calibri"/>
                <a:cs typeface="Calibri"/>
                <a:sym typeface="Calibri"/>
              </a:rPr>
              <a:t>Content</a:t>
            </a:r>
            <a:r>
              <a:rPr lang="en-US" sz="1200" b="0" i="0" u="none" strike="noStrike" cap="none" baseline="0" dirty="0" smtClean="0">
                <a:solidFill>
                  <a:schemeClr val="dk1"/>
                </a:solidFill>
                <a:effectLst/>
                <a:latin typeface="Calibri"/>
                <a:ea typeface="Calibri"/>
                <a:cs typeface="Calibri"/>
                <a:sym typeface="Calibri"/>
              </a:rPr>
              <a:t> here is spread across this slide and the next.</a:t>
            </a:r>
          </a:p>
          <a:p>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opportunities for introducing financial empowerment depending on the amount of time available:</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have time during the training:</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What other ways could you introduce the financial empowerment tools from this module in your work?</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WRAP UP:</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Financial products and services can help you more efficiently and effectively get, manage, and use your money.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Knowing the reasons you may need financial services and matching your needs with the right products and services can ensure you are getting what you need from this complex marketplace.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Learn the basic terms for financial products and services.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information’s not clear, don’t be afraid to ask questions.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Finally, shop around for financial services.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Look at convenience, cost, and service provided before selecting a product, service or provider.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aware of debt traps—products that may not only get you into debt, but keep you there.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With all financial products there are lots of rules.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Do you best to understand the rules so you avoid fees and fines.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Finally, use the Bureau website’s </a:t>
            </a:r>
            <a:r>
              <a:rPr lang="en-US" sz="1200" b="0" i="0" u="sng" strike="noStrike" cap="none" dirty="0" smtClean="0">
                <a:solidFill>
                  <a:schemeClr val="dk1"/>
                </a:solidFill>
                <a:effectLst/>
                <a:latin typeface="Calibri"/>
                <a:ea typeface="Calibri"/>
                <a:cs typeface="Calibri"/>
                <a:sym typeface="Calibri"/>
              </a:rPr>
              <a:t>Ask CFPB </a:t>
            </a:r>
            <a:r>
              <a:rPr lang="en-US" sz="1200" b="0" i="0" u="none" strike="noStrike" cap="none" dirty="0" smtClean="0">
                <a:solidFill>
                  <a:schemeClr val="dk1"/>
                </a:solidFill>
                <a:effectLst/>
                <a:latin typeface="Calibri"/>
                <a:ea typeface="Calibri"/>
                <a:cs typeface="Calibri"/>
                <a:sym typeface="Calibri"/>
              </a:rPr>
              <a:t>as a resource to learn more about the financial services industry and the product and services they sell.</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440954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8: Choosing Financial Products and Services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a:t>
            </a:r>
          </a:p>
          <a:p>
            <a:r>
              <a:rPr lang="en-US" sz="1200" b="0" i="0" u="none" strike="noStrike" cap="none" dirty="0" smtClean="0">
                <a:solidFill>
                  <a:schemeClr val="dk1"/>
                </a:solidFill>
                <a:effectLst/>
                <a:latin typeface="Calibri"/>
                <a:ea typeface="Calibri"/>
                <a:cs typeface="Calibri"/>
                <a:sym typeface="Calibri"/>
              </a:rPr>
              <a:t>Corresponding section of the toolkit: Module 8, page 191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r>
              <a:rPr lang="en-US" sz="1200" b="1" i="0" u="sng" strike="noStrike" cap="none" dirty="0" smtClean="0">
                <a:solidFill>
                  <a:schemeClr val="dk1"/>
                </a:solidFill>
                <a:effectLst/>
                <a:latin typeface="Calibri"/>
                <a:ea typeface="Calibri"/>
                <a:cs typeface="Calibri"/>
                <a:sym typeface="Calibri"/>
              </a:rPr>
              <a:t>:</a:t>
            </a:r>
          </a:p>
          <a:p>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opportunities for introducing financial empowerment depending on the amount of time available:</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have time during the training:</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What other ways could you introduce the financial empowerment tools from this module in your work?</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WRAP UP:</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Financial products and services can help you more efficiently and effectively get, manage, and use your money.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Knowing the reasons you may need financial services and matching your needs with the right products and services can ensure you are getting what you need from this complex marketplace.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Learn the basic terms for financial products and services.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information’s not clear, don’t be afraid to ask questions.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Finally, shop around for financial services.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Look at convenience, cost, and service provided before selecting a product, service or provider.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aware of debt traps—products that may not only get you into debt, but keep you there.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With all financial products there are lots of rules.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Do you best to understand the rules so you avoid fees and fines.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Finally, use the Bureau website’s </a:t>
            </a:r>
            <a:r>
              <a:rPr lang="en-US" sz="1200" b="0" i="0" u="sng" strike="noStrike" cap="none" dirty="0" smtClean="0">
                <a:solidFill>
                  <a:schemeClr val="dk1"/>
                </a:solidFill>
                <a:effectLst/>
                <a:latin typeface="Calibri"/>
                <a:ea typeface="Calibri"/>
                <a:cs typeface="Calibri"/>
                <a:sym typeface="Calibri"/>
              </a:rPr>
              <a:t>Ask CFPB </a:t>
            </a:r>
            <a:r>
              <a:rPr lang="en-US" sz="1200" b="0" i="0" u="none" strike="noStrike" cap="none" dirty="0" smtClean="0">
                <a:solidFill>
                  <a:schemeClr val="dk1"/>
                </a:solidFill>
                <a:effectLst/>
                <a:latin typeface="Calibri"/>
                <a:ea typeface="Calibri"/>
                <a:cs typeface="Calibri"/>
                <a:sym typeface="Calibri"/>
              </a:rPr>
              <a:t>as a resource to learn more about the financial services industry and the product and services they sell.</a:t>
            </a:r>
          </a:p>
          <a:p>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623223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9: Protecting your Money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Facilitated Discussion / Skits / Teach back</a:t>
            </a:r>
          </a:p>
          <a:p>
            <a:r>
              <a:rPr lang="en-US" sz="1200" b="0" i="0" u="none" strike="noStrike" cap="none" dirty="0" smtClean="0">
                <a:solidFill>
                  <a:schemeClr val="dk1"/>
                </a:solidFill>
                <a:effectLst/>
                <a:latin typeface="Calibri"/>
                <a:ea typeface="Calibri"/>
                <a:cs typeface="Calibri"/>
                <a:sym typeface="Calibri"/>
              </a:rPr>
              <a:t>Corresponding Section in toolkit: Module 9, pages 228-240</a:t>
            </a:r>
          </a:p>
          <a:p>
            <a:r>
              <a:rPr lang="en-US" sz="1200" b="0" i="0" u="none" strike="noStrike" cap="none" dirty="0" smtClean="0">
                <a:solidFill>
                  <a:schemeClr val="dk1"/>
                </a:solidFill>
                <a:effectLst/>
                <a:latin typeface="Calibri"/>
                <a:ea typeface="Calibri"/>
                <a:cs typeface="Calibri"/>
                <a:sym typeface="Calibri"/>
              </a:rPr>
              <a:t>Estimated Time: 45 Minutes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1699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9: Protecting your Money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Carousel</a:t>
            </a:r>
          </a:p>
          <a:p>
            <a:r>
              <a:rPr lang="en-US" sz="1200" b="0" i="0" u="none" strike="noStrike" cap="none" dirty="0" smtClean="0">
                <a:solidFill>
                  <a:schemeClr val="dk1"/>
                </a:solidFill>
                <a:effectLst/>
                <a:latin typeface="Calibri"/>
                <a:ea typeface="Calibri"/>
                <a:cs typeface="Calibri"/>
                <a:sym typeface="Calibri"/>
              </a:rPr>
              <a:t>Corresponding section of the toolkit: The “Protecting your identity” handout (pages 234-235) and the “How to handle identity theft” handout (pages 236-237) in Module 9</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Before this activity, hang up flip charts around the room. Each flip chart should have one of the fours questions on this slide on 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Get the participants into groups of 4.</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each group stand by one of the flip charts.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Make sure they take at least one marker with them.</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them 1 minute to brainstorm responses and write them on the flip chart.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Then instruct them to rotate to the next flip chart going clockwise and ADD to the list.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them rotate until they end up at the flip chart at which they started.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 group chose someone to present that flip chart to the rest of the group.</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 each team presents the flip chart—their ideas and those of other groups—add to them using the information in the “Protecting your identity” and the “How to handle identity theft” handouts.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018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Training Section 3: Introduction to the Bureau and financial empowerment</a:t>
            </a:r>
            <a:endParaRPr lang="en-US" sz="1200" b="1"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Debate (Option A) or Carousel (Option B)</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NOTE: </a:t>
            </a:r>
            <a:r>
              <a:rPr lang="en-US" sz="1200" b="0" i="0" u="none" strike="noStrike" cap="none" dirty="0" smtClean="0">
                <a:solidFill>
                  <a:schemeClr val="dk1"/>
                </a:solidFill>
                <a:effectLst/>
                <a:latin typeface="Calibri"/>
                <a:ea typeface="Calibri"/>
                <a:cs typeface="Calibri"/>
                <a:sym typeface="Calibri"/>
              </a:rPr>
              <a:t>Prior to the training, select </a:t>
            </a:r>
            <a:r>
              <a:rPr lang="en-US" sz="1200" b="0" i="0" u="sng" strike="noStrike" cap="none" dirty="0" smtClean="0">
                <a:solidFill>
                  <a:schemeClr val="dk1"/>
                </a:solidFill>
                <a:effectLst/>
                <a:latin typeface="Calibri"/>
                <a:ea typeface="Calibri"/>
                <a:cs typeface="Calibri"/>
                <a:sym typeface="Calibri"/>
              </a:rPr>
              <a:t>either</a:t>
            </a:r>
            <a:r>
              <a:rPr lang="en-US" sz="1200" b="0" i="0" u="none" strike="noStrike" cap="none" dirty="0" smtClean="0">
                <a:solidFill>
                  <a:schemeClr val="dk1"/>
                </a:solidFill>
                <a:effectLst/>
                <a:latin typeface="Calibri"/>
                <a:ea typeface="Calibri"/>
                <a:cs typeface="Calibri"/>
                <a:sym typeface="Calibri"/>
              </a:rPr>
              <a:t> Option A (Debate ) or Option B (Carousel)—</a:t>
            </a:r>
            <a:r>
              <a:rPr lang="en-US" sz="1200" b="0" i="0" u="sng" strike="noStrike" cap="none" dirty="0" smtClean="0">
                <a:solidFill>
                  <a:schemeClr val="dk1"/>
                </a:solidFill>
                <a:effectLst/>
                <a:latin typeface="Calibri"/>
                <a:ea typeface="Calibri"/>
                <a:cs typeface="Calibri"/>
                <a:sym typeface="Calibri"/>
              </a:rPr>
              <a:t>not both</a:t>
            </a:r>
            <a:r>
              <a:rPr lang="en-US" sz="1200" b="0" i="0" u="none" strike="noStrike" cap="none" dirty="0" smtClean="0">
                <a:solidFill>
                  <a:schemeClr val="dk1"/>
                </a:solidFill>
                <a:effectLst/>
                <a:latin typeface="Calibri"/>
                <a:ea typeface="Calibri"/>
                <a:cs typeface="Calibri"/>
                <a:sym typeface="Calibri"/>
              </a:rPr>
              <a:t>—for use in your workshop.</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OPTION A: Debate  </a:t>
            </a:r>
            <a:r>
              <a:rPr lang="en-US" sz="1200" b="0" i="0" u="none" strike="noStrike" cap="none" dirty="0" smtClean="0">
                <a:solidFill>
                  <a:schemeClr val="dk1"/>
                </a:solidFill>
                <a:effectLst/>
                <a:latin typeface="Calibri"/>
                <a:ea typeface="Calibri"/>
                <a:cs typeface="Calibri"/>
                <a:sym typeface="Calibri"/>
              </a:rPr>
              <a:t>(Option</a:t>
            </a:r>
            <a:r>
              <a:rPr lang="en-US" sz="1200" b="0" i="0" u="none" strike="noStrike" cap="none" baseline="0" dirty="0" smtClean="0">
                <a:solidFill>
                  <a:schemeClr val="dk1"/>
                </a:solidFill>
                <a:effectLst/>
                <a:latin typeface="Calibri"/>
                <a:ea typeface="Calibri"/>
                <a:cs typeface="Calibri"/>
                <a:sym typeface="Calibri"/>
              </a:rPr>
              <a:t> B is on the next slide)</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1"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half of the room time to discuss the reasons they think they SHOULD provide financial empowerment services to the people they serve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the other half of the room time to discuss the reasons they think they SHOULD NOT provide financial empowerment services to the people they serve.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They should each elect one person to provide a 2-minute presentation of key points defending their positions. Instruct them to use visual aids (flip chart) to highlight key points.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each group present.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Summarize pros and cons to service providers taking on the role of providing financial empowerment to the people they serve.</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a:t>
            </a:r>
            <a:r>
              <a:rPr lang="en-US" sz="1200" b="0" i="0" u="none" strike="noStrike" cap="none" dirty="0" smtClean="0">
                <a:solidFill>
                  <a:schemeClr val="dk1"/>
                </a:solidFill>
                <a:effectLst/>
                <a:latin typeface="Calibri"/>
                <a:ea typeface="Calibri"/>
                <a:cs typeface="Calibri"/>
                <a:sym typeface="Calibri"/>
              </a:rPr>
              <a:t>: If you have more than 20 people in your training, consider two teams for each “side” of the debate.</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14403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9: Protecting your Money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“How to handle identity theft” handout in  Module 9, pages 236-237</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IMPORTANT: </a:t>
            </a:r>
            <a:r>
              <a:rPr lang="en-US" sz="1200" b="0" i="0" u="none" strike="noStrike" cap="none" dirty="0" smtClean="0">
                <a:solidFill>
                  <a:schemeClr val="dk1"/>
                </a:solidFill>
                <a:effectLst/>
                <a:latin typeface="Calibri"/>
                <a:ea typeface="Calibri"/>
                <a:cs typeface="Calibri"/>
                <a:sym typeface="Calibri"/>
              </a:rPr>
              <a:t>Since the toolkit was printed, a new federal law went into effect that changes some of the information on the chart on page 237.  Instruct participants to make the following changes on their printed version: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 the second row: Insert “most” before “third parties”.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Cross out the second to last row: “May have to pay to place or lift the protection.”  That is no longer the case.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Add a check mark in the Security Freeze column for the very last row: “Free in every state”</a:t>
            </a:r>
          </a:p>
          <a:p>
            <a:r>
              <a:rPr lang="en-US" sz="1200" b="1" i="0" u="none" strike="noStrike" cap="none" dirty="0" smtClean="0">
                <a:solidFill>
                  <a:schemeClr val="dk1"/>
                </a:solidFill>
                <a:effectLst/>
                <a:latin typeface="Calibri"/>
                <a:ea typeface="Calibri"/>
                <a:cs typeface="Calibri"/>
                <a:sym typeface="Calibri"/>
              </a:rPr>
              <a:t>NOTE:</a:t>
            </a:r>
            <a:r>
              <a:rPr lang="en-US" sz="1200" b="0" i="0" u="none" strike="noStrike" cap="none" dirty="0" smtClean="0">
                <a:solidFill>
                  <a:schemeClr val="dk1"/>
                </a:solidFill>
                <a:effectLst/>
                <a:latin typeface="Calibri"/>
                <a:ea typeface="Calibri"/>
                <a:cs typeface="Calibri"/>
                <a:sym typeface="Calibri"/>
              </a:rPr>
              <a:t> These updates have already been made in the downloadable version of this handout.</a:t>
            </a: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primary strategies for dealing with identity theft using the list below and information from the handout, </a:t>
            </a:r>
            <a:r>
              <a:rPr lang="en-US" sz="1200" b="1" i="0" u="none" strike="noStrike" cap="none" dirty="0" smtClean="0">
                <a:solidFill>
                  <a:schemeClr val="dk1"/>
                </a:solidFill>
                <a:effectLst/>
                <a:latin typeface="Calibri"/>
                <a:ea typeface="Calibri"/>
                <a:cs typeface="Calibri"/>
                <a:sym typeface="Calibri"/>
              </a:rPr>
              <a:t>if they did not come up during the previous activity</a:t>
            </a:r>
            <a:r>
              <a:rPr lang="en-US" sz="1200" b="0" i="0" u="none" strike="noStrike" cap="none" dirty="0" smtClean="0">
                <a:solidFill>
                  <a:schemeClr val="dk1"/>
                </a:solidFill>
                <a:effectLst/>
                <a:latin typeface="Calibri"/>
                <a:ea typeface="Calibri"/>
                <a:cs typeface="Calibri"/>
                <a:sym typeface="Calibri"/>
              </a:rPr>
              <a: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Order your credit reports from all three nationwide credit reporting companies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Create an identity theft report through the Federal Trade Commission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Consider a credit protection tool</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differences between a security freeze, an initial fraud alert, and an extended fraud alert using the chart in the slide and the following information:</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Security freeze</a:t>
            </a:r>
            <a:r>
              <a:rPr lang="en-US" sz="1200" b="0" i="0" u="none" strike="noStrike" cap="none" dirty="0" smtClean="0">
                <a:solidFill>
                  <a:schemeClr val="dk1"/>
                </a:solidFill>
                <a:effectLst/>
                <a:latin typeface="Calibri"/>
                <a:ea typeface="Calibri"/>
                <a:cs typeface="Calibri"/>
                <a:sym typeface="Calibri"/>
              </a:rPr>
              <a:t> – A freeze on your credit report generally helps prevent new credit accounts from being opened in your name. Usually, third-party-access to your credit file is completely blocked from new users without your express authorization </a:t>
            </a:r>
          </a:p>
          <a:p>
            <a:pPr lvl="2">
              <a:buFont typeface="Arial" panose="020B0604020202020204" pitchFamily="34" charset="0"/>
              <a:buChar char="•"/>
            </a:pPr>
            <a:r>
              <a:rPr lang="en-US" sz="1100" b="0" i="0" u="none" strike="noStrike" cap="none" dirty="0" smtClean="0">
                <a:solidFill>
                  <a:schemeClr val="dk1"/>
                </a:solidFill>
                <a:effectLst/>
                <a:latin typeface="Calibri"/>
                <a:ea typeface="Calibri"/>
                <a:cs typeface="Calibri"/>
                <a:sym typeface="Calibri"/>
              </a:rPr>
              <a:t>There are several exceptions including for </a:t>
            </a:r>
            <a:r>
              <a:rPr lang="en-US" sz="1200" b="0" i="0" u="none" strike="noStrike" cap="none" dirty="0" smtClean="0">
                <a:solidFill>
                  <a:schemeClr val="dk1"/>
                </a:solidFill>
                <a:effectLst/>
                <a:latin typeface="Calibri"/>
                <a:ea typeface="Calibri"/>
                <a:cs typeface="Calibri"/>
                <a:sym typeface="Calibri"/>
              </a:rPr>
              <a:t>creditors of accounts you already hold, certain government entities like child support agencies, companies you hire for credit monitoring, and lenders making prescreened solicitations for new credit</a:t>
            </a:r>
            <a:r>
              <a:rPr lang="en-US" sz="1100" b="0" i="0" u="none" strike="noStrike" cap="none" dirty="0" smtClean="0">
                <a:solidFill>
                  <a:schemeClr val="dk1"/>
                </a:solidFill>
                <a:effectLst/>
                <a:latin typeface="Calibri"/>
                <a:ea typeface="Calibri"/>
                <a:cs typeface="Calibri"/>
                <a:sym typeface="Calibri"/>
              </a:rPr>
              <a: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freeze helps prevent identity thieves from opening fraudulent accounts in your name. This also means you won’t be able to apply for credit as easily if you were planning to open a new account or apply for a loan.</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You must contact each of the credit reporting companies to freeze your credit report. You will have to contact them to lift the freeze before a third-party can access your credit report.</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Initial fraud alert</a:t>
            </a:r>
            <a:r>
              <a:rPr lang="en-US" sz="1200" b="0" i="0" u="none" strike="noStrike" cap="none" dirty="0" smtClean="0">
                <a:solidFill>
                  <a:schemeClr val="dk1"/>
                </a:solidFill>
                <a:effectLst/>
                <a:latin typeface="Calibri"/>
                <a:ea typeface="Calibri"/>
                <a:cs typeface="Calibri"/>
                <a:sym typeface="Calibri"/>
              </a:rPr>
              <a:t> - An initial fraud alert requires creditors to verify your identity before opening a new account, issuing an additional card, or increasing the credit limit on an existing account. This is a good first step if you’re worried that your identity may be stolen, like after a data breach. The alert lasts for one year. After one year the initial fraud alert will expire and be removed but you have the option to place another initial fraud alert at that time.</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Extended fraud alert -</a:t>
            </a:r>
            <a:r>
              <a:rPr lang="en-US" sz="1200" b="0" i="0" u="none" strike="noStrike" cap="none" dirty="0" smtClean="0">
                <a:solidFill>
                  <a:schemeClr val="dk1"/>
                </a:solidFill>
                <a:effectLst/>
                <a:latin typeface="Calibri"/>
                <a:ea typeface="Calibri"/>
                <a:cs typeface="Calibri"/>
                <a:sym typeface="Calibri"/>
              </a:rPr>
              <a:t> An extended fraud alert requires creditors to contact you before approving credit and lasts for seven years. It also requires credit reporting companies to remove you from lists prepared for pre-screen offers of credit or insurance for five years. This is available if you've filed an identity theft report with one of the three nationwide credit reporting companies.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996971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9: Protecting your Money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Skits</a:t>
            </a:r>
          </a:p>
          <a:p>
            <a:r>
              <a:rPr lang="en-US" sz="1200" b="0" i="0" u="none" strike="noStrike" cap="none" dirty="0" smtClean="0">
                <a:solidFill>
                  <a:schemeClr val="dk1"/>
                </a:solidFill>
                <a:effectLst/>
                <a:latin typeface="Calibri"/>
                <a:ea typeface="Calibri"/>
                <a:cs typeface="Calibri"/>
                <a:sym typeface="Calibri"/>
              </a:rPr>
              <a:t>Corresponding section of the toolkit: The “Spotting red flags” handout in Module 9, pages 238-239</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is a red flag?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some background information about red flags: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red flag is something to watch out for.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Sometimes when shopping for or using consumer financial products, you may encounter a red flag.</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does not mean something illegal is going on, but that you should ask more questions and get help to ensure you are not being subjected to something that is not fair or right.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teams of 3 or 4 participants red flags to turn into a skit (there are 3 skits on the following three slides, so not everyone will be able to act in a skit).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they should develop the products/services and use any props they feel may be necessary. Explain that they are to improvise the skit.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them to try to be specific to their red flag.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them to develop a short 1 to 3 minute skit that showcases the red flag(s).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Participants will have to guess the red flags using the “Spotting red flags” handout.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Thank skit performers and congratulate those who guess the red flags following each skit.</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Consider organizing skits during breaks to give teams time to think about scenarios for acting out red flags.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420816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PRINT 1 COPY FOR 1 TEAM.</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HIDE FOR PRESENTATION.</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47602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PRINT 1 COPY FOR 1 TEAM.</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HIDE FOR PRESENTATION.</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997833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smtClean="0">
                <a:solidFill>
                  <a:schemeClr val="dk1"/>
                </a:solidFill>
                <a:effectLst/>
                <a:latin typeface="Calibri"/>
                <a:ea typeface="Calibri"/>
                <a:cs typeface="Calibri"/>
                <a:sym typeface="Calibri"/>
              </a:rPr>
              <a:t>PRINT 1 COPY FOR 1 TEAM.</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HIDE FOR PRESENTATION.</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015045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9: Protecting your Money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Facilitated Discussion</a:t>
            </a:r>
          </a:p>
          <a:p>
            <a:r>
              <a:rPr lang="en-US" sz="1200" b="0" i="0" u="none" strike="noStrike" cap="none" dirty="0" smtClean="0">
                <a:solidFill>
                  <a:schemeClr val="dk1"/>
                </a:solidFill>
                <a:effectLst/>
                <a:latin typeface="Calibri"/>
                <a:ea typeface="Calibri"/>
                <a:cs typeface="Calibri"/>
                <a:sym typeface="Calibri"/>
              </a:rPr>
              <a:t>Corresponding section of the toolkit: The “Submitting a complaint” handout in Module 9, page 240</a:t>
            </a:r>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Refer participants to the Bureau complaint contact information on slide and in their toolkit, on page 240</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the following:</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An empowered consumer understands their rights. When you know you have rights, you can take steps to protect yourself. There are many laws that protect your rights when it comes to financial products and services. It is the Bureau’s job to enforce these laws and handle consumers’ complaints about financial products and services.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Bureau has already handled over 1.5 million consumer complaints about:</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cards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Mortgages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Bank accounts and services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Student loans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Vehicle loans or leases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Payday loans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consumer loans (including installment loans, pawn loans, and title loans)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Debt collection</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Money transfers or virtual currency</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reporting</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Prepaid cards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financial services (including check cashing, money orders, cashier’s checks, credit repair, debt settlement, refund anticipation loans, foreign currency exchange, and traveler’s checks)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Every complaint the Bureau receives gives them insights into problems that people are experiencing in the marketplace and helps them to identify and prioritize problems for potential action.</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Explain that you can submit a complaint on behalf of someone else following the directions on the site.</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you can also submit a complaint over the phone by calling the Bureau at 855-411-Bureau (2372), toll free. U.S.-based call centers can help you in over 180 languages and can also take calls from consumers who are deaf, have hearing loss, or have speech disabilities. Live operators in Spanish are available.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11092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9: Protecting your Money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Facilitated Discussion</a:t>
            </a:r>
          </a:p>
          <a:p>
            <a:r>
              <a:rPr lang="en-US" sz="1200" b="0" i="0" u="none" strike="noStrike" cap="none" dirty="0" smtClean="0">
                <a:solidFill>
                  <a:schemeClr val="dk1"/>
                </a:solidFill>
                <a:effectLst/>
                <a:latin typeface="Calibri"/>
                <a:ea typeface="Calibri"/>
                <a:cs typeface="Calibri"/>
                <a:sym typeface="Calibri"/>
              </a:rPr>
              <a:t>Corresponding section of the toolkit: The “Submitting a complaint” handout in Module 9, page 240</a:t>
            </a:r>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steps in the complaint submission process:</a:t>
            </a:r>
          </a:p>
          <a:p>
            <a:pPr lvl="1"/>
            <a:r>
              <a:rPr lang="en-US" sz="1200" b="0" i="0" u="none" strike="noStrike" cap="none" dirty="0" smtClean="0">
                <a:solidFill>
                  <a:schemeClr val="dk1"/>
                </a:solidFill>
                <a:effectLst/>
                <a:latin typeface="Calibri"/>
                <a:ea typeface="Calibri"/>
                <a:cs typeface="Calibri"/>
                <a:sym typeface="Calibri"/>
              </a:rPr>
              <a:t>Step 1: What is this complaint about?</a:t>
            </a:r>
          </a:p>
          <a:p>
            <a:pPr lvl="1"/>
            <a:r>
              <a:rPr lang="en-US" sz="1200" b="0" i="0" u="none" strike="noStrike" cap="none" dirty="0" smtClean="0">
                <a:solidFill>
                  <a:schemeClr val="dk1"/>
                </a:solidFill>
                <a:effectLst/>
                <a:latin typeface="Calibri"/>
                <a:ea typeface="Calibri"/>
                <a:cs typeface="Calibri"/>
                <a:sym typeface="Calibri"/>
              </a:rPr>
              <a:t>Step 2: What type of problem are you having?</a:t>
            </a:r>
          </a:p>
          <a:p>
            <a:pPr lvl="1"/>
            <a:r>
              <a:rPr lang="en-US" sz="1200" b="0" i="0" u="none" strike="noStrike" cap="none" dirty="0" smtClean="0">
                <a:solidFill>
                  <a:schemeClr val="dk1"/>
                </a:solidFill>
                <a:effectLst/>
                <a:latin typeface="Calibri"/>
                <a:ea typeface="Calibri"/>
                <a:cs typeface="Calibri"/>
                <a:sym typeface="Calibri"/>
              </a:rPr>
              <a:t>Step 3: What happened?</a:t>
            </a:r>
          </a:p>
          <a:p>
            <a:pPr lvl="1"/>
            <a:r>
              <a:rPr lang="en-US" sz="1200" b="0" i="0" u="none" strike="noStrike" cap="none" dirty="0" smtClean="0">
                <a:solidFill>
                  <a:schemeClr val="dk1"/>
                </a:solidFill>
                <a:effectLst/>
                <a:latin typeface="Calibri"/>
                <a:ea typeface="Calibri"/>
                <a:cs typeface="Calibri"/>
                <a:sym typeface="Calibri"/>
              </a:rPr>
              <a:t>Step 4: What company is this complaint about?</a:t>
            </a:r>
          </a:p>
          <a:p>
            <a:pPr lvl="1"/>
            <a:r>
              <a:rPr lang="en-US" sz="1200" b="0" i="0" u="none" strike="noStrike" cap="none" dirty="0" smtClean="0">
                <a:solidFill>
                  <a:schemeClr val="dk1"/>
                </a:solidFill>
                <a:effectLst/>
                <a:latin typeface="Calibri"/>
                <a:ea typeface="Calibri"/>
                <a:cs typeface="Calibri"/>
                <a:sym typeface="Calibri"/>
              </a:rPr>
              <a:t>Step 5: Who are the people involved?</a:t>
            </a:r>
          </a:p>
          <a:p>
            <a:pPr lv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sure to highlight that someone can submit a complaint on behalf of another.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50590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9: Protecting your Money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Facilitated Discussion</a:t>
            </a:r>
          </a:p>
          <a:p>
            <a:r>
              <a:rPr lang="en-US" sz="1200" b="0" i="0" u="none" strike="noStrike" cap="none" dirty="0" smtClean="0">
                <a:solidFill>
                  <a:schemeClr val="dk1"/>
                </a:solidFill>
                <a:effectLst/>
                <a:latin typeface="Calibri"/>
                <a:ea typeface="Calibri"/>
                <a:cs typeface="Calibri"/>
                <a:sym typeface="Calibri"/>
              </a:rPr>
              <a:t>Corresponding section of the toolkit: The “Submitting a complaint” handout in Module 9, page 240</a:t>
            </a:r>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 the process for submitting a complaint:</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mj-lt"/>
              <a:buAutoNum type="arabicPeriod"/>
            </a:pPr>
            <a:r>
              <a:rPr lang="en-US" sz="1200" b="1" i="0" u="none" strike="noStrike" cap="none" dirty="0" smtClean="0">
                <a:solidFill>
                  <a:schemeClr val="dk1"/>
                </a:solidFill>
                <a:effectLst/>
                <a:latin typeface="Calibri"/>
                <a:ea typeface="Calibri"/>
                <a:cs typeface="Calibri"/>
                <a:sym typeface="Calibri"/>
              </a:rPr>
              <a:t>Complaint submitted</a:t>
            </a:r>
            <a:endParaRPr lang="en-US" sz="1200" b="0" i="0" u="none" strike="noStrike" cap="none" dirty="0" smtClean="0">
              <a:solidFill>
                <a:schemeClr val="dk1"/>
              </a:solidFill>
              <a:effectLst/>
              <a:latin typeface="Calibri"/>
              <a:ea typeface="Calibri"/>
              <a:cs typeface="Calibri"/>
              <a:sym typeface="Calibri"/>
            </a:endParaRPr>
          </a:p>
          <a:p>
            <a:pPr marL="8572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submit a complaint about an issue you have with a company about a consumer financial product or service. You will receive email updates and can log in to track the status of your complaint.</a:t>
            </a:r>
          </a:p>
          <a:p>
            <a:pPr lvl="0">
              <a:buFont typeface="+mj-lt"/>
              <a:buAutoNum type="arabicPeriod"/>
            </a:pPr>
            <a:r>
              <a:rPr lang="en-US" sz="1200" b="1" i="0" u="none" strike="noStrike" cap="none" dirty="0" smtClean="0">
                <a:solidFill>
                  <a:schemeClr val="dk1"/>
                </a:solidFill>
                <a:effectLst/>
                <a:latin typeface="Calibri"/>
                <a:ea typeface="Calibri"/>
                <a:cs typeface="Calibri"/>
                <a:sym typeface="Calibri"/>
              </a:rPr>
              <a:t>Review and route</a:t>
            </a:r>
            <a:endParaRPr lang="en-US" sz="1200" b="0" i="0" u="none" strike="noStrike" cap="none" dirty="0" smtClean="0">
              <a:solidFill>
                <a:schemeClr val="dk1"/>
              </a:solidFill>
              <a:effectLst/>
              <a:latin typeface="Calibri"/>
              <a:ea typeface="Calibri"/>
              <a:cs typeface="Calibri"/>
              <a:sym typeface="Calibri"/>
            </a:endParaRPr>
          </a:p>
          <a:p>
            <a:pPr marL="8572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We'll forward your complaint and any documents you provide to the company and work to get a response from them. If we find that another government agency would be better able to assist, we will forward your complaint to them and let you know.</a:t>
            </a:r>
          </a:p>
          <a:p>
            <a:pPr lvl="0">
              <a:buFont typeface="+mj-lt"/>
              <a:buAutoNum type="arabicPeriod"/>
            </a:pPr>
            <a:r>
              <a:rPr lang="en-US" sz="1200" b="1" i="0" u="none" strike="noStrike" cap="none" dirty="0" smtClean="0">
                <a:solidFill>
                  <a:schemeClr val="dk1"/>
                </a:solidFill>
                <a:effectLst/>
                <a:latin typeface="Calibri"/>
                <a:ea typeface="Calibri"/>
                <a:cs typeface="Calibri"/>
                <a:sym typeface="Calibri"/>
              </a:rPr>
              <a:t>Company response</a:t>
            </a:r>
            <a:endParaRPr lang="en-US" sz="1200" b="0" i="0" u="none" strike="noStrike" cap="none" dirty="0" smtClean="0">
              <a:solidFill>
                <a:schemeClr val="dk1"/>
              </a:solidFill>
              <a:effectLst/>
              <a:latin typeface="Calibri"/>
              <a:ea typeface="Calibri"/>
              <a:cs typeface="Calibri"/>
              <a:sym typeface="Calibri"/>
            </a:endParaRPr>
          </a:p>
          <a:p>
            <a:pPr marL="8572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company reviews your complaint, communicates with you as needed, and reports back about the steps taken or that will be taken on the issue you identify in your complaint.</a:t>
            </a:r>
          </a:p>
          <a:p>
            <a:pPr lvl="0">
              <a:buFont typeface="+mj-lt"/>
              <a:buAutoNum type="arabicPeriod"/>
            </a:pPr>
            <a:r>
              <a:rPr lang="en-US" sz="1200" b="1" i="0" u="none" strike="noStrike" cap="none" dirty="0" smtClean="0">
                <a:solidFill>
                  <a:schemeClr val="dk1"/>
                </a:solidFill>
                <a:effectLst/>
                <a:latin typeface="Calibri"/>
                <a:ea typeface="Calibri"/>
                <a:cs typeface="Calibri"/>
                <a:sym typeface="Calibri"/>
              </a:rPr>
              <a:t>Complaint published</a:t>
            </a:r>
            <a:endParaRPr lang="en-US" sz="1200" b="0" i="0" u="none" strike="noStrike" cap="none" dirty="0" smtClean="0">
              <a:solidFill>
                <a:schemeClr val="dk1"/>
              </a:solidFill>
              <a:effectLst/>
              <a:latin typeface="Calibri"/>
              <a:ea typeface="Calibri"/>
              <a:cs typeface="Calibri"/>
              <a:sym typeface="Calibri"/>
            </a:endParaRPr>
          </a:p>
          <a:p>
            <a:pPr marL="8572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We publish information about your complaint—such as the subject and date of the complaint—on our public Consumer Complaint Database. With your consent we also publish your description of what happened, after taking steps to remove personal information.</a:t>
            </a:r>
          </a:p>
          <a:p>
            <a:pPr lvl="0">
              <a:buFont typeface="+mj-lt"/>
              <a:buAutoNum type="arabicPeriod"/>
            </a:pPr>
            <a:r>
              <a:rPr lang="en-US" sz="1200" b="1" i="0" u="none" strike="noStrike" cap="none" dirty="0" smtClean="0">
                <a:solidFill>
                  <a:schemeClr val="dk1"/>
                </a:solidFill>
                <a:effectLst/>
                <a:latin typeface="Calibri"/>
                <a:ea typeface="Calibri"/>
                <a:cs typeface="Calibri"/>
                <a:sym typeface="Calibri"/>
              </a:rPr>
              <a:t>Consumer review</a:t>
            </a:r>
            <a:endParaRPr lang="en-US" sz="1200" b="0" i="0" u="none" strike="noStrike" cap="none" dirty="0" smtClean="0">
              <a:solidFill>
                <a:schemeClr val="dk1"/>
              </a:solidFill>
              <a:effectLst/>
              <a:latin typeface="Calibri"/>
              <a:ea typeface="Calibri"/>
              <a:cs typeface="Calibri"/>
              <a:sym typeface="Calibri"/>
            </a:endParaRPr>
          </a:p>
          <a:p>
            <a:pPr marL="857250" lvl="1"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We will let you know when the company responds. You’ll be able to review the company’s response and will have 60 days to provide feedback about the company's response.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013733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9: Protecting Your Money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Presentation and Discussion</a:t>
            </a:r>
          </a:p>
          <a:p>
            <a:r>
              <a:rPr lang="en-US" sz="1200" b="0" i="0" u="none" strike="noStrike" cap="none" dirty="0" smtClean="0">
                <a:solidFill>
                  <a:schemeClr val="dk1"/>
                </a:solidFill>
                <a:effectLst/>
                <a:latin typeface="Calibri"/>
                <a:ea typeface="Calibri"/>
                <a:cs typeface="Calibri"/>
                <a:sym typeface="Calibri"/>
              </a:rPr>
              <a:t>Corresponding</a:t>
            </a:r>
            <a:r>
              <a:rPr lang="en-US" sz="1200" b="0" i="0" u="none" strike="noStrike" cap="none" baseline="0" dirty="0" smtClean="0">
                <a:solidFill>
                  <a:schemeClr val="dk1"/>
                </a:solidFill>
                <a:effectLst/>
                <a:latin typeface="Calibri"/>
                <a:ea typeface="Calibri"/>
                <a:cs typeface="Calibri"/>
                <a:sym typeface="Calibri"/>
              </a:rPr>
              <a:t> section of toolkit: Module 9, page 233</a:t>
            </a:r>
            <a:endParaRPr lang="en-US" sz="1200" b="0" i="0" u="none" strike="noStrike" cap="none" dirty="0" smtClean="0">
              <a:solidFill>
                <a:schemeClr val="dk1"/>
              </a:solidFill>
              <a:effectLst/>
              <a:latin typeface="Calibri"/>
              <a:ea typeface="Calibri"/>
              <a:cs typeface="Calibri"/>
              <a:sym typeface="Calibri"/>
            </a:endParaRPr>
          </a:p>
          <a:p>
            <a:pPr lvl="0"/>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opportunities for introducing financial empowerment depending on the amount of time available.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have time during the training:</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What other ways could you introduce the financial empowerment tools from this module in your work?</a:t>
            </a: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WRAP UP: </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Remember, you have many rights when it comes to consumer financial products and services.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do feel like you have a complaint with a financial product, service or provider submit a complaint with the Bureau using </a:t>
            </a:r>
            <a:r>
              <a:rPr lang="en-US" sz="1200" b="1" i="0" u="none" strike="noStrike" cap="none" dirty="0" smtClean="0">
                <a:solidFill>
                  <a:schemeClr val="dk1"/>
                </a:solidFill>
                <a:effectLst/>
                <a:latin typeface="Calibri"/>
                <a:ea typeface="Calibri"/>
                <a:cs typeface="Calibri"/>
                <a:sym typeface="Calibri"/>
              </a:rPr>
              <a:t>the “Submitting a complaint” handout</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65556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Closing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20 Minutes</a:t>
            </a:r>
          </a:p>
          <a:p>
            <a:r>
              <a:rPr lang="en-US" sz="1200" b="0" i="0" u="none" strike="noStrike" cap="none" dirty="0" smtClean="0">
                <a:solidFill>
                  <a:schemeClr val="dk1"/>
                </a:solidFill>
                <a:effectLst/>
                <a:latin typeface="Calibri"/>
                <a:ea typeface="Calibri"/>
                <a:cs typeface="Calibri"/>
                <a:sym typeface="Calibri"/>
              </a:rPr>
              <a:t>Methodology: Closing / Individual Activity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465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Training Section 3: Introduction to the Bureau and financial empowerment </a:t>
            </a:r>
            <a:endParaRPr lang="en-US" sz="1200" b="1"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OPTION B: Carousel in Large Group or Small Groups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r>
              <a:rPr lang="en-US" sz="1200" b="0" i="0" u="sng" strike="noStrike" cap="none" dirty="0" smtClean="0">
                <a:solidFill>
                  <a:schemeClr val="dk1"/>
                </a:solidFill>
                <a:effectLst/>
                <a:latin typeface="Calibri"/>
                <a:ea typeface="Calibri"/>
                <a:cs typeface="Calibri"/>
                <a:sym typeface="Calibri"/>
              </a:rPr>
              <a:t>:</a:t>
            </a:r>
            <a:r>
              <a:rPr lang="en-US" sz="1200" b="1" i="0" u="sng"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Set up 6 flip charts throughout the room. Have one question written on each flip chart as follows: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Flip Chart 1: What are the benefits of financial empowerment </a:t>
            </a:r>
            <a:r>
              <a:rPr lang="en-US" sz="1200" b="0" i="0" u="sng" strike="noStrike" cap="none" dirty="0" smtClean="0">
                <a:solidFill>
                  <a:schemeClr val="dk1"/>
                </a:solidFill>
                <a:effectLst/>
                <a:latin typeface="Calibri"/>
                <a:ea typeface="Calibri"/>
                <a:cs typeface="Calibri"/>
                <a:sym typeface="Calibri"/>
              </a:rPr>
              <a:t>for you</a:t>
            </a:r>
            <a:r>
              <a:rPr lang="en-US" sz="1200" b="0" i="0" u="none" strike="noStrike" cap="none" dirty="0" smtClean="0">
                <a:solidFill>
                  <a:schemeClr val="dk1"/>
                </a:solidFill>
                <a:effectLst/>
                <a:latin typeface="Calibri"/>
                <a:ea typeface="Calibri"/>
                <a:cs typeface="Calibri"/>
                <a:sym typeface="Calibri"/>
              </a:rPr>
              <a: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Flip Chart 2: What are the costs of financial empowerment </a:t>
            </a:r>
            <a:r>
              <a:rPr lang="en-US" sz="1200" b="0" i="0" u="sng" strike="noStrike" cap="none" dirty="0" smtClean="0">
                <a:solidFill>
                  <a:schemeClr val="dk1"/>
                </a:solidFill>
                <a:effectLst/>
                <a:latin typeface="Calibri"/>
                <a:ea typeface="Calibri"/>
                <a:cs typeface="Calibri"/>
                <a:sym typeface="Calibri"/>
              </a:rPr>
              <a:t>for you</a:t>
            </a:r>
            <a:r>
              <a:rPr lang="en-US" sz="1200" b="0" i="0" u="none" strike="noStrike" cap="none" dirty="0" smtClean="0">
                <a:solidFill>
                  <a:schemeClr val="dk1"/>
                </a:solidFill>
                <a:effectLst/>
                <a:latin typeface="Calibri"/>
                <a:ea typeface="Calibri"/>
                <a:cs typeface="Calibri"/>
                <a:sym typeface="Calibri"/>
              </a:rPr>
              <a: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Flip Chart 3: What are the benefits of financial empowerment </a:t>
            </a:r>
            <a:r>
              <a:rPr lang="en-US" sz="1200" b="0" i="0" u="sng" strike="noStrike" cap="none" dirty="0" smtClean="0">
                <a:solidFill>
                  <a:schemeClr val="dk1"/>
                </a:solidFill>
                <a:effectLst/>
                <a:latin typeface="Calibri"/>
                <a:ea typeface="Calibri"/>
                <a:cs typeface="Calibri"/>
                <a:sym typeface="Calibri"/>
              </a:rPr>
              <a:t>for the people you serve</a:t>
            </a:r>
            <a:r>
              <a:rPr lang="en-US" sz="1200" b="0" i="0" u="none" strike="noStrike" cap="none" dirty="0" smtClean="0">
                <a:solidFill>
                  <a:schemeClr val="dk1"/>
                </a:solidFill>
                <a:effectLst/>
                <a:latin typeface="Calibri"/>
                <a:ea typeface="Calibri"/>
                <a:cs typeface="Calibri"/>
                <a:sym typeface="Calibri"/>
              </a:rPr>
              <a: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Flip Chart 4: What are the costs of financial empowerment </a:t>
            </a:r>
            <a:r>
              <a:rPr lang="en-US" sz="1200" b="0" i="0" u="sng" strike="noStrike" cap="none" dirty="0" smtClean="0">
                <a:solidFill>
                  <a:schemeClr val="dk1"/>
                </a:solidFill>
                <a:effectLst/>
                <a:latin typeface="Calibri"/>
                <a:ea typeface="Calibri"/>
                <a:cs typeface="Calibri"/>
                <a:sym typeface="Calibri"/>
              </a:rPr>
              <a:t>for the people you serve</a:t>
            </a:r>
            <a:r>
              <a:rPr lang="en-US" sz="1200" b="0" i="0" u="none" strike="noStrike" cap="none" dirty="0" smtClean="0">
                <a:solidFill>
                  <a:schemeClr val="dk1"/>
                </a:solidFill>
                <a:effectLst/>
                <a:latin typeface="Calibri"/>
                <a:ea typeface="Calibri"/>
                <a:cs typeface="Calibri"/>
                <a:sym typeface="Calibri"/>
              </a:rPr>
              <a: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Flip Chart 5: What are the benefits of financial empowerment </a:t>
            </a:r>
            <a:r>
              <a:rPr lang="en-US" sz="1200" b="0" i="0" u="sng" strike="noStrike" cap="none" dirty="0" smtClean="0">
                <a:solidFill>
                  <a:schemeClr val="dk1"/>
                </a:solidFill>
                <a:effectLst/>
                <a:latin typeface="Calibri"/>
                <a:ea typeface="Calibri"/>
                <a:cs typeface="Calibri"/>
                <a:sym typeface="Calibri"/>
              </a:rPr>
              <a:t>for your program/organization</a:t>
            </a:r>
            <a:r>
              <a:rPr lang="en-US" sz="1200" b="0" i="0" u="none" strike="noStrike" cap="none" dirty="0" smtClean="0">
                <a:solidFill>
                  <a:schemeClr val="dk1"/>
                </a:solidFill>
                <a:effectLst/>
                <a:latin typeface="Calibri"/>
                <a:ea typeface="Calibri"/>
                <a:cs typeface="Calibri"/>
                <a:sym typeface="Calibri"/>
              </a:rPr>
              <a: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Flip Chart 6: What are the costs of financial empowerment </a:t>
            </a:r>
            <a:r>
              <a:rPr lang="en-US" sz="1200" b="0" i="0" u="sng" strike="noStrike" cap="none" dirty="0" smtClean="0">
                <a:solidFill>
                  <a:schemeClr val="dk1"/>
                </a:solidFill>
                <a:effectLst/>
                <a:latin typeface="Calibri"/>
                <a:ea typeface="Calibri"/>
                <a:cs typeface="Calibri"/>
                <a:sym typeface="Calibri"/>
              </a:rPr>
              <a:t>for your program/organization</a:t>
            </a:r>
            <a:r>
              <a:rPr lang="en-US" sz="1200" b="0" i="0" u="none" strike="noStrike" cap="none" dirty="0" smtClean="0">
                <a:solidFill>
                  <a:schemeClr val="dk1"/>
                </a:solidFill>
                <a:effectLst/>
                <a:latin typeface="Calibri"/>
                <a:ea typeface="Calibri"/>
                <a:cs typeface="Calibri"/>
                <a:sym typeface="Calibri"/>
              </a:rPr>
              <a: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count off to six and assemble based on their numbers.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group 1 start at flip chart 1, group 2 at flip chart 2, and so on with one marker per group.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them 1 minute to brainstorm all the responses they can think of to the question on the flip chart.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1 minute (adjust this as necessary), call time and instruct groups to rotate to the next flip chart (group 1 goes to flip chart 2, group 2 goes to flip chart 3, and so on).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teams to ADD TO the ideas contributed before them. Continue until each group has visited each flip chart. Review contributions.</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FACILITAITON TIP: </a:t>
            </a:r>
            <a:r>
              <a:rPr lang="en-US" sz="1200" b="0" i="0" u="none" strike="noStrike" cap="none" dirty="0" smtClean="0">
                <a:solidFill>
                  <a:schemeClr val="dk1"/>
                </a:solidFill>
                <a:effectLst/>
                <a:latin typeface="Calibri"/>
                <a:ea typeface="Calibri"/>
                <a:cs typeface="Calibri"/>
                <a:sym typeface="Calibri"/>
              </a:rPr>
              <a:t>This activity can also be done as a large group with facilitator writing or in small groups with each group completing its own benefit/cost analysis.</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360848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Closing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Closing / Individual Activity</a:t>
            </a:r>
          </a:p>
          <a:p>
            <a:endParaRPr lang="en-US" dirty="0" smtClean="0"/>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each participant to share “the most important take away” from the training or “something they would like to learn more about.”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responses on flip chart.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Administer the post-training survey.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Conclude with thanks to host and participants.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0273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60 Minutes</a:t>
            </a:r>
          </a:p>
          <a:p>
            <a:r>
              <a:rPr lang="en-US" sz="1200" b="0" i="0" u="none" strike="noStrike" cap="none" dirty="0" smtClean="0">
                <a:solidFill>
                  <a:schemeClr val="dk1"/>
                </a:solidFill>
                <a:effectLst/>
                <a:latin typeface="Calibri"/>
                <a:ea typeface="Calibri"/>
                <a:cs typeface="Calibri"/>
                <a:sym typeface="Calibri"/>
              </a:rPr>
              <a:t>Methodology: Presentation / Scavenger Hunt / Large Group or Small Group Discussion</a:t>
            </a:r>
          </a:p>
          <a:p>
            <a:r>
              <a:rPr lang="en-US" sz="1200" b="0" i="0" u="none" strike="noStrike" cap="none" dirty="0" smtClean="0">
                <a:solidFill>
                  <a:schemeClr val="dk1"/>
                </a:solidFill>
                <a:effectLst/>
                <a:latin typeface="Calibri"/>
                <a:ea typeface="Calibri"/>
                <a:cs typeface="Calibri"/>
                <a:sym typeface="Calibri"/>
              </a:rPr>
              <a:t>Corresponding section</a:t>
            </a:r>
            <a:r>
              <a:rPr lang="en-US" sz="1200" b="0" i="0" u="none" strike="noStrike" cap="none" baseline="0" dirty="0" smtClean="0">
                <a:solidFill>
                  <a:schemeClr val="dk1"/>
                </a:solidFill>
                <a:effectLst/>
                <a:latin typeface="Calibri"/>
                <a:ea typeface="Calibri"/>
                <a:cs typeface="Calibri"/>
                <a:sym typeface="Calibri"/>
              </a:rPr>
              <a:t> of</a:t>
            </a:r>
            <a:r>
              <a:rPr lang="en-US" sz="1200" b="0" i="0" u="none" strike="noStrike" cap="none" dirty="0" smtClean="0">
                <a:solidFill>
                  <a:schemeClr val="dk1"/>
                </a:solidFill>
                <a:effectLst/>
                <a:latin typeface="Calibri"/>
                <a:ea typeface="Calibri"/>
                <a:cs typeface="Calibri"/>
                <a:sym typeface="Calibri"/>
              </a:rPr>
              <a:t> the toolkit: The entire toolkit will be used in this section of the training.</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7612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Table of contents, pages 1-5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organization of the toolkit using slide and information in the Table of contents.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purpose of the toolkit</a:t>
            </a:r>
            <a:r>
              <a:rPr lang="en-US" sz="1200" b="1" i="0" u="none" strike="noStrike" cap="none" dirty="0" smtClean="0">
                <a:solidFill>
                  <a:schemeClr val="dk1"/>
                </a:solidFill>
                <a:effectLst/>
                <a:latin typeface="Calibri"/>
                <a:ea typeface="Calibri"/>
                <a:cs typeface="Calibri"/>
                <a:sym typeface="Calibri"/>
              </a:rPr>
              <a:t>: </a:t>
            </a:r>
            <a:r>
              <a:rPr lang="en-US" sz="1200" b="1" i="0" u="sng" strike="noStrike" cap="none" dirty="0" smtClean="0">
                <a:solidFill>
                  <a:schemeClr val="dk1"/>
                </a:solidFill>
                <a:effectLst/>
                <a:latin typeface="Calibri"/>
                <a:ea typeface="Calibri"/>
                <a:cs typeface="Calibri"/>
                <a:sym typeface="Calibri"/>
              </a:rPr>
              <a:t>The goal of Your Money, Your Goals is to improve outcomes by making it easier for you to help the people you serve become more financially empowered.</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the following key points: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Do not treat the toolkit like a curriculum.</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Provide the right content and tools at the right time.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 individual discussions or assessments to figure out where to start.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512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Paraphrase this disclaimer for the group and briefly share information on the organization with which you are associated.</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 </a:t>
            </a:r>
            <a:r>
              <a:rPr lang="en-US" sz="1200" b="0" i="0" u="none" strike="noStrike" cap="none" dirty="0" smtClean="0">
                <a:solidFill>
                  <a:schemeClr val="dk1"/>
                </a:solidFill>
                <a:effectLst/>
                <a:latin typeface="Calibri"/>
                <a:ea typeface="Calibri"/>
                <a:cs typeface="Calibri"/>
                <a:sym typeface="Calibri"/>
              </a:rPr>
              <a:t>Even though this slide has a lot of text, the entire disclaimer should be included visually during the training.</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2212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a:t>
            </a:r>
            <a:endParaRPr lang="en-US" sz="1200" b="1"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toolkit: Module 1, page 24</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flip to page 24 of the toolkit, so they can follow along with your presentation.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each module begins with an “At a glance” section, which lists the tools and handouts that are included at the end of that module.</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059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words “tool” and “handout” do not appear in the titles of the tools/handouts.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toolkit uses icons to indicate a tool or a handout.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the difference between a tool and a handout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tool involves actions that the user can take.  There are fields that need to be filled out.  Tools are best used in a facilitated conversation between a frontline staff person and the person they’re helping.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handout is an informational brochure.  It has good tips and information for someone to take home with them.  It doesn’t require any immediate action or a facilitated conversation.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Following the “At a glance” section is the content information of the module.</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Here, ask participants to flip through pages 25, 26, and 27 to see the sections of content in Module 1</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8507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1, page 28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last part of the content section of each module, before the tools and handouts, is the “What’s inside” section.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section provides a short explanation of the purpose of each tool and handout.</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It also provides guidelines for which tools to use, depending on how much time you have to dedicate to financial empowerment topics during your appointment.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6579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Section of toolkit: Module 1, page 29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Each tool begins with a “Getting started” page, which is intended for the case worker or frontline staff person to read before using the tool with someone.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“Getting started” page offers some background and context for the tool.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It also has a “What to do” section with brief instructions and “A step further” section with suggestions of what someone could tackle next, after this tool is completed.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At the bottom of the “Getting started” page you’ll see a link to where you can download the tool by itself.  You will be able to fill it out on your computer, if you want.  For tools that require calculations, there are auto-calculation formulas built in.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your participants to flip through pages 29-37 to look at the tools and handouts in Module 1.</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Point out the “Tool” and “Handout” icons.</a:t>
            </a:r>
          </a:p>
          <a:p>
            <a:r>
              <a:rPr lang="en-US" sz="1200" b="0" i="0" u="none" strike="noStrike" cap="none" dirty="0" smtClean="0">
                <a:solidFill>
                  <a:schemeClr val="dk1"/>
                </a:solidFill>
                <a:effectLst/>
                <a:latin typeface="Calibri"/>
                <a:ea typeface="Calibri"/>
                <a:cs typeface="Calibri"/>
                <a:sym typeface="Calibri"/>
              </a:rPr>
              <a:t> </a:t>
            </a: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FACILIATION TIP: </a:t>
            </a:r>
            <a:r>
              <a:rPr lang="en-US" sz="1200" b="0" i="0" u="none" strike="noStrike" cap="none" dirty="0" smtClean="0">
                <a:solidFill>
                  <a:schemeClr val="dk1"/>
                </a:solidFill>
                <a:effectLst/>
                <a:latin typeface="Calibri"/>
                <a:ea typeface="Calibri"/>
                <a:cs typeface="Calibri"/>
                <a:sym typeface="Calibri"/>
              </a:rPr>
              <a:t>If you have internet access during your training, click on the link on this slide and demonstrate how to download a tool.  Pick one that has calculated fields, like the “Spending tracker” in Module 3.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072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Table of contents, pages 1-5</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tools and handouts in the Introduction and Modules 1-5</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4654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5: An orientation to the toolkit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Section of toolkit: Table of contents, pages 1-5</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Review the tools and handouts in Modules 6-9</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6420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Training Section 5: An orientation to the toolkit </a:t>
            </a:r>
            <a:endParaRPr lang="en-US" sz="1200" b="1"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Scavenger Hunt</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they will be going on a scavenger hunt through the toolkit.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small groups to review each question and to locate the module and specific tools within the module that address each question.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write their answers to each question on a flip chart using markers.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Provide teams 15 - 20 minutes to complete.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share answers; use answer key (below) to augment their solutions.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Following answers, ask participants to share reactions or questions they may have regarding the toolkit, given the scavenger hunt through it.</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ANSWER KEY: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1. Felt overwhelmed by debt?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6: Dealing with Debt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“Debt action plan” tool (page 130)</a:t>
            </a:r>
          </a:p>
          <a:p>
            <a:r>
              <a:rPr lang="en-US" sz="1200" b="0" i="0" u="none" strike="noStrike" cap="none" dirty="0" smtClean="0">
                <a:solidFill>
                  <a:schemeClr val="dk1"/>
                </a:solidFill>
                <a:effectLst/>
                <a:latin typeface="Calibri"/>
                <a:ea typeface="Calibri"/>
                <a:cs typeface="Calibri"/>
                <a:sym typeface="Calibri"/>
              </a:rPr>
              <a:t>2. Felt like she couldn’t make ends meet? (ANY OF THESE ANSWERS IS ACCEPTABLE)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3: Tracking Income and Benefits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“Increasing income and benefits” tool(page 74)</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4: Paying Bills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“Spending tracker” (page 81)</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“Cutting expenses” tool (page 90)</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The “Prioritizing bills” tool (page 93)</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5: Getting through the Month</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“Creating a cash flow budget” tool (page 99)</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“Improving cash flow” tool (page 102)</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“Adjusting your cash flow” tool (page 107)</a:t>
            </a:r>
          </a:p>
          <a:p>
            <a:r>
              <a:rPr lang="en-US" sz="1200" b="0" i="0" u="none" strike="noStrike" cap="none" dirty="0" smtClean="0">
                <a:solidFill>
                  <a:schemeClr val="dk1"/>
                </a:solidFill>
                <a:effectLst/>
                <a:latin typeface="Calibri"/>
                <a:ea typeface="Calibri"/>
                <a:cs typeface="Calibri"/>
                <a:sym typeface="Calibri"/>
              </a:rPr>
              <a:t>3. Wants to buy a car and get the best rate she can for the money she must borrow? (ANY OF THESE ANSWERS IS ACCEPTABLE)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1: Setting Goals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“Planning for life events and large purchases” tool (page 34)</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6: Dealing with Debt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“Comparing auto loans” tools (page 132)</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7: Understanding Credit Reports and Scores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“Getting and keeping a good credit history” tool (page 179)</a:t>
            </a:r>
          </a:p>
          <a:p>
            <a:r>
              <a:rPr lang="en-US" sz="1200" b="0" i="0" u="none" strike="noStrike" cap="none" dirty="0" smtClean="0">
                <a:solidFill>
                  <a:schemeClr val="dk1"/>
                </a:solidFill>
                <a:effectLst/>
                <a:latin typeface="Calibri"/>
                <a:ea typeface="Calibri"/>
                <a:cs typeface="Calibri"/>
                <a:sym typeface="Calibri"/>
              </a:rPr>
              <a:t>4. Wants to understand direct deposit and payroll cards?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3: Tracking Income and Benefits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“Choosing how to get paid” tool (page 69)</a:t>
            </a:r>
          </a:p>
          <a:p>
            <a:r>
              <a:rPr lang="en-US" sz="1200" b="0" i="0" u="none" strike="noStrike" cap="none" dirty="0" smtClean="0">
                <a:solidFill>
                  <a:schemeClr val="dk1"/>
                </a:solidFill>
                <a:effectLst/>
                <a:latin typeface="Calibri"/>
                <a:ea typeface="Calibri"/>
                <a:cs typeface="Calibri"/>
                <a:sym typeface="Calibri"/>
              </a:rPr>
              <a:t>5. Has used short-term, small-dollar credit products in the past and wants to avoid these in the future? (ANY OF THESE ANSWERS IS ACCEPTABLE)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2: Saving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“Savings plan” tool (page 45)</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5: Getting through the Month</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“Creating a cash flow budget” tool (page 99)</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Information on avoiding problems with debt in Module 6: Dealing with Debt (page 118)</a:t>
            </a:r>
          </a:p>
          <a:p>
            <a:r>
              <a:rPr lang="en-US" sz="1200" b="0" i="0" u="none" strike="noStrike" cap="none" dirty="0" smtClean="0">
                <a:solidFill>
                  <a:schemeClr val="dk1"/>
                </a:solidFill>
                <a:effectLst/>
                <a:latin typeface="Calibri"/>
                <a:ea typeface="Calibri"/>
                <a:cs typeface="Calibri"/>
                <a:sym typeface="Calibri"/>
              </a:rPr>
              <a:t>6. Wants to make changes, but does not have clear goals?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1: Setting Goals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“Setting SMART goals” tool (page 29)</a:t>
            </a:r>
          </a:p>
          <a:p>
            <a:r>
              <a:rPr lang="en-US" sz="1200" b="0" i="0" u="none" strike="noStrike" cap="none" dirty="0" smtClean="0">
                <a:solidFill>
                  <a:schemeClr val="dk1"/>
                </a:solidFill>
                <a:effectLst/>
                <a:latin typeface="Calibri"/>
                <a:ea typeface="Calibri"/>
                <a:cs typeface="Calibri"/>
                <a:sym typeface="Calibri"/>
              </a:rPr>
              <a:t>7. Has no savings but wants to start?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2: Saving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“Savings plan” tool (page 45)</a:t>
            </a:r>
          </a:p>
          <a:p>
            <a:r>
              <a:rPr lang="en-US" sz="1200" b="0" i="0" u="none" strike="noStrike" cap="none" dirty="0" smtClean="0">
                <a:solidFill>
                  <a:schemeClr val="dk1"/>
                </a:solidFill>
                <a:effectLst/>
                <a:latin typeface="Calibri"/>
                <a:ea typeface="Calibri"/>
                <a:cs typeface="Calibri"/>
                <a:sym typeface="Calibri"/>
              </a:rPr>
              <a:t>8. Wants to open an account but doesn’t know what kind of account or where?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Module 8: Choosing Financial Products and Services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“Finding financial products and services” tool (page 192)</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“Comparing financial service providers” tool (page 204)</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“Opening a checking or savings account” tool (page 212)</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Participants may have answers that vary. If they do, ask them to explain the reason they chose the module and tool. </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If you are pressed for time, consider covering this quickly by asking for discussion about one, two or three of the questions on the slide. This would probably be enough for most people to understand that many financial empowerment topics require specialized knowledge and expertise to properly address and still provide a great segue into a discussion about a resource and referral guide.</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7617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6: Starting the money conversation</a:t>
            </a:r>
            <a:endParaRPr lang="en-US" sz="1200" b="1"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45 Minutes (If role play is skipped, then this section will take less time.)</a:t>
            </a:r>
          </a:p>
          <a:p>
            <a:r>
              <a:rPr lang="en-US" sz="1200" b="0" i="0" u="none" strike="noStrike" cap="none" dirty="0" smtClean="0">
                <a:solidFill>
                  <a:schemeClr val="dk1"/>
                </a:solidFill>
                <a:effectLst/>
                <a:latin typeface="Calibri"/>
                <a:ea typeface="Calibri"/>
                <a:cs typeface="Calibri"/>
                <a:sym typeface="Calibri"/>
              </a:rPr>
              <a:t>Methodology: Presentation / Individual Activity and Discussion in Pairs / Role Play / Skit or Large Group Brainstorm</a:t>
            </a:r>
          </a:p>
          <a:p>
            <a:r>
              <a:rPr lang="en-US" sz="1200" b="0" i="0" u="none" strike="noStrike" cap="none" dirty="0" smtClean="0">
                <a:solidFill>
                  <a:schemeClr val="dk1"/>
                </a:solidFill>
                <a:effectLst/>
                <a:latin typeface="Calibri"/>
                <a:ea typeface="Calibri"/>
                <a:cs typeface="Calibri"/>
                <a:sym typeface="Calibri"/>
              </a:rPr>
              <a:t>Corresponding section of the toolkit: Introduction tools, pages 13-23</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302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Training Section 6: Starting the money conversation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Individual Activity and Discussion in Pairs</a:t>
            </a:r>
          </a:p>
          <a:p>
            <a:r>
              <a:rPr lang="en-US" sz="1200" b="0" i="0" u="none" strike="noStrike" cap="none" dirty="0" smtClean="0">
                <a:solidFill>
                  <a:schemeClr val="dk1"/>
                </a:solidFill>
                <a:effectLst/>
                <a:latin typeface="Calibri"/>
                <a:ea typeface="Calibri"/>
                <a:cs typeface="Calibri"/>
                <a:sym typeface="Calibri"/>
              </a:rPr>
              <a:t>Corresponding section of the toolkit:  Introduction, the “Financial empowerment self-assessment” tool, pages 14-20</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Provide rationale for the “Financial empowerment self-assessment” tool.</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“Financial empowerment self-assessment” tool has three parts, designed to help you understand how much financial knowledge you already have. Learning more will not only benefit the people you serve, but it may also benefit you as you apply what you learn to your own life.</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This tool will help you see how much you know and where you may need to learn more.</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Invite participants to complete this assessment tool. Provide 7 minutes.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answers in a participatory way.</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Answer key is in the toolkit page immediately following the tool. Be sure to ask participants to not look ahead when completing this assessment.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get into pairs and discuss the reflection questions—be sure to review one question at a time.</a:t>
            </a:r>
          </a:p>
          <a:p>
            <a:pPr>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8086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cap="none" dirty="0" smtClean="0">
                <a:solidFill>
                  <a:schemeClr val="dk1"/>
                </a:solidFill>
                <a:effectLst/>
                <a:latin typeface="Calibri"/>
                <a:ea typeface="Calibri"/>
                <a:cs typeface="Calibri"/>
                <a:sym typeface="Calibri"/>
              </a:rPr>
              <a:t>Training Section 6: </a:t>
            </a:r>
            <a:r>
              <a:rPr lang="en-US" sz="1200" b="1" i="0" u="sng" strike="noStrike" cap="none" dirty="0" smtClean="0">
                <a:solidFill>
                  <a:schemeClr val="dk1"/>
                </a:solidFill>
                <a:effectLst/>
                <a:latin typeface="Calibri"/>
                <a:ea typeface="Calibri"/>
                <a:cs typeface="Calibri"/>
                <a:sym typeface="Calibri"/>
              </a:rPr>
              <a:t>Starting the </a:t>
            </a:r>
            <a:r>
              <a:rPr lang="en-US" sz="1200" b="0" i="0" u="sng" strike="noStrike" cap="none" dirty="0" smtClean="0">
                <a:solidFill>
                  <a:schemeClr val="dk1"/>
                </a:solidFill>
                <a:effectLst/>
                <a:latin typeface="Calibri"/>
                <a:ea typeface="Calibri"/>
                <a:cs typeface="Calibri"/>
                <a:sym typeface="Calibri"/>
              </a:rPr>
              <a:t>m</a:t>
            </a:r>
            <a:r>
              <a:rPr lang="en-US" sz="1200" b="1" i="0" u="sng" strike="noStrike" cap="none" dirty="0" smtClean="0">
                <a:solidFill>
                  <a:schemeClr val="dk1"/>
                </a:solidFill>
                <a:effectLst/>
                <a:latin typeface="Calibri"/>
                <a:ea typeface="Calibri"/>
                <a:cs typeface="Calibri"/>
                <a:sym typeface="Calibri"/>
              </a:rPr>
              <a:t>oney </a:t>
            </a:r>
            <a:r>
              <a:rPr lang="en-US" sz="1200" b="0" i="0" u="sng" strike="noStrike" cap="none" dirty="0" smtClean="0">
                <a:solidFill>
                  <a:schemeClr val="dk1"/>
                </a:solidFill>
                <a:effectLst/>
                <a:latin typeface="Calibri"/>
                <a:ea typeface="Calibri"/>
                <a:cs typeface="Calibri"/>
                <a:sym typeface="Calibri"/>
              </a:rPr>
              <a:t>c</a:t>
            </a:r>
            <a:r>
              <a:rPr lang="en-US" sz="1200" b="1" i="0" u="sng" strike="noStrike" cap="none" dirty="0" smtClean="0">
                <a:solidFill>
                  <a:schemeClr val="dk1"/>
                </a:solidFill>
                <a:effectLst/>
                <a:latin typeface="Calibri"/>
                <a:ea typeface="Calibri"/>
                <a:cs typeface="Calibri"/>
                <a:sym typeface="Calibri"/>
              </a:rPr>
              <a:t>onversation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Define situation assessment using slide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Assessment gives you a picture of what is going on now so you can better target information and skill building opportunities for yourself or the people you serve.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Assessment involves gathering information to understand conditions today, as well as what someone knows, can do, or feels about a specific topic.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information is used to inform and plan for actions to change conditions, knowledge, abilities, behaviors, or beliefs.</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031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strike="noStrike" cap="none" dirty="0" smtClean="0">
                <a:solidFill>
                  <a:schemeClr val="dk1"/>
                </a:solidFill>
                <a:effectLst/>
                <a:latin typeface="Calibri"/>
                <a:ea typeface="Calibri"/>
                <a:cs typeface="Calibri"/>
                <a:sym typeface="Calibri"/>
              </a:rPr>
              <a:t>ACTIVITY – Training Section 1: Money and me</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20 minutes</a:t>
            </a:r>
          </a:p>
          <a:p>
            <a:r>
              <a:rPr lang="en-US" sz="1200" b="0" i="0" u="none" strike="noStrike" cap="none" dirty="0" smtClean="0">
                <a:solidFill>
                  <a:schemeClr val="dk1"/>
                </a:solidFill>
                <a:effectLst/>
                <a:latin typeface="Calibri"/>
                <a:ea typeface="Calibri"/>
                <a:cs typeface="Calibri"/>
                <a:sym typeface="Calibri"/>
              </a:rPr>
              <a:t>Methodology: Opener—Contest </a:t>
            </a:r>
          </a:p>
          <a:p>
            <a:r>
              <a:rPr lang="en-US" sz="1200" b="0" i="0" u="none" strike="noStrike" cap="none" dirty="0" smtClean="0">
                <a:solidFill>
                  <a:schemeClr val="dk1"/>
                </a:solidFill>
                <a:effectLst/>
                <a:latin typeface="Calibri"/>
                <a:ea typeface="Calibri"/>
                <a:cs typeface="Calibri"/>
                <a:sym typeface="Calibri"/>
              </a:rPr>
              <a:t>Corresponding section of</a:t>
            </a:r>
            <a:r>
              <a:rPr lang="en-US" sz="1200" b="0" i="0" u="none" strike="noStrike" cap="none" baseline="0" dirty="0" smtClean="0">
                <a:solidFill>
                  <a:schemeClr val="dk1"/>
                </a:solidFill>
                <a:effectLst/>
                <a:latin typeface="Calibri"/>
                <a:ea typeface="Calibri"/>
                <a:cs typeface="Calibri"/>
                <a:sym typeface="Calibri"/>
              </a:rPr>
              <a:t> the </a:t>
            </a:r>
            <a:r>
              <a:rPr lang="en-US" sz="1200" b="0" i="0" u="none" strike="noStrike" cap="none" dirty="0" smtClean="0">
                <a:solidFill>
                  <a:schemeClr val="dk1"/>
                </a:solidFill>
                <a:effectLst/>
                <a:latin typeface="Calibri"/>
                <a:ea typeface="Calibri"/>
                <a:cs typeface="Calibri"/>
                <a:sym typeface="Calibri"/>
              </a:rPr>
              <a:t>toolkit: Introduction (pages 9-12)</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Having an activity prior to introductions is intentional in the design of the training. Having participants reflect on attitudes and feeling about money and emotional and cultural influences on financial decisions makes them more open to understanding those decision-making influences on the people they serve. In addition, they may become more open to applying Your Money, Your Goals to their own lives.</a:t>
            </a:r>
          </a:p>
          <a:p>
            <a:r>
              <a:rPr lang="en-US" sz="1200" b="0" i="0" u="none" strike="noStrike" cap="none" dirty="0" smtClean="0">
                <a:solidFill>
                  <a:schemeClr val="dk1"/>
                </a:solidFill>
                <a:effectLst/>
                <a:latin typeface="Calibri"/>
                <a:ea typeface="Calibri"/>
                <a:cs typeface="Calibri"/>
                <a:sym typeface="Calibri"/>
              </a:rPr>
              <a:t> </a:t>
            </a:r>
          </a:p>
          <a:p>
            <a:pPr marL="228600" indent="0" algn="l">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FACILITATION TIP:</a:t>
            </a:r>
            <a:r>
              <a:rPr lang="en-US" sz="1200" b="0" i="0" u="none" strike="noStrike" cap="none" dirty="0" smtClean="0">
                <a:solidFill>
                  <a:schemeClr val="dk1"/>
                </a:solidFill>
                <a:effectLst/>
                <a:latin typeface="Calibri"/>
                <a:ea typeface="Calibri"/>
                <a:cs typeface="Calibri"/>
                <a:sym typeface="Calibri"/>
              </a:rPr>
              <a:t> If you have another activity that is participatory and helps uncover emotional and cultural influences on financial decisions, feel welcome to substitute that activity for the one described in this training.</a:t>
            </a:r>
          </a:p>
          <a:p>
            <a:pPr eaLnBrk="1" hangingPunct="1">
              <a:spcBef>
                <a:spcPct val="0"/>
              </a:spcBef>
            </a:pPr>
            <a:endParaRPr lang="en-US" altLang="en-US" i="0" dirty="0" smtClean="0">
              <a:solidFill>
                <a:srgbClr val="000000"/>
              </a:solidFill>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41363" indent="-284163">
              <a:defRPr>
                <a:solidFill>
                  <a:schemeClr val="tx1"/>
                </a:solidFill>
                <a:latin typeface="Georgia" panose="02040502050405020303" pitchFamily="18" charset="0"/>
                <a:ea typeface="MS PGothic" panose="020B0600070205080204" pitchFamily="34" charset="-128"/>
              </a:defRPr>
            </a:lvl2pPr>
            <a:lvl3pPr marL="1141413" indent="-227013">
              <a:defRPr>
                <a:solidFill>
                  <a:schemeClr val="tx1"/>
                </a:solidFill>
                <a:latin typeface="Georgia" panose="02040502050405020303" pitchFamily="18" charset="0"/>
                <a:ea typeface="MS PGothic" panose="020B0600070205080204" pitchFamily="34" charset="-128"/>
              </a:defRPr>
            </a:lvl3pPr>
            <a:lvl4pPr marL="1598613" indent="-227013">
              <a:defRPr>
                <a:solidFill>
                  <a:schemeClr val="tx1"/>
                </a:solidFill>
                <a:latin typeface="Georgia" panose="02040502050405020303" pitchFamily="18" charset="0"/>
                <a:ea typeface="MS PGothic" panose="020B0600070205080204" pitchFamily="34" charset="-128"/>
              </a:defRPr>
            </a:lvl4pPr>
            <a:lvl5pPr marL="2055813" indent="-227013">
              <a:defRPr>
                <a:solidFill>
                  <a:schemeClr val="tx1"/>
                </a:solidFill>
                <a:latin typeface="Georgia" panose="02040502050405020303" pitchFamily="18"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68031873-84C2-488B-A47F-59459E4B62E2}"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898332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6: Starting the money conversation</a:t>
            </a: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Introduction, the “My money picture” tool, pages 21-23</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purpose of the “My money picture” tool (ask participants to follow along on pages 21</a:t>
            </a:r>
            <a:r>
              <a:rPr lang="en-US" sz="1200" b="0" i="0" u="none" strike="noStrike" cap="none" baseline="0" dirty="0" smtClean="0">
                <a:solidFill>
                  <a:schemeClr val="dk1"/>
                </a:solidFill>
                <a:effectLst/>
                <a:latin typeface="Calibri"/>
                <a:ea typeface="Calibri"/>
                <a:cs typeface="Calibri"/>
                <a:sym typeface="Calibri"/>
              </a:rPr>
              <a:t> and 22 of the toolkit).</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“My money picture” tool is designed to help service providers understand each person’s goals and financial situation. This information can help them target the right module of the toolkit for each person.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For example, if a person you’re working with has a goal to buy a car or a home, learning about how to improve her credit history and scores may help them qualify for a lower cost loan. You can target Module 7: Understanding Credit Reports and Scores.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are working with someone that is unable to make ends meet, you can target Module 5: Getting through the Month.</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This tool will help you match each person’s goals and financial situation with specific modules and tools within the toolkit.</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sure to state that using this tool is NOT MANDATORY. It is a tool they can use to more effectively and efficiently match a person’s needs with information and tools in the toolkit.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Share options for using the tool:</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When the person fills out intake paperwork for your organization or program</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When meeting with them for an initial assessment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When they are waiting for other services (such as waiting to have their tax returns prepared at a Volunteer Income Tax Assistance site)</a:t>
            </a:r>
          </a:p>
          <a:p>
            <a:pPr marL="685800" lvl="1"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OR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Send this home with them to fill out privately</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 it as a guide to ask questions in a conversational style to better understand their financial concerns and goals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the questions over several sessions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smtClean="0">
                <a:solidFill>
                  <a:schemeClr val="dk1"/>
                </a:solidFill>
                <a:effectLst/>
                <a:latin typeface="Calibri"/>
                <a:ea typeface="Calibri"/>
                <a:cs typeface="Calibri"/>
                <a:sym typeface="Calibri"/>
              </a:rPr>
              <a:t>Review the answer key for the tool (ask participants to follow</a:t>
            </a:r>
            <a:r>
              <a:rPr lang="en-US" sz="1200" b="0" i="0" u="none" strike="noStrike" cap="none" baseline="0" dirty="0" smtClean="0">
                <a:solidFill>
                  <a:schemeClr val="dk1"/>
                </a:solidFill>
                <a:effectLst/>
                <a:latin typeface="Calibri"/>
                <a:ea typeface="Calibri"/>
                <a:cs typeface="Calibri"/>
                <a:sym typeface="Calibri"/>
              </a:rPr>
              <a:t> along on page 23 of the toolkit)</a:t>
            </a:r>
            <a:r>
              <a:rPr lang="en-US" sz="1200" b="0" i="0" u="none" strike="noStrike" cap="none" dirty="0" smtClean="0">
                <a:solidFill>
                  <a:schemeClr val="dk1"/>
                </a:solidFill>
                <a:effectLst/>
                <a:latin typeface="Calibri"/>
                <a:ea typeface="Calibri"/>
                <a:cs typeface="Calibri"/>
                <a:sym typeface="Calibri"/>
              </a:rPr>
              <a:t>.  Make sure to underscore that frontline staff should review the answer key with the person they are helping as a facilitated conversation.  </a:t>
            </a:r>
          </a:p>
          <a:p>
            <a:pPr lv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7909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Note: Training sections for content modules are labeled by their module number (ex: Module 1), rather than by training section number.</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45 Minutes</a:t>
            </a:r>
          </a:p>
          <a:p>
            <a:r>
              <a:rPr lang="en-US" sz="1200" b="0" i="0" u="none" strike="noStrike" cap="none" dirty="0" smtClean="0">
                <a:solidFill>
                  <a:schemeClr val="dk1"/>
                </a:solidFill>
                <a:effectLst/>
                <a:latin typeface="Calibri"/>
                <a:ea typeface="Calibri"/>
                <a:cs typeface="Calibri"/>
                <a:sym typeface="Calibri"/>
              </a:rPr>
              <a:t>Methodology: Presentation / Facilitated discussion / Scenarios in small groups </a:t>
            </a:r>
          </a:p>
          <a:p>
            <a:r>
              <a:rPr lang="en-US" sz="1200" b="0" i="0" u="none" strike="noStrike" cap="none" dirty="0" smtClean="0">
                <a:solidFill>
                  <a:schemeClr val="dk1"/>
                </a:solidFill>
                <a:effectLst/>
                <a:latin typeface="Calibri"/>
                <a:ea typeface="Calibri"/>
                <a:cs typeface="Calibri"/>
                <a:sym typeface="Calibri"/>
              </a:rPr>
              <a:t>Corresponding section in toolkit: Module 1 (pages 24-37)</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4810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1, pages 26-27 </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Encourage participants to follow along in Module 1 in the toolkit.</a:t>
            </a:r>
          </a:p>
          <a:p>
            <a:pPr lvl="0"/>
            <a:r>
              <a:rPr lang="en-US" sz="1200" b="0" i="0" u="none" strike="noStrike" cap="none" dirty="0" smtClean="0">
                <a:solidFill>
                  <a:schemeClr val="dk1"/>
                </a:solidFill>
                <a:effectLst/>
                <a:latin typeface="Calibri"/>
                <a:ea typeface="Calibri"/>
                <a:cs typeface="Calibri"/>
                <a:sym typeface="Calibri"/>
              </a:rPr>
              <a:t>Explain the qualities of strong goals using the following:</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Specific</a:t>
            </a:r>
            <a:endParaRPr lang="en-US" sz="1200" b="0" i="0" u="none" strike="noStrike" cap="none" dirty="0" smtClean="0">
              <a:solidFill>
                <a:schemeClr val="dk1"/>
              </a:solidFill>
              <a:effectLst/>
              <a:latin typeface="Calibri"/>
              <a:ea typeface="Calibri"/>
              <a:cs typeface="Calibri"/>
              <a:sym typeface="Calibri"/>
            </a:endParaRPr>
          </a:p>
          <a:p>
            <a:pPr lvl="2"/>
            <a:r>
              <a:rPr lang="en-US" sz="1200" b="0" i="0" u="none" strike="noStrike" cap="none" dirty="0" smtClean="0">
                <a:solidFill>
                  <a:schemeClr val="dk1"/>
                </a:solidFill>
                <a:effectLst/>
                <a:latin typeface="Calibri"/>
                <a:ea typeface="Calibri"/>
                <a:cs typeface="Calibri"/>
                <a:sym typeface="Calibri"/>
              </a:rPr>
              <a:t>When setting a goal, ask yourself the questions: Who? What? Why? </a:t>
            </a:r>
          </a:p>
          <a:p>
            <a:pPr lvl="2"/>
            <a:r>
              <a:rPr lang="en-US" sz="1200" b="0" i="0" u="none" strike="noStrike" cap="none" dirty="0" smtClean="0">
                <a:solidFill>
                  <a:schemeClr val="dk1"/>
                </a:solidFill>
                <a:effectLst/>
                <a:latin typeface="Calibri"/>
                <a:ea typeface="Calibri"/>
                <a:cs typeface="Calibri"/>
                <a:sym typeface="Calibri"/>
              </a:rPr>
              <a:t>A specific goal has a much greater chance of being met than a general goal.</a:t>
            </a: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Measurable</a:t>
            </a:r>
            <a:endParaRPr lang="en-US" sz="1200" b="0" i="0" u="none" strike="noStrike" cap="none" dirty="0" smtClean="0">
              <a:solidFill>
                <a:schemeClr val="dk1"/>
              </a:solidFill>
              <a:effectLst/>
              <a:latin typeface="Calibri"/>
              <a:ea typeface="Calibri"/>
              <a:cs typeface="Calibri"/>
              <a:sym typeface="Calibri"/>
            </a:endParaRPr>
          </a:p>
          <a:p>
            <a:pPr lvl="2"/>
            <a:r>
              <a:rPr lang="en-US" sz="1200" b="0" i="0" u="none" strike="noStrike" cap="none" dirty="0" smtClean="0">
                <a:solidFill>
                  <a:schemeClr val="dk1"/>
                </a:solidFill>
                <a:effectLst/>
                <a:latin typeface="Calibri"/>
                <a:ea typeface="Calibri"/>
                <a:cs typeface="Calibri"/>
                <a:sym typeface="Calibri"/>
              </a:rPr>
              <a:t>You should be able to track your progress toward meeting the goal. </a:t>
            </a:r>
          </a:p>
          <a:p>
            <a:pPr lvl="2"/>
            <a:r>
              <a:rPr lang="en-US" sz="1200" b="0" i="0" u="none" strike="noStrike" cap="none" dirty="0" smtClean="0">
                <a:solidFill>
                  <a:schemeClr val="dk1"/>
                </a:solidFill>
                <a:effectLst/>
                <a:latin typeface="Calibri"/>
                <a:ea typeface="Calibri"/>
                <a:cs typeface="Calibri"/>
                <a:sym typeface="Calibri"/>
              </a:rPr>
              <a:t>Ask yourself questions like: How much? How many? How will I know when it is done? </a:t>
            </a: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Achievable</a:t>
            </a:r>
            <a:endParaRPr lang="en-US" sz="1200" b="0" i="0" u="none" strike="noStrike" cap="none" dirty="0" smtClean="0">
              <a:solidFill>
                <a:schemeClr val="dk1"/>
              </a:solidFill>
              <a:effectLst/>
              <a:latin typeface="Calibri"/>
              <a:ea typeface="Calibri"/>
              <a:cs typeface="Calibri"/>
              <a:sym typeface="Calibri"/>
            </a:endParaRPr>
          </a:p>
          <a:p>
            <a:pPr lvl="2"/>
            <a:r>
              <a:rPr lang="en-US" sz="1200" b="0" i="0" u="none" strike="noStrike" cap="none" dirty="0" smtClean="0">
                <a:solidFill>
                  <a:schemeClr val="dk1"/>
                </a:solidFill>
                <a:effectLst/>
                <a:latin typeface="Calibri"/>
                <a:ea typeface="Calibri"/>
                <a:cs typeface="Calibri"/>
                <a:sym typeface="Calibri"/>
              </a:rPr>
              <a:t>Is this goal something that you can actually reach? </a:t>
            </a:r>
          </a:p>
          <a:p>
            <a:pPr lvl="2"/>
            <a:r>
              <a:rPr lang="en-US" sz="1200" b="0" i="0" u="none" strike="noStrike" cap="none" dirty="0" smtClean="0">
                <a:solidFill>
                  <a:schemeClr val="dk1"/>
                </a:solidFill>
                <a:effectLst/>
                <a:latin typeface="Calibri"/>
                <a:ea typeface="Calibri"/>
                <a:cs typeface="Calibri"/>
                <a:sym typeface="Calibri"/>
              </a:rPr>
              <a:t>You might </a:t>
            </a:r>
            <a:r>
              <a:rPr lang="en-US" sz="1200" b="0" i="1" u="none" strike="noStrike" cap="none" dirty="0" smtClean="0">
                <a:solidFill>
                  <a:schemeClr val="dk1"/>
                </a:solidFill>
                <a:effectLst/>
                <a:latin typeface="Calibri"/>
                <a:ea typeface="Calibri"/>
                <a:cs typeface="Calibri"/>
                <a:sym typeface="Calibri"/>
              </a:rPr>
              <a:t>want</a:t>
            </a:r>
            <a:r>
              <a:rPr lang="en-US" sz="1200" b="0" i="0" u="none" strike="noStrike" cap="none" dirty="0" smtClean="0">
                <a:solidFill>
                  <a:schemeClr val="dk1"/>
                </a:solidFill>
                <a:effectLst/>
                <a:latin typeface="Calibri"/>
                <a:ea typeface="Calibri"/>
                <a:cs typeface="Calibri"/>
                <a:sym typeface="Calibri"/>
              </a:rPr>
              <a:t> to get rid of credit card debt tomorrow or become a millionaire in a year, but for most of us, that's a totally impossible goal! </a:t>
            </a:r>
          </a:p>
          <a:p>
            <a:pPr lvl="2"/>
            <a:r>
              <a:rPr lang="en-US" sz="1200" b="0" i="0" u="none" strike="noStrike" cap="none" dirty="0" smtClean="0">
                <a:solidFill>
                  <a:schemeClr val="dk1"/>
                </a:solidFill>
                <a:effectLst/>
                <a:latin typeface="Calibri"/>
                <a:ea typeface="Calibri"/>
                <a:cs typeface="Calibri"/>
                <a:sym typeface="Calibri"/>
              </a:rPr>
              <a:t>That doesn't mean that your goals should be easy. Your goal may be a stretch for you, but it should not be extreme or impossible. </a:t>
            </a: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Relevant</a:t>
            </a:r>
            <a:endParaRPr lang="en-US" sz="1200" b="0" i="0" u="none" strike="noStrike" cap="none" dirty="0" smtClean="0">
              <a:solidFill>
                <a:schemeClr val="dk1"/>
              </a:solidFill>
              <a:effectLst/>
              <a:latin typeface="Calibri"/>
              <a:ea typeface="Calibri"/>
              <a:cs typeface="Calibri"/>
              <a:sym typeface="Calibri"/>
            </a:endParaRPr>
          </a:p>
          <a:p>
            <a:pPr lvl="2"/>
            <a:r>
              <a:rPr lang="en-US" sz="1200" b="0" i="0" u="none" strike="noStrike" cap="none" dirty="0" smtClean="0">
                <a:solidFill>
                  <a:schemeClr val="dk1"/>
                </a:solidFill>
                <a:effectLst/>
                <a:latin typeface="Calibri"/>
                <a:ea typeface="Calibri"/>
                <a:cs typeface="Calibri"/>
                <a:sym typeface="Calibri"/>
              </a:rPr>
              <a:t>Set goals that matter to you and are a priority in your life. </a:t>
            </a:r>
          </a:p>
          <a:p>
            <a:pPr lvl="2"/>
            <a:r>
              <a:rPr lang="en-US" sz="1200" b="0" i="0" u="none" strike="noStrike" cap="none" dirty="0" smtClean="0">
                <a:solidFill>
                  <a:schemeClr val="dk1"/>
                </a:solidFill>
                <a:effectLst/>
                <a:latin typeface="Calibri"/>
                <a:ea typeface="Calibri"/>
                <a:cs typeface="Calibri"/>
                <a:sym typeface="Calibri"/>
              </a:rPr>
              <a:t>Ask yourself the questions: Is this something that I really want? Is now the right time to do this? </a:t>
            </a: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Time bound</a:t>
            </a:r>
            <a:endParaRPr lang="en-US" sz="1200" b="0" i="0" u="none" strike="noStrike" cap="none" dirty="0" smtClean="0">
              <a:solidFill>
                <a:schemeClr val="dk1"/>
              </a:solidFill>
              <a:effectLst/>
              <a:latin typeface="Calibri"/>
              <a:ea typeface="Calibri"/>
              <a:cs typeface="Calibri"/>
              <a:sym typeface="Calibri"/>
            </a:endParaRPr>
          </a:p>
          <a:p>
            <a:pPr lvl="2"/>
            <a:r>
              <a:rPr lang="en-US" sz="1200" b="0" i="0" u="none" strike="noStrike" cap="none" dirty="0" smtClean="0">
                <a:solidFill>
                  <a:schemeClr val="dk1"/>
                </a:solidFill>
                <a:effectLst/>
                <a:latin typeface="Calibri"/>
                <a:ea typeface="Calibri"/>
                <a:cs typeface="Calibri"/>
                <a:sym typeface="Calibri"/>
              </a:rPr>
              <a:t>Goals should have a clearly defined timeframe, including a target or deadline date.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0672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a:t>
            </a:r>
          </a:p>
          <a:p>
            <a:r>
              <a:rPr lang="en-US" sz="1200" b="0" i="0" u="none" strike="noStrike" cap="none" dirty="0" smtClean="0">
                <a:solidFill>
                  <a:schemeClr val="dk1"/>
                </a:solidFill>
                <a:effectLst/>
                <a:latin typeface="Calibri"/>
                <a:ea typeface="Calibri"/>
                <a:cs typeface="Calibri"/>
                <a:sym typeface="Calibri"/>
              </a:rPr>
              <a:t>Corresponding section of the toolkit: Module 1, page 26</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examples by asking: “Why is a hope or dream NOT a goal?” “What makes this strong goal strong?”</a:t>
            </a:r>
          </a:p>
          <a:p>
            <a:pPr lvl="0"/>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list the things someone needs to reach goals. Write their responses on flip chart paper. Be sure to add the following:</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Every goal requires </a:t>
            </a:r>
            <a:r>
              <a:rPr lang="en-US" sz="1200" b="0" i="0" u="sng" strike="noStrike" cap="none" dirty="0" smtClean="0">
                <a:solidFill>
                  <a:schemeClr val="dk1"/>
                </a:solidFill>
                <a:effectLst/>
                <a:latin typeface="Calibri"/>
                <a:ea typeface="Calibri"/>
                <a:cs typeface="Calibri"/>
                <a:sym typeface="Calibri"/>
              </a:rPr>
              <a:t>commitment and time</a:t>
            </a:r>
            <a:r>
              <a:rPr lang="en-US" sz="1200" b="0" i="0" u="none" strike="noStrike" cap="none" dirty="0" smtClean="0">
                <a:solidFill>
                  <a:schemeClr val="dk1"/>
                </a:solidFill>
                <a:effectLst/>
                <a:latin typeface="Calibri"/>
                <a:ea typeface="Calibri"/>
                <a:cs typeface="Calibri"/>
                <a:sym typeface="Calibri"/>
              </a:rPr>
              <a:t>. To reach goals, you may also need:</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Information</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Tools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Transportation</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Money</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resources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An action plan—small steps needed to reach a goal</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Assistance from a professional</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For goals that require money to reach, you will want to know: How much do I need to set aside every week (or month) to meet my goal?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applies to both debt reduction and savings goals.</a:t>
            </a:r>
          </a:p>
          <a:p>
            <a:pPr>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5157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1, the “Setting SMART goals” tool (page 29)</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“Setting SMART goals” tool in Module 1 has 3 steps: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Step 1:</a:t>
            </a:r>
            <a:r>
              <a:rPr lang="en-US" sz="1200" b="0" i="0" u="none" strike="noStrike" cap="none" dirty="0" smtClean="0">
                <a:solidFill>
                  <a:schemeClr val="dk1"/>
                </a:solidFill>
                <a:effectLst/>
                <a:latin typeface="Calibri"/>
                <a:ea typeface="Calibri"/>
                <a:cs typeface="Calibri"/>
                <a:sym typeface="Calibri"/>
              </a:rPr>
              <a:t> List your values to help you think about what is important to you and your family.</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Step 2:</a:t>
            </a:r>
            <a:r>
              <a:rPr lang="en-US" sz="1200" b="0" i="0" u="none" strike="noStrike" cap="none" dirty="0" smtClean="0">
                <a:solidFill>
                  <a:schemeClr val="dk1"/>
                </a:solidFill>
                <a:effectLst/>
                <a:latin typeface="Calibri"/>
                <a:ea typeface="Calibri"/>
                <a:cs typeface="Calibri"/>
                <a:sym typeface="Calibri"/>
              </a:rPr>
              <a:t> Thinking about your values, write a list of things you'd like to change and dreams you have. They can be short term (less than six months to achieve) or long term (more than six months to achieve).  </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Step 3:</a:t>
            </a:r>
            <a:r>
              <a:rPr lang="en-US" sz="1200" b="0" i="0" u="none" strike="noStrike" cap="none" dirty="0" smtClean="0">
                <a:solidFill>
                  <a:schemeClr val="dk1"/>
                </a:solidFill>
                <a:effectLst/>
                <a:latin typeface="Calibri"/>
                <a:ea typeface="Calibri"/>
                <a:cs typeface="Calibri"/>
                <a:sym typeface="Calibri"/>
              </a:rPr>
              <a:t> Create a SMART goal from one or two items on your list of dreams of things you’d like to change. Write down what makes this goal specific, measurable, achievable, relevant, and time bound.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1305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1, the “Putting goals into action” </a:t>
            </a:r>
            <a:r>
              <a:rPr lang="en-US" sz="1200" b="0" i="0" u="none" strike="noStrike" cap="none" dirty="0" smtClean="0">
                <a:solidFill>
                  <a:schemeClr val="dk1"/>
                </a:solidFill>
                <a:effectLst/>
                <a:latin typeface="Calibri"/>
                <a:ea typeface="Calibri"/>
                <a:cs typeface="Calibri"/>
                <a:sym typeface="Calibri"/>
              </a:rPr>
              <a:t>tool,</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pages 32-33</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All goals require commitment and time.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Remind participants that while some goals require setting money aside to reach, they may also require more information, help from a professional, use of a new tool, or an action plan.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Accountability is also important if you want to achieve your goals.  That’s why this tool encourages you to share your progress with a trusted friend or family member. </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 this example in demonstrating how the tool works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Sample SMART goal:</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 want to pay my bills on time every month starting August 1.</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Assuming lack of money is not the primary reason bills are not being paid on time, here are some steps you could take to reach that goal:</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Collect credit card statements, loan payment statements, utility bills, phone bills, and documentation of other payments made each month.</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payment amounts and due dates.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Complete the “Bill calendar” tool in Module 4.</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Consider using automatic payment methods for some recurring bills or online bill payment.</a:t>
            </a:r>
          </a:p>
          <a:p>
            <a:pPr marL="228600" lvl="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Highlight that an action plan for a SMART goal that requires money should also include the “Savings plan” tool in Module 2.  </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You could write these steps in the action plan format on a flip chart or pull up the fillable tool from the Bureau’s website and type this example directly into it.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304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Large group discussion </a:t>
            </a:r>
          </a:p>
          <a:p>
            <a:r>
              <a:rPr lang="en-US" sz="1200" b="0" i="0" u="none" strike="noStrike" cap="none" dirty="0" smtClean="0">
                <a:solidFill>
                  <a:schemeClr val="dk1"/>
                </a:solidFill>
                <a:effectLst/>
                <a:latin typeface="Calibri"/>
                <a:ea typeface="Calibri"/>
                <a:cs typeface="Calibri"/>
                <a:sym typeface="Calibri"/>
              </a:rPr>
              <a:t>Corresponding section of the toolkit: Module 1, the “Revising goals” handout (page 36)</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an example of how a change in circumstance can impact a goal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lose your job, you might change your goal of saving for a nicer car to a goal of making sure that the car you have continues to run well.</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Brainstorm in a large group how you might revise your existing goal if:</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can’t meet your weekly savings goal</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Key takeaway:</a:t>
            </a:r>
            <a:r>
              <a:rPr lang="en-US" sz="1200" b="0" i="0" u="none" strike="noStrike" cap="none" dirty="0" smtClean="0">
                <a:solidFill>
                  <a:schemeClr val="dk1"/>
                </a:solidFill>
                <a:effectLst/>
                <a:latin typeface="Calibri"/>
                <a:ea typeface="Calibri"/>
                <a:cs typeface="Calibri"/>
                <a:sym typeface="Calibri"/>
              </a:rPr>
              <a:t> Change the goal to something that costs less money or increase the number of weeks you are giving yourself to save for the goal.</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You’ve used up your emergency savings</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Key takeaway:  </a:t>
            </a:r>
            <a:r>
              <a:rPr lang="en-US" sz="1200" b="0" i="0" u="none" strike="noStrike" cap="none" dirty="0" smtClean="0">
                <a:solidFill>
                  <a:schemeClr val="dk1"/>
                </a:solidFill>
                <a:effectLst/>
                <a:latin typeface="Calibri"/>
                <a:ea typeface="Calibri"/>
                <a:cs typeface="Calibri"/>
                <a:sym typeface="Calibri"/>
              </a:rPr>
              <a:t>Create a new goal to build up more emergency savings.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Your goal doesn’t feel important anymore</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Key takeaway: </a:t>
            </a:r>
            <a:r>
              <a:rPr lang="en-US" sz="1200" b="0" i="0" u="none" strike="noStrike" cap="none" dirty="0" smtClean="0">
                <a:solidFill>
                  <a:schemeClr val="dk1"/>
                </a:solidFill>
                <a:effectLst/>
                <a:latin typeface="Calibri"/>
                <a:ea typeface="Calibri"/>
                <a:cs typeface="Calibri"/>
                <a:sym typeface="Calibri"/>
              </a:rPr>
              <a:t>Come up with a different goal that does feel important, based on your values.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2948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of the toolkit: Module 1, pages 26-27</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is a life event?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Something that happens—may be planned or unplanned—that many people experience generally at specific life stages although this is not always the case.</a:t>
            </a: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is a large purchase?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Something that is generally only purchased one or a few times in life that requires more money than most people have in disposable income from one paycheck. Examples include: large appliances, cars, and home repairs. These may be planned or unplanned.</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Solicit examples from participants and estimates for how much they would cost.  A few examples: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Moving in with a partner, getting married, getting separated, getting divorced, or becoming widowed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Birth or adoption of a child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Illness or short- or long-term disability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Loss of a job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Celebrating a landmark birthday or anniversary, accomplishment, or rite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of passage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Death of a family member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Retirement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Your own final expenses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Buying a car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Buying a home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Education or training</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4730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Scenarios in small groups</a:t>
            </a:r>
          </a:p>
          <a:p>
            <a:r>
              <a:rPr lang="en-US" sz="1200" b="0" i="0" u="none" strike="noStrike" cap="none" dirty="0" smtClean="0">
                <a:solidFill>
                  <a:schemeClr val="dk1"/>
                </a:solidFill>
                <a:effectLst/>
                <a:latin typeface="Calibri"/>
                <a:ea typeface="Calibri"/>
                <a:cs typeface="Calibri"/>
                <a:sym typeface="Calibri"/>
              </a:rPr>
              <a:t>Corresponding section of the toolkit: Module 1, pages 26-27</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Show the slide above.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Divide the participants into small groups.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each group one of the scenarios.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identify what life events the individual is likely to have already experienced, likely to experience one day as well as any large purchases you can see his or her incurring in the future.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On a flip chart, draw a path with a stick figure or star person in the middle of it. Label the bottom of the path “The Past” and label the top of the path “The Future.”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copy this drawing on their own flip chart and then list the life events and large purchases as well as a guesstimate of the costs associated with each on the path and when they will occur (in the past or in the future) for the individual in their assigned scenario.</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Each group should be prepared to present.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1199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Scenarios in small groups</a:t>
            </a:r>
          </a:p>
          <a:p>
            <a:r>
              <a:rPr lang="en-US" sz="1200" b="0" i="0" u="none" strike="noStrike" cap="none" dirty="0" smtClean="0">
                <a:solidFill>
                  <a:schemeClr val="dk1"/>
                </a:solidFill>
                <a:effectLst/>
                <a:latin typeface="Calibri"/>
                <a:ea typeface="Calibri"/>
                <a:cs typeface="Calibri"/>
                <a:sym typeface="Calibri"/>
              </a:rPr>
              <a:t>Corresponding section of the toolkit: Module 1, pages 26-27</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Following the group presentations, process the exercise using the following questions (also on the PPT slide):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are the reasons for thinking about and anticipating life events and large purchases?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Do most people do this? Why or why not?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does an exercise like this empower individuals?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can an exercise like this backfire?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did you learn from this exercise?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807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Training Section 1: Money and me</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work in small groups.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each group a flip chart and marker.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them to brainstorm all of the associations they have with money per the PowerPoint slide on their flip chart paper.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Tell them the winning group is the one with the most associations.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them 2.5 to 3 minutes.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Call time and ask groups to count the total items listed and write the number on their flip charts.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Congratulate winning team.</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Hang up their flip chart.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other teams to add items they feel are missing from the list.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Go through many of the ideas (not all) and ask the large group to indicate whether the association is positive or negative with a thumbs up or thumbs down, respectively.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Based on majority vote, write “+” or “-” next to each entry on the flip chart.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there is a lot of disagreement about an entry, facilitate a short discussion about the disagreement and write “?” next to those about which there does not seem to be agreement.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0928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1: Setting Goals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1, the “Planning for life events and large purchases” </a:t>
            </a:r>
            <a:r>
              <a:rPr lang="en-US" sz="1200" b="0" i="0" u="none" strike="noStrike" cap="none" dirty="0" smtClean="0">
                <a:solidFill>
                  <a:schemeClr val="dk1"/>
                </a:solidFill>
                <a:effectLst/>
                <a:latin typeface="Calibri"/>
                <a:ea typeface="Calibri"/>
                <a:cs typeface="Calibri"/>
                <a:sym typeface="Calibri"/>
              </a:rPr>
              <a:t>tool,</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pages 34-35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Introduce the “Planning for life events and large purchase” tool and explain how to complete it using the following instructions from the tool:</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Think about the life events you are likely to experience and the large purchases you might need to make.</a:t>
            </a:r>
            <a:r>
              <a:rPr lang="en-US" sz="1200" b="0" i="0" u="none" strike="noStrike" cap="none" dirty="0" smtClean="0">
                <a:solidFill>
                  <a:schemeClr val="dk1"/>
                </a:solidFill>
                <a:effectLst/>
                <a:latin typeface="Calibri"/>
                <a:ea typeface="Calibri"/>
                <a:cs typeface="Calibri"/>
                <a:sym typeface="Calibri"/>
              </a:rPr>
              <a:t> If you rely on a car to get to and from work, you will probably need to replace it at some point in the future. If you use tools in your trade, they may need to be updated or replaced periodically. Brainstorm a list of these types of expenses using the timeline chart below.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Consider where you are now, and when you are likely to experience some life events (like a graduation party) or need to make large purchases.</a:t>
            </a:r>
            <a:r>
              <a:rPr lang="en-US" sz="1200" b="0" i="0" u="none" strike="noStrike" cap="none" dirty="0" smtClean="0">
                <a:solidFill>
                  <a:schemeClr val="dk1"/>
                </a:solidFill>
                <a:effectLst/>
                <a:latin typeface="Calibri"/>
                <a:ea typeface="Calibri"/>
                <a:cs typeface="Calibri"/>
                <a:sym typeface="Calibri"/>
              </a:rPr>
              <a:t> If your child is ten years old now, a high school graduation party will be in about eight years. If your car is five years old or has a lot of miles on it, you may need to replace it within the next five years or less.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Estimate the costs of these expenses.</a:t>
            </a:r>
            <a:r>
              <a:rPr lang="en-US" sz="1200" b="0" i="0" u="none" strike="noStrike" cap="none" dirty="0" smtClean="0">
                <a:solidFill>
                  <a:schemeClr val="dk1"/>
                </a:solidFill>
                <a:effectLst/>
                <a:latin typeface="Calibri"/>
                <a:ea typeface="Calibri"/>
                <a:cs typeface="Calibri"/>
                <a:sym typeface="Calibri"/>
              </a:rPr>
              <a:t> Research the costs of the large purchases you plan to make or costs associated with life events you are expecting. If the life event or purchase is likely to happen more than five years from now, remember that the cost of almost everything gradually increases over time.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Identify potential ways to pay for these expenses.</a:t>
            </a:r>
            <a:r>
              <a:rPr lang="en-US" sz="1200" b="0" i="0" u="none" strike="noStrike" cap="none" dirty="0" smtClean="0">
                <a:solidFill>
                  <a:schemeClr val="dk1"/>
                </a:solidFill>
                <a:effectLst/>
                <a:latin typeface="Calibri"/>
                <a:ea typeface="Calibri"/>
                <a:cs typeface="Calibri"/>
                <a:sym typeface="Calibri"/>
              </a:rPr>
              <a:t> For example, you can borrow money to buy a reliable used or new car. If you plan to borrow money, consider saving some money for a down payment to keep your monthly payments as low as possible. Many large purchases may require a combination of borrowing money and paying a portion up front to cover the cost.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71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2086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7060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2: Saving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and Small Group Brainstorm</a:t>
            </a:r>
          </a:p>
          <a:p>
            <a:r>
              <a:rPr lang="en-US" sz="1200" b="0" i="0" u="none" strike="noStrike" cap="none" dirty="0" smtClean="0">
                <a:solidFill>
                  <a:schemeClr val="dk1"/>
                </a:solidFill>
                <a:effectLst/>
                <a:latin typeface="Calibri"/>
                <a:ea typeface="Calibri"/>
                <a:cs typeface="Calibri"/>
                <a:sym typeface="Calibri"/>
              </a:rPr>
              <a:t>Corresponding section of the toolkit: Module 2: Saving, page 38</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share their definition of savings.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Share definition of savings using slide.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participants list examples of unexpected expenses or emergencies in small groups on flip chart paper using marker.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3 minutes, ask participants to circle those they think could be handled with $1,000 or less.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groups to post their flip charts and share cumulatively.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Make summary comments about the number of unexpected expenses that can be managed with $1,000. Contrast to the “conventional wisdom” advocating 3 - 6 months’ worth of living expenses.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$500 to $1,000 is a possible goal for most—they can imagine it and it can make a very, very big difference.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having $500 to $1,000 to cover emergencies and unexpected expenses can help avoid debt.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Also explain: </a:t>
            </a:r>
            <a:r>
              <a:rPr lang="en-US" sz="1200" b="0" i="1" u="none" strike="noStrike" cap="none" dirty="0" smtClean="0">
                <a:solidFill>
                  <a:schemeClr val="dk1"/>
                </a:solidFill>
                <a:effectLst/>
                <a:latin typeface="Calibri"/>
                <a:ea typeface="Calibri"/>
                <a:cs typeface="Calibri"/>
                <a:sym typeface="Calibri"/>
              </a:rPr>
              <a:t>Once people see they can save this much, then they can work toward 1 month’s living expenses, 3 months’, etc. over the longer term.</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1643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2: Saving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2, the “Savings plan” </a:t>
            </a:r>
            <a:r>
              <a:rPr lang="en-US" sz="1200" b="0" i="0" u="none" strike="noStrike" cap="none" dirty="0" smtClean="0">
                <a:solidFill>
                  <a:schemeClr val="dk1"/>
                </a:solidFill>
                <a:effectLst/>
                <a:latin typeface="Calibri"/>
                <a:ea typeface="Calibri"/>
                <a:cs typeface="Calibri"/>
                <a:sym typeface="Calibri"/>
              </a:rPr>
              <a:t>tool,</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pages 45-46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the components of the “Savings plan” tool.</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examples in the tool for setting a savings target and brainstorming strategies for saving.</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When could you see using this tool?</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FACILIATION TIP: </a:t>
            </a:r>
            <a:r>
              <a:rPr lang="en-US" sz="1200" b="0" i="0" u="none" strike="noStrike" cap="none" dirty="0" smtClean="0">
                <a:solidFill>
                  <a:schemeClr val="dk1"/>
                </a:solidFill>
                <a:effectLst/>
                <a:latin typeface="Calibri"/>
                <a:ea typeface="Calibri"/>
                <a:cs typeface="Calibri"/>
                <a:sym typeface="Calibri"/>
              </a:rPr>
              <a:t>Download this tool from the CFPB website in advance of your training and demonstrate the automatic calculation feature in the “Create a savings target” section.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547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2: Saving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and Large Group Activity </a:t>
            </a:r>
          </a:p>
          <a:p>
            <a:r>
              <a:rPr lang="en-US" sz="1200" b="0" i="0" u="none" strike="noStrike" cap="none" dirty="0" smtClean="0">
                <a:solidFill>
                  <a:schemeClr val="dk1"/>
                </a:solidFill>
                <a:effectLst/>
                <a:latin typeface="Calibri"/>
                <a:ea typeface="Calibri"/>
                <a:cs typeface="Calibri"/>
                <a:sym typeface="Calibri"/>
              </a:rPr>
              <a:t>Corresponding section in the toolkit: Module 2, the “Saving and asset limits” </a:t>
            </a:r>
            <a:r>
              <a:rPr lang="en-US" sz="1200" b="0" i="0" u="none" strike="noStrike" cap="none" dirty="0" smtClean="0">
                <a:solidFill>
                  <a:schemeClr val="dk1"/>
                </a:solidFill>
                <a:effectLst/>
                <a:latin typeface="Calibri"/>
                <a:ea typeface="Calibri"/>
                <a:cs typeface="Calibri"/>
                <a:sym typeface="Calibri"/>
              </a:rPr>
              <a:t>tool,</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pages 47-49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tool by asking: “What are the reasons this tool is included?”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there is time, complete the tool as much as possible with the group based on their own knowledge and experience.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may also complete the tool with your state’s information, make copies, and share it with the group.</a:t>
            </a:r>
          </a:p>
          <a:p>
            <a:r>
              <a:rPr lang="en-US" sz="1200" b="0" i="0" u="none" strike="noStrike" cap="none" dirty="0" smtClean="0">
                <a:solidFill>
                  <a:schemeClr val="dk1"/>
                </a:solidFill>
                <a:effectLst/>
                <a:latin typeface="Calibri"/>
                <a:ea typeface="Calibri"/>
                <a:cs typeface="Calibri"/>
                <a:sym typeface="Calibri"/>
              </a:rPr>
              <a:t> </a:t>
            </a: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FACILITATION TIP</a:t>
            </a:r>
            <a:r>
              <a:rPr lang="en-US" sz="1200" b="1" i="1" u="none" strike="noStrike" cap="none" dirty="0" smtClean="0">
                <a:solidFill>
                  <a:schemeClr val="dk1"/>
                </a:solidFill>
                <a:effectLst/>
                <a:latin typeface="Calibri"/>
                <a:ea typeface="Calibri"/>
                <a:cs typeface="Calibri"/>
                <a:sym typeface="Calibri"/>
              </a:rPr>
              <a:t>: </a:t>
            </a:r>
            <a:r>
              <a:rPr lang="en-US" sz="1200" b="0" i="0" u="sng" strike="noStrike" cap="none" dirty="0" smtClean="0">
                <a:solidFill>
                  <a:schemeClr val="dk1"/>
                </a:solidFill>
                <a:effectLst/>
                <a:latin typeface="Calibri"/>
                <a:ea typeface="Calibri"/>
                <a:cs typeface="Calibri"/>
                <a:sym typeface="Calibri"/>
              </a:rPr>
              <a:t>Prior to training, make a copy of the tool or download the fillable tool from the Bureau’s website.</a:t>
            </a:r>
            <a:r>
              <a:rPr lang="en-US" sz="1200" b="0" i="0" u="none" strike="noStrike" cap="none" dirty="0" smtClean="0">
                <a:solidFill>
                  <a:schemeClr val="dk1"/>
                </a:solidFill>
                <a:effectLst/>
                <a:latin typeface="Calibri"/>
                <a:ea typeface="Calibri"/>
                <a:cs typeface="Calibri"/>
                <a:sym typeface="Calibri"/>
              </a:rPr>
              <a:t> Use flip charts to fill in the tool with the group during the training or bring up the tool on your computer and type directly into it. Following the training, check the information. When the tool is completed, be sure to recognize the contributions of the group in a footnote.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2928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2: Saving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Carousel</a:t>
            </a:r>
          </a:p>
          <a:p>
            <a:r>
              <a:rPr lang="en-US" sz="1200" b="0" i="0" u="none" strike="noStrike" cap="none" dirty="0" smtClean="0">
                <a:solidFill>
                  <a:schemeClr val="dk1"/>
                </a:solidFill>
                <a:effectLst/>
                <a:latin typeface="Calibri"/>
                <a:ea typeface="Calibri"/>
                <a:cs typeface="Calibri"/>
                <a:sym typeface="Calibri"/>
              </a:rPr>
              <a:t>Corresponding section of the toolkit: Module 2,the “Finding a place for savings” tool (page 50)</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 </a:t>
            </a:r>
            <a:r>
              <a:rPr lang="en-US" sz="1200" b="0" i="0" u="none" strike="noStrike" cap="none" dirty="0" smtClean="0">
                <a:solidFill>
                  <a:schemeClr val="dk1"/>
                </a:solidFill>
                <a:effectLst/>
                <a:latin typeface="Calibri"/>
                <a:ea typeface="Calibri"/>
                <a:cs typeface="Calibri"/>
                <a:sym typeface="Calibri"/>
              </a:rPr>
              <a:t>This is an optional activity. If you are short for time, consider cutting this activity.</a:t>
            </a:r>
          </a:p>
          <a:p>
            <a:endParaRPr lang="en-US" sz="1200" b="1" i="0" u="sng"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Prior to training, hang flip charts throughout the room that have two columns on them: one titled “Benefits” and one titled “Risks.”</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Where can you keep money you save?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each idea on its own flip chart. </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 </a:t>
            </a:r>
            <a:r>
              <a:rPr lang="en-US" sz="1200" b="0" i="0" u="none" strike="noStrike" cap="none" dirty="0" smtClean="0">
                <a:solidFill>
                  <a:schemeClr val="dk1"/>
                </a:solidFill>
                <a:effectLst/>
                <a:latin typeface="Calibri"/>
                <a:ea typeface="Calibri"/>
                <a:cs typeface="Calibri"/>
                <a:sym typeface="Calibri"/>
              </a:rPr>
              <a:t>For all of those places that include keeping the money in the home, put these on one flip chart.</a:t>
            </a:r>
          </a:p>
          <a:p>
            <a:pPr lvl="0"/>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 group count off so small groups each have one flip chart to start with.</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them visit each flip chart and brainstorm the benefits and risks of each place to save.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them 30 seconds at each flip chart—less as the exercise progresses; the idea is to make this a kinesthetic brainstorming session (carousel), as participants move around the room.</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Once every group has visited each flip chart, review each flip chart briefly with the group.</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5318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2: Saving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2, the “Finding a place for savings” tool,</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pages 50-52</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Share an excerpt of the “Finding a place for savings” tool following the activity and have people find the tool in their toolkits.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537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2: Saving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a:t>
            </a:r>
          </a:p>
          <a:p>
            <a:r>
              <a:rPr lang="en-US" sz="1200" b="0" i="0" u="none" strike="noStrike" cap="none" dirty="0" smtClean="0">
                <a:solidFill>
                  <a:schemeClr val="dk1"/>
                </a:solidFill>
                <a:effectLst/>
                <a:latin typeface="Calibri"/>
                <a:ea typeface="Calibri"/>
                <a:cs typeface="Calibri"/>
                <a:sym typeface="Calibri"/>
              </a:rPr>
              <a:t>Corresponding section in toolkit: Module 2, the “Saving at tax time” </a:t>
            </a:r>
            <a:r>
              <a:rPr lang="en-US" sz="1200" b="0" i="0" u="none" strike="noStrike" cap="none" dirty="0" smtClean="0">
                <a:solidFill>
                  <a:schemeClr val="dk1"/>
                </a:solidFill>
                <a:effectLst/>
                <a:latin typeface="Calibri"/>
                <a:ea typeface="Calibri"/>
                <a:cs typeface="Calibri"/>
                <a:sym typeface="Calibri"/>
              </a:rPr>
              <a:t>handout,</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pages 53-54</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 the information in the “Saving at tax time” handout to review:</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Availability of free tax preparation services.  Ask participants to name organizations in your area that provide IRS-sponsored Volunteer Income Tax Assistance (VITA) services.  Talk about the advantages of using VITA.</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Key points of the federal earned income tax credit (EITC)</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Benefit for working people who have low to moderate income.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Reduces the amount of federal income tax owed and may result in a refund.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state or city EITC may also be available, depending on where they live.)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Tax refund is based on income and filing status.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tax credits, too, such as the Child Tax Credit (CTC).</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Benefits of using your tax refund to kick start your emergency savings.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480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smtClean="0">
                <a:solidFill>
                  <a:schemeClr val="dk1"/>
                </a:solidFill>
                <a:effectLst/>
                <a:latin typeface="Calibri"/>
                <a:ea typeface="Calibri"/>
                <a:cs typeface="Calibri"/>
                <a:sym typeface="Calibri"/>
              </a:rPr>
              <a:t>Module 2: Saving</a:t>
            </a:r>
            <a:endParaRPr lang="en-US" sz="1200" b="0" i="0" u="none" strike="noStrike" cap="none" smtClean="0">
              <a:solidFill>
                <a:schemeClr val="dk1"/>
              </a:solidFill>
              <a:effectLst/>
              <a:latin typeface="Calibri"/>
              <a:ea typeface="Calibri"/>
              <a:cs typeface="Calibri"/>
              <a:sym typeface="Calibri"/>
            </a:endParaRPr>
          </a:p>
          <a:p>
            <a:r>
              <a:rPr lang="en-US" sz="1200" b="0" i="0" u="none" strike="noStrike" cap="none" smtClean="0">
                <a:solidFill>
                  <a:schemeClr val="dk1"/>
                </a:solidFill>
                <a:effectLst/>
                <a:latin typeface="Calibri"/>
                <a:ea typeface="Calibri"/>
                <a:cs typeface="Calibri"/>
                <a:sym typeface="Calibri"/>
              </a:rPr>
              <a:t>Methodology: Presentation and Discussion</a:t>
            </a:r>
          </a:p>
          <a:p>
            <a:r>
              <a:rPr lang="en-US" sz="1200" b="0" i="0" u="none" strike="noStrike" cap="none" smtClean="0">
                <a:solidFill>
                  <a:schemeClr val="dk1"/>
                </a:solidFill>
                <a:effectLst/>
                <a:latin typeface="Calibri"/>
                <a:ea typeface="Calibri"/>
                <a:cs typeface="Calibri"/>
                <a:sym typeface="Calibri"/>
              </a:rPr>
              <a:t>Corresponding section of the toolkit: Module 2, page 44</a:t>
            </a:r>
          </a:p>
          <a:p>
            <a:r>
              <a:rPr lang="en-US" sz="1200" b="0" i="0" u="none" strike="noStrike" cap="none" smtClean="0">
                <a:solidFill>
                  <a:schemeClr val="dk1"/>
                </a:solidFill>
                <a:effectLst/>
                <a:latin typeface="Calibri"/>
                <a:ea typeface="Calibri"/>
                <a:cs typeface="Calibri"/>
                <a:sym typeface="Calibri"/>
              </a:rPr>
              <a:t> </a:t>
            </a:r>
          </a:p>
          <a:p>
            <a:r>
              <a:rPr lang="en-US" sz="1200" b="1" i="0" u="sng" strike="noStrike" cap="none" smtClean="0">
                <a:solidFill>
                  <a:schemeClr val="dk1"/>
                </a:solidFill>
                <a:effectLst/>
                <a:latin typeface="Calibri"/>
                <a:ea typeface="Calibri"/>
                <a:cs typeface="Calibri"/>
                <a:sym typeface="Calibri"/>
              </a:rPr>
              <a:t>Instructions for facilitator:</a:t>
            </a:r>
            <a:endParaRPr lang="en-US" sz="1200" b="0" i="0" u="none" strike="noStrike" cap="none" smtClean="0">
              <a:solidFill>
                <a:schemeClr val="dk1"/>
              </a:solidFill>
              <a:effectLst/>
              <a:latin typeface="Calibri"/>
              <a:ea typeface="Calibri"/>
              <a:cs typeface="Calibri"/>
              <a:sym typeface="Calibri"/>
            </a:endParaRPr>
          </a:p>
          <a:p>
            <a:pPr lvl="0"/>
            <a:r>
              <a:rPr lang="en-US" sz="1200" b="0" i="0" u="none" strike="noStrike" cap="none" smtClean="0">
                <a:solidFill>
                  <a:schemeClr val="dk1"/>
                </a:solidFill>
                <a:effectLst/>
                <a:latin typeface="Calibri"/>
                <a:ea typeface="Calibri"/>
                <a:cs typeface="Calibri"/>
                <a:sym typeface="Calibri"/>
              </a:rPr>
              <a:t>Highlight opportunities for introducing financial empowerment depending on the amount of time available:</a:t>
            </a:r>
          </a:p>
          <a:p>
            <a:pPr lvl="0"/>
            <a:r>
              <a:rPr lang="en-US" sz="1200" b="1" i="1" u="none" strike="noStrike" cap="none" smtClean="0">
                <a:solidFill>
                  <a:schemeClr val="dk1"/>
                </a:solidFill>
                <a:effectLst/>
                <a:latin typeface="Calibri"/>
                <a:ea typeface="Calibri"/>
                <a:cs typeface="Calibri"/>
                <a:sym typeface="Calibri"/>
              </a:rPr>
              <a:t>If you have time during the training:</a:t>
            </a:r>
            <a:endParaRPr lang="en-US" sz="1200" b="0" i="0" u="none" strike="noStrike" cap="none" smtClean="0">
              <a:solidFill>
                <a:schemeClr val="dk1"/>
              </a:solidFill>
              <a:effectLst/>
              <a:latin typeface="Calibri"/>
              <a:ea typeface="Calibri"/>
              <a:cs typeface="Calibri"/>
              <a:sym typeface="Calibri"/>
            </a:endParaRPr>
          </a:p>
          <a:p>
            <a:pPr lvl="1"/>
            <a:r>
              <a:rPr lang="en-US" sz="1200" b="1" i="0" u="none" strike="noStrike" cap="none" smtClean="0">
                <a:solidFill>
                  <a:schemeClr val="dk1"/>
                </a:solidFill>
                <a:effectLst/>
                <a:latin typeface="Calibri"/>
                <a:ea typeface="Calibri"/>
                <a:cs typeface="Calibri"/>
                <a:sym typeface="Calibri"/>
              </a:rPr>
              <a:t>ASK:</a:t>
            </a:r>
            <a:r>
              <a:rPr lang="en-US" sz="1200" b="0" i="0" u="none" strike="noStrike" cap="none" smtClean="0">
                <a:solidFill>
                  <a:schemeClr val="dk1"/>
                </a:solidFill>
                <a:effectLst/>
                <a:latin typeface="Calibri"/>
                <a:ea typeface="Calibri"/>
                <a:cs typeface="Calibri"/>
                <a:sym typeface="Calibri"/>
              </a:rPr>
              <a:t> What other ways could you introduce the financial empowerment tools from this module in your work?</a:t>
            </a:r>
          </a:p>
          <a:p>
            <a:r>
              <a:rPr lang="en-US" sz="1200" b="1" i="0" u="none" strike="noStrike" cap="none" smtClean="0">
                <a:solidFill>
                  <a:schemeClr val="dk1"/>
                </a:solidFill>
                <a:effectLst/>
                <a:latin typeface="Calibri"/>
                <a:ea typeface="Calibri"/>
                <a:cs typeface="Calibri"/>
                <a:sym typeface="Calibri"/>
              </a:rPr>
              <a:t> </a:t>
            </a:r>
            <a:endParaRPr lang="en-US" sz="1200" b="0" i="0" u="none" strike="noStrike" cap="none" smtClean="0">
              <a:solidFill>
                <a:schemeClr val="dk1"/>
              </a:solidFill>
              <a:effectLst/>
              <a:latin typeface="Calibri"/>
              <a:ea typeface="Calibri"/>
              <a:cs typeface="Calibri"/>
              <a:sym typeface="Calibri"/>
            </a:endParaRPr>
          </a:p>
          <a:p>
            <a:r>
              <a:rPr lang="en-US" sz="1200" b="1" i="0" u="none" strike="noStrike" cap="none" smtClean="0">
                <a:solidFill>
                  <a:schemeClr val="dk1"/>
                </a:solidFill>
                <a:effectLst/>
                <a:latin typeface="Calibri"/>
                <a:ea typeface="Calibri"/>
                <a:cs typeface="Calibri"/>
                <a:sym typeface="Calibri"/>
              </a:rPr>
              <a:t>WRAP UP</a:t>
            </a:r>
            <a:endParaRPr lang="en-US" sz="1200" b="0" i="0" u="none" strike="noStrike" cap="none" smtClean="0">
              <a:solidFill>
                <a:schemeClr val="dk1"/>
              </a:solidFill>
              <a:effectLst/>
              <a:latin typeface="Calibri"/>
              <a:ea typeface="Calibri"/>
              <a:cs typeface="Calibri"/>
              <a:sym typeface="Calibri"/>
            </a:endParaRPr>
          </a:p>
          <a:p>
            <a:pPr lvl="0"/>
            <a:r>
              <a:rPr lang="en-US" sz="1200" b="0" i="0" u="none" strike="noStrike" cap="none" smtClean="0">
                <a:solidFill>
                  <a:schemeClr val="dk1"/>
                </a:solidFill>
                <a:effectLst/>
                <a:latin typeface="Calibri"/>
                <a:ea typeface="Calibri"/>
                <a:cs typeface="Calibri"/>
                <a:sym typeface="Calibri"/>
              </a:rPr>
              <a:t>Savings is money you set aside today to use in the future. People save for many reasons. Reasons to save include emergencies and goals such as: their own goals - like a new TV, appliances, a home, their children’s education, and retirement</a:t>
            </a:r>
          </a:p>
          <a:p>
            <a:pPr lvl="0"/>
            <a:r>
              <a:rPr lang="en-US" sz="1200" b="0" i="0" u="none" strike="noStrike" cap="none" smtClean="0">
                <a:solidFill>
                  <a:schemeClr val="dk1"/>
                </a:solidFill>
                <a:effectLst/>
                <a:latin typeface="Calibri"/>
                <a:ea typeface="Calibri"/>
                <a:cs typeface="Calibri"/>
                <a:sym typeface="Calibri"/>
              </a:rPr>
              <a:t>Why save for emergencies? </a:t>
            </a:r>
            <a:r>
              <a:rPr lang="en-US" sz="1200" b="0" i="0" u="sng" strike="noStrike" cap="none" smtClean="0">
                <a:solidFill>
                  <a:schemeClr val="dk1"/>
                </a:solidFill>
                <a:effectLst/>
                <a:latin typeface="Calibri"/>
                <a:ea typeface="Calibri"/>
                <a:cs typeface="Calibri"/>
                <a:sym typeface="Calibri"/>
              </a:rPr>
              <a:t>Because they will happen</a:t>
            </a:r>
            <a:r>
              <a:rPr lang="en-US" sz="1200" b="0" i="0" u="none" strike="noStrike" cap="none" smtClean="0">
                <a:solidFill>
                  <a:schemeClr val="dk1"/>
                </a:solidFill>
                <a:effectLst/>
                <a:latin typeface="Calibri"/>
                <a:ea typeface="Calibri"/>
                <a:cs typeface="Calibri"/>
                <a:sym typeface="Calibri"/>
              </a:rPr>
              <a:t>. Many emergencies or unexpected expenses can be managed with $500 to $1,000 in an emergency fund.</a:t>
            </a:r>
          </a:p>
          <a:p>
            <a:pPr lvl="0"/>
            <a:r>
              <a:rPr lang="en-US" sz="1200" b="0" i="0" u="none" strike="noStrike" cap="none" smtClean="0">
                <a:solidFill>
                  <a:schemeClr val="dk1"/>
                </a:solidFill>
                <a:effectLst/>
                <a:latin typeface="Calibri"/>
                <a:ea typeface="Calibri"/>
                <a:cs typeface="Calibri"/>
                <a:sym typeface="Calibri"/>
              </a:rPr>
              <a:t>When you save for emergencies in advance, you can handle them when they happen </a:t>
            </a:r>
            <a:r>
              <a:rPr lang="en-US" sz="1200" b="0" i="1" u="none" strike="noStrike" cap="none" smtClean="0">
                <a:solidFill>
                  <a:schemeClr val="dk1"/>
                </a:solidFill>
                <a:effectLst/>
                <a:latin typeface="Calibri"/>
                <a:ea typeface="Calibri"/>
                <a:cs typeface="Calibri"/>
                <a:sym typeface="Calibri"/>
              </a:rPr>
              <a:t>without having to skip your other bills or borrow money</a:t>
            </a:r>
            <a:r>
              <a:rPr lang="en-US" sz="1200" b="0" i="0" u="none" strike="noStrike" cap="none" smtClean="0">
                <a:solidFill>
                  <a:schemeClr val="dk1"/>
                </a:solidFill>
                <a:effectLst/>
                <a:latin typeface="Calibri"/>
                <a:ea typeface="Calibri"/>
                <a:cs typeface="Calibri"/>
                <a:sym typeface="Calibri"/>
              </a:rPr>
              <a:t>. </a:t>
            </a:r>
          </a:p>
          <a:p>
            <a:r>
              <a:rPr lang="en-US" sz="1200" b="0" i="0" u="none" strike="noStrike" cap="none" smtClean="0">
                <a:solidFill>
                  <a:schemeClr val="dk1"/>
                </a:solidFill>
                <a:effectLst/>
                <a:latin typeface="Calibri"/>
                <a:ea typeface="Calibri"/>
                <a:cs typeface="Calibri"/>
                <a:sym typeface="Calibri"/>
              </a:rPr>
              <a:t>When you borrow money, you have to pay fees and sometimes interest. And on top of that, you will probably have to use some of your income going forward to pay back the money you borrow. </a:t>
            </a:r>
            <a:r>
              <a:rPr lang="en-US" sz="1200" b="1" i="0" u="none" strike="noStrike" cap="none" smtClean="0">
                <a:solidFill>
                  <a:schemeClr val="dk1"/>
                </a:solidFill>
                <a:effectLst/>
                <a:latin typeface="Calibri"/>
                <a:ea typeface="Calibri"/>
                <a:cs typeface="Calibri"/>
                <a:sym typeface="Calibri"/>
              </a:rPr>
              <a:t>So saving money now for unexpected expenses and emergencies can save you even more money later.</a:t>
            </a:r>
            <a:r>
              <a:rPr lang="en-US" sz="1200" b="0" i="0" u="none" strike="noStrike" cap="none" smtClean="0">
                <a:solidFill>
                  <a:schemeClr val="dk1"/>
                </a:solidFill>
                <a:effectLst/>
                <a:latin typeface="Calibri"/>
                <a:ea typeface="Calibri"/>
                <a:cs typeface="Calibri"/>
                <a:sym typeface="Calibri"/>
              </a:rPr>
              <a:t> </a:t>
            </a:r>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514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Training Section 1: Money and me</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Show and read the definition of “money.”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Contrast the definition of money to the list of associations generated by the team by asking: </a:t>
            </a:r>
            <a:r>
              <a:rPr lang="en-US" sz="1200" b="1" i="0" u="none" strike="noStrike" cap="none" dirty="0" smtClean="0">
                <a:solidFill>
                  <a:schemeClr val="dk1"/>
                </a:solidFill>
                <a:effectLst/>
                <a:latin typeface="Calibri"/>
                <a:ea typeface="Calibri"/>
                <a:cs typeface="Calibri"/>
                <a:sym typeface="Calibri"/>
              </a:rPr>
              <a:t>“How did we get from this simple definition of money to all of these positive and negative associations?”</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471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3: Tracking Income and Benefits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30 minutes</a:t>
            </a:r>
          </a:p>
          <a:p>
            <a:r>
              <a:rPr lang="en-US" sz="1200" b="0" i="0" u="none" strike="noStrike" cap="none" dirty="0" smtClean="0">
                <a:solidFill>
                  <a:schemeClr val="dk1"/>
                </a:solidFill>
                <a:effectLst/>
                <a:latin typeface="Calibri"/>
                <a:ea typeface="Calibri"/>
                <a:cs typeface="Calibri"/>
                <a:sym typeface="Calibri"/>
              </a:rPr>
              <a:t>Methodology: Facilitated Discussion / Tool Analysis /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3, pages 55-76</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669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3: Tracking Income and Benefits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in toolkit: Module 3, pages 55-56 and 58</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Define income.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Definition from page 55 of the toolkit: “Income is the money you receive from part-time or full-time work, self-employment, and investments.”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differentiate regular, irregular, seasonal, and one-time income.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How do these different kinds of income impact budgeting and cash flow?</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How are benefits (public) different from income?</a:t>
            </a:r>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Main point about benefits (from page 58 of the toolkit):</a:t>
            </a:r>
            <a:r>
              <a:rPr lang="en-US" sz="1200" b="0" i="0" u="none" strike="noStrike" cap="none" dirty="0" smtClean="0">
                <a:solidFill>
                  <a:schemeClr val="dk1"/>
                </a:solidFill>
                <a:effectLst/>
                <a:latin typeface="Calibri"/>
                <a:ea typeface="Calibri"/>
                <a:cs typeface="Calibri"/>
                <a:sym typeface="Calibri"/>
              </a:rPr>
              <a:t> “Benefits are important financial resources that may cover some essential living expenses. That’s why it’s important to track benefits the same way you’d keep track of your income. But benefits aren’t as flexible as income, because they usually can only be spent on specific things. For example, if you qualify for the Supplemental Nutrition Assistance Program (SNAP), you can only use those benefits to purchase certain groceries.”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2688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3: Tracking Income and Benefits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in toolkit: Module 3, page 62</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Wage garnishments</a:t>
            </a:r>
            <a:r>
              <a:rPr lang="en-US" sz="1200" b="0" i="0" u="none" strike="noStrike" cap="none" dirty="0" smtClean="0">
                <a:solidFill>
                  <a:schemeClr val="dk1"/>
                </a:solidFill>
                <a:effectLst/>
                <a:latin typeface="Calibri"/>
                <a:ea typeface="Calibri"/>
                <a:cs typeface="Calibri"/>
                <a:sym typeface="Calibri"/>
              </a:rPr>
              <a:t> give the government or creditors the right to collect money directly out of someone’s paycheck. This can generally only happen with a court order.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Common reasons for wage garnishment are: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Taxes owed to the IRS or the state</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Money owed for child support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Money owed for delinquent student loans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unpaid or delinquent debts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58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3: Tracking Income and Benefits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in toolkit: Module 3, pages 62-63</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With a wage garnishment order, only a certain percentage of the employee’s disposable earning can be withheld.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Federal law limits the amount that may be garnished.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Generally the amount must be the lesser of two figures: 25% of disposable income or the amount that the person earns each week over the federal minimum wage multiplied by 30. You may wish to direct participants to the example in the toolkit.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 states provide additional protections that allow consumers to take home more pay than would be allowed using only the federal limits.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All mandatory deductions are protected outright from garnishment: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Federal, state and local taxes and</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Social Security and Medicare contributions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Voluntary deductions are not protected.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Generally, amounts received for Social Security, disability, retirement, child support, and alimony are protected from garnishment from regular creditors.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owe the federal government for student loans or back taxes, however, these sources may not be protected.</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7748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3: Tracking Income and Benefits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in toolkit: “Income and benefits tracker” in Module 3, pages 67-68</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how to use the “Income and benefits tracker.”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categories included.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Distinguish between income and benefits.  While income (like from a job) can be used to pay for anything, some benefits can only be used for a particular purpose, like food or medical costs.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Define</a:t>
            </a:r>
            <a:r>
              <a:rPr lang="en-US" sz="1200" b="0" i="0" u="none" strike="noStrike" cap="none" baseline="0" dirty="0" smtClean="0">
                <a:solidFill>
                  <a:schemeClr val="dk1"/>
                </a:solidFill>
                <a:effectLst/>
                <a:latin typeface="Calibri"/>
                <a:ea typeface="Calibri"/>
                <a:cs typeface="Calibri"/>
                <a:sym typeface="Calibri"/>
              </a:rPr>
              <a:t> “net income” using the information in the grey call-out box in the tool (page 68)</a:t>
            </a:r>
          </a:p>
          <a:p>
            <a:pPr lvl="1">
              <a:buFont typeface="Arial" panose="020B0604020202020204" pitchFamily="34" charset="0"/>
              <a:buChar char="•"/>
            </a:pPr>
            <a:r>
              <a:rPr lang="en-US" sz="1200" b="0" i="0" u="none" strike="noStrike" cap="none" baseline="0" dirty="0" smtClean="0">
                <a:solidFill>
                  <a:schemeClr val="dk1"/>
                </a:solidFill>
                <a:latin typeface="Calibri"/>
                <a:ea typeface="Calibri"/>
                <a:cs typeface="Calibri"/>
                <a:sym typeface="Calibri"/>
              </a:rPr>
              <a:t>Net income is what you actually bring home in your paycheck. It's your total pay (gross income) minus taxes, insurance, and other deductions that are taken out.</a:t>
            </a:r>
            <a:endParaRPr lang="en-US" sz="1200" b="0" i="0" u="none" strike="noStrike" cap="none" baseline="0"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baseline="0" dirty="0" smtClean="0">
                <a:solidFill>
                  <a:schemeClr val="dk1"/>
                </a:solidFill>
                <a:effectLst/>
                <a:latin typeface="Calibri"/>
                <a:ea typeface="Calibri"/>
                <a:cs typeface="Calibri"/>
                <a:sym typeface="Calibri"/>
              </a:rPr>
              <a:t>Explain that users should record net income, not gross income, in the tracker.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if they feel there are major categories missing. (Explain the tradeoff between many categories and utility of the form.)</a:t>
            </a:r>
          </a:p>
          <a:p>
            <a:pPr lv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1" i="0" u="none" strike="noStrike" cap="none" dirty="0" smtClean="0">
                <a:solidFill>
                  <a:schemeClr val="dk1"/>
                </a:solidFill>
                <a:effectLst/>
                <a:latin typeface="Calibri"/>
                <a:ea typeface="Calibri"/>
                <a:cs typeface="Calibri"/>
                <a:sym typeface="Calibri"/>
              </a:rPr>
              <a:t>FACILIATION TIP: </a:t>
            </a:r>
            <a:r>
              <a:rPr lang="en-US" sz="1200" b="0" i="0" u="none" strike="noStrike" cap="none" dirty="0" smtClean="0">
                <a:solidFill>
                  <a:schemeClr val="dk1"/>
                </a:solidFill>
                <a:effectLst/>
                <a:latin typeface="Calibri"/>
                <a:ea typeface="Calibri"/>
                <a:cs typeface="Calibri"/>
                <a:sym typeface="Calibri"/>
              </a:rPr>
              <a:t>Download this tool from the CFPB website in advance of your training and demonstrate the automatic calculation feature.</a:t>
            </a:r>
            <a:endParaRPr lang="en-US" dirty="0" smtClean="0"/>
          </a:p>
          <a:p>
            <a:pPr lv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04955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3: Tracking Income and Benefits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in toolkit: “Choosing how to get paid” tool in Module 3, pages 69-73</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each method for receiving income as well as the benefits and risks of each.</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Pay particular attention to the difference between a government benefits card and an EBT card.</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Government benefits card (See also Module 8, page 188)</a:t>
            </a:r>
          </a:p>
          <a:p>
            <a:pPr marL="1428750" lvl="2" indent="-285750">
              <a:buFont typeface="Arial" panose="020B0604020202020204" pitchFamily="34" charset="0"/>
              <a:buChar char="•"/>
            </a:pPr>
            <a:r>
              <a:rPr lang="en-US" sz="1600" b="0" i="0" u="none" strike="noStrike" cap="none" dirty="0" smtClean="0">
                <a:solidFill>
                  <a:schemeClr val="dk1"/>
                </a:solidFill>
                <a:effectLst/>
                <a:latin typeface="Calibri"/>
                <a:ea typeface="Calibri"/>
                <a:cs typeface="Calibri"/>
                <a:sym typeface="Calibri"/>
              </a:rPr>
              <a:t>G</a:t>
            </a:r>
            <a:r>
              <a:rPr lang="en-US" sz="1200" b="0" i="0" u="none" strike="noStrike" cap="none" dirty="0" smtClean="0">
                <a:solidFill>
                  <a:schemeClr val="dk1"/>
                </a:solidFill>
                <a:effectLst/>
                <a:latin typeface="Calibri"/>
                <a:ea typeface="Calibri"/>
                <a:cs typeface="Calibri"/>
                <a:sym typeface="Calibri"/>
              </a:rPr>
              <a:t>overnment agency loads your benefits onto a prearranged prepaid card where you can access the funds. </a:t>
            </a:r>
            <a:endParaRPr lang="en-US" sz="1600" b="0" i="0" u="none" strike="noStrike" cap="none" dirty="0" smtClean="0">
              <a:solidFill>
                <a:schemeClr val="dk1"/>
              </a:solidFill>
              <a:effectLst/>
              <a:latin typeface="Calibri"/>
              <a:ea typeface="Calibri"/>
              <a:cs typeface="Calibri"/>
              <a:sym typeface="Calibri"/>
            </a:endParaRP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Has full federal consumer protections in case of unauthorized transfers or other errors (includes needs-tested programs administered by the federal government, like SSI)</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EBT card</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certain type of government benefits card (replacing paper-based benefits) used for needs-based programs funded by the federal government but administered by the state, such as TANF, SNAP, and other programs (availability, fees, and other terms vary by state and program)</a:t>
            </a:r>
            <a:endParaRPr lang="en-US" sz="1800" b="0" i="0" u="none" strike="noStrike" cap="none" dirty="0" smtClean="0">
              <a:solidFill>
                <a:schemeClr val="dk1"/>
              </a:solidFill>
              <a:effectLst/>
              <a:latin typeface="Calibri"/>
              <a:ea typeface="Calibri"/>
              <a:cs typeface="Calibri"/>
              <a:sym typeface="Calibri"/>
            </a:endParaRP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May not have protections for returning funds taken through unauthorized transactions or other errors</a:t>
            </a:r>
          </a:p>
          <a:p>
            <a:pPr marL="400050" lvl="0" indent="-17145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share their feelings about the utility of this tool with the people that they serve.</a:t>
            </a:r>
          </a:p>
          <a:p>
            <a:pPr>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7864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3: Tracking Income and Benefits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Tool Analysis</a:t>
            </a:r>
          </a:p>
          <a:p>
            <a:r>
              <a:rPr lang="en-US" sz="1200" b="0" i="0" u="none" strike="noStrike" cap="none" dirty="0" smtClean="0">
                <a:solidFill>
                  <a:schemeClr val="dk1"/>
                </a:solidFill>
                <a:effectLst/>
                <a:latin typeface="Calibri"/>
                <a:ea typeface="Calibri"/>
                <a:cs typeface="Calibri"/>
                <a:sym typeface="Calibri"/>
              </a:rPr>
              <a:t>Corresponding section in toolkit: “Increasing income and benefits” tool in Module 3, pages 74-76</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FACILITAITON TIP: </a:t>
            </a:r>
            <a:r>
              <a:rPr lang="en-US" sz="1200" b="0" i="0" u="none" strike="noStrike" cap="none" dirty="0" smtClean="0">
                <a:solidFill>
                  <a:schemeClr val="dk1"/>
                </a:solidFill>
                <a:effectLst/>
                <a:latin typeface="Calibri"/>
                <a:ea typeface="Calibri"/>
                <a:cs typeface="Calibri"/>
                <a:sym typeface="Calibri"/>
              </a:rPr>
              <a:t>This activity can be done individually, in pairs, or in small groups.</a:t>
            </a:r>
          </a:p>
          <a:p>
            <a:pPr lv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think about the people they serve.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them to analyze this form from the perspective of the people they serve.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them circle the strategies for increasing cash and other financial resources they think will be feasible for them.</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them add strategies they feel are missing.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Solicit ideas from the group.</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them on flip charts.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Consider adjusting the tool post-training and redistributing it based on participants’ insights.</a:t>
            </a:r>
          </a:p>
          <a:p>
            <a:pPr>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3447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3: Tracking Income and Benefits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Discussion</a:t>
            </a:r>
          </a:p>
          <a:p>
            <a:r>
              <a:rPr lang="en-US" sz="1200" b="0" i="0" u="none" strike="noStrike" cap="none" dirty="0" smtClean="0">
                <a:solidFill>
                  <a:schemeClr val="dk1"/>
                </a:solidFill>
                <a:effectLst/>
                <a:latin typeface="Calibri"/>
                <a:ea typeface="Calibri"/>
                <a:cs typeface="Calibri"/>
                <a:sym typeface="Calibri"/>
              </a:rPr>
              <a:t>Corresponding section in toolkit: Module 3, page 66</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opportunities for introducing financial empowerment depending on the amount of time available: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have time during the training:</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What other ways could you introduce the financial empowerment tools from this module in your work?</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WRAP UP</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Managing income and benefits is essential to financial empowerment. Many people do not think about their income beyond the amount they receive.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Understanding issues of timing and predictability can help you take control of your finances. And if you find you don’t have enough money, it’s important to identify strategies that can help you bring in more income or resources.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Finally, some ways of receiving income may be more beneficial to you than others. Understanding the benefits and risks of a paper paycheck versus direct deposit versus a payroll card can empower you to make a different choice that may benefit you and your family.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1015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4: Paying Bills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30 minutes</a:t>
            </a:r>
          </a:p>
          <a:p>
            <a:r>
              <a:rPr lang="en-US" sz="1200" b="0" i="0" u="none" strike="noStrike" cap="none" dirty="0" smtClean="0">
                <a:solidFill>
                  <a:schemeClr val="dk1"/>
                </a:solidFill>
                <a:effectLst/>
                <a:latin typeface="Calibri"/>
                <a:ea typeface="Calibri"/>
                <a:cs typeface="Calibri"/>
                <a:sym typeface="Calibri"/>
              </a:rPr>
              <a:t>Methodology: Vote with Your Feet/ Presentation / Tool Analysis / Small Group Exercise /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4, pages 77-95</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3039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4: Paying Bills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Vote with your Feet</a:t>
            </a:r>
          </a:p>
          <a:p>
            <a:r>
              <a:rPr lang="en-US" sz="1200" b="0" i="0" u="none" strike="noStrike" cap="none" dirty="0" smtClean="0">
                <a:solidFill>
                  <a:schemeClr val="dk1"/>
                </a:solidFill>
                <a:effectLst/>
                <a:latin typeface="Calibri"/>
                <a:ea typeface="Calibri"/>
                <a:cs typeface="Calibri"/>
                <a:sym typeface="Calibri"/>
              </a:rPr>
              <a:t>Corresponding section of the toolkit: Module 4, page 78</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Prior to the session, hang up three signs on the walls: “Need,” “Want,” and “Obligation.”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definition of spending.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definitions of needs, wants, and obligations.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Tell people you are going to read off a list of items that you could spend money on. Use the list of example expenses below or use others that may be more contextually or culturally relevant to the people you are training. Limit the number of examples to 4 – 6.</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stand under the sign that best represents the category they would put that item in: need, want, or obligation.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you read each item, facilitate a discussion to uncover the reasons people have voted the way they have.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sure to ask questions like: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are some of the reasons you see the item as a need? Want? Obligation?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could be some of the reasons people see the same item so differently?</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does this relate to your work with people?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Link back to opening exercise related to attitudes and values about money and the influence of culture.</a:t>
            </a:r>
          </a:p>
          <a:p>
            <a:pPr>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Example expenses: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Savings for vacation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Cell phone including data plan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Paper towels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Personal grooming related expenses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Bottled water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Coffee (the kind you make at home)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Pet food</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card payment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Home-based Internet connection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Baby formula</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Cigarettes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87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Training Section 1: Money and me</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Ask some or all of the questions listed to facilitate a discussion.</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Where do associations about money come from?</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Be sure to add the following if not contributed by participants: family, peers, school, media, government, businesses, communities of faith, social and service organizations. Ask people for specificity including examples of how family or peers or media, for example, may create lasting associations about money for people.</a:t>
            </a:r>
          </a:p>
          <a:p>
            <a:pPr lvl="1">
              <a:buFont typeface="Arial" panose="020B0604020202020204" pitchFamily="34" charset="0"/>
              <a:buChar char="•"/>
            </a:pPr>
            <a:endParaRPr lang="en-US" sz="1200" b="1"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How do these associations reflect attitudes and feelings about money?</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Be sure to add the following if not contributed by participants: Our attitudes and feelings about money may be rooted in some of these associations. </a:t>
            </a:r>
          </a:p>
          <a:p>
            <a:pPr lvl="1">
              <a:buFont typeface="Arial" panose="020B0604020202020204" pitchFamily="34" charset="0"/>
              <a:buChar char="•"/>
            </a:pPr>
            <a:endParaRPr lang="en-US" sz="1200" b="1"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How are attitudes and feelings related to behaviors and actions?</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Be sure to add the following if not contributed by participants: Our behaviors and actions are often driven by our attitudes and feelings. This is part of the reason our knowledge—what we know is good practice with money—and our actions do not line up.</a:t>
            </a:r>
          </a:p>
          <a:p>
            <a:pPr lvl="1">
              <a:buFont typeface="Arial" panose="020B0604020202020204" pitchFamily="34" charset="0"/>
              <a:buChar char="•"/>
            </a:pPr>
            <a:endParaRPr lang="en-US" sz="1200" b="1"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So what does this mean when we are working with the people we serve?</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Be sure to add the following if not contributed by participants: While it’s easy to think about financial empowerment as providing people with information and opportunities to develop financial management knowledge and skills, financial empowerment must also consider and help people understand some of the underlying attitudes and feelings about money and how these impact practices and behaviors today. Attitudes and feelings may drive practices and actions. Understanding the origins of attitudes and feelings about money can help people understand the reasons behind some of their actions and makes changes if they want to make changes.</a:t>
            </a:r>
          </a:p>
          <a:p>
            <a:pPr lvl="0"/>
            <a:endParaRPr lang="en-US" sz="1200" b="1" i="0" u="none" strike="noStrike" cap="none" dirty="0" smtClean="0">
              <a:solidFill>
                <a:schemeClr val="dk1"/>
              </a:solidFill>
              <a:effectLst/>
              <a:latin typeface="Calibri"/>
              <a:ea typeface="Calibri"/>
              <a:cs typeface="Calibri"/>
              <a:sym typeface="Calibri"/>
            </a:endParaRPr>
          </a:p>
          <a:p>
            <a:pPr lvl="0"/>
            <a:r>
              <a:rPr lang="en-US" sz="1200" b="1" i="0" u="none" strike="noStrike" cap="none" dirty="0" smtClean="0">
                <a:solidFill>
                  <a:schemeClr val="dk1"/>
                </a:solidFill>
                <a:effectLst/>
                <a:latin typeface="Calibri"/>
                <a:ea typeface="Calibri"/>
                <a:cs typeface="Calibri"/>
                <a:sym typeface="Calibri"/>
              </a:rPr>
              <a:t>Be sure to highlight cultural differences based on socio-economic status, ethnicity, region, and age.</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Summarize by sharing:</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Attitudes and beliefs about money may drive behavior. Understanding origins of these attitudes and beliefs can help you better understand what influences some productive and unproductive money practices. It is also important to understand your own attitudes or biases around money and financial issues—this can help ensure you do not judge someone for their: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Financial situations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Current financial practices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Past financial decisions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Their current financial goals</a:t>
            </a:r>
          </a:p>
          <a:p>
            <a:pPr>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51255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4: Paying Bills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“Spending tracker” in Module 4 (pages 81-83)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list of categories and corresponding icons on the back of the Getting Started page (page 82).</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1"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smtClean="0">
                <a:solidFill>
                  <a:schemeClr val="dk1"/>
                </a:solidFill>
                <a:effectLst/>
                <a:latin typeface="Calibri"/>
                <a:ea typeface="Calibri"/>
                <a:cs typeface="Calibri"/>
                <a:sym typeface="Calibri"/>
              </a:rPr>
              <a:t>Why is “cell phone” first?  </a:t>
            </a:r>
          </a:p>
          <a:p>
            <a:pPr lvl="1">
              <a:buFont typeface="Arial" panose="020B0604020202020204" pitchFamily="34" charset="0"/>
              <a:buChar char="•"/>
            </a:pPr>
            <a:r>
              <a:rPr lang="en-US" sz="1200" b="0" i="0" u="none" strike="noStrike" cap="none" baseline="0" dirty="0" smtClean="0">
                <a:solidFill>
                  <a:schemeClr val="dk1"/>
                </a:solidFill>
                <a:effectLst/>
                <a:latin typeface="Calibri"/>
                <a:ea typeface="Calibri"/>
                <a:cs typeface="Calibri"/>
                <a:sym typeface="Calibri"/>
              </a:rPr>
              <a:t>The categories in this tool, and all the tools in the toolkit, are listed in alphabetical order.  This sets a judgement-free tone for the conversation on tracking spending.  The important part is to track.</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Demonstrate the auto-calculation feature of the tool.  Be sure to download the tool in advance.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4803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4: Paying Bills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“Bill calendar” in Module 4, pages 84-85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“Bill calendar”  </a:t>
            </a:r>
            <a:r>
              <a:rPr lang="en-US" sz="1200" b="0" i="1" u="none" strike="noStrike" cap="none" dirty="0" smtClean="0">
                <a:solidFill>
                  <a:schemeClr val="dk1"/>
                </a:solidFill>
                <a:effectLst/>
                <a:latin typeface="Calibri"/>
                <a:ea typeface="Calibri"/>
                <a:cs typeface="Calibri"/>
                <a:sym typeface="Calibri"/>
              </a:rPr>
              <a:t>w</a:t>
            </a:r>
            <a:r>
              <a:rPr lang="en-US" sz="1200" b="0" i="0" u="none" strike="noStrike" cap="none" dirty="0" smtClean="0">
                <a:solidFill>
                  <a:schemeClr val="dk1"/>
                </a:solidFill>
                <a:effectLst/>
                <a:latin typeface="Calibri"/>
                <a:ea typeface="Calibri"/>
                <a:cs typeface="Calibri"/>
                <a:sym typeface="Calibri"/>
              </a:rPr>
              <a:t>ith participants using the following instructions: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Print or download the bill calendar and fill in the name of the month and year.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Add numbers to represent the days of the month.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Gather all of the bills you pay in one month OR use the information from your spending tracker.</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the due dates for these bills. Since due dates are when bills must arrive, write the date bills must be sent: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paying by mail, mark the due date at least 7 days before it is due.</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paying online, mark the due date at least 3 days before it is due.</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For in-person or automatic bill payment, mark one or two days before the due date to ensure you are not late.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Fill in the calendar with the business or person you owe the money to, the date the money must be sent to arrive on time, and the amount that is due.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Put this calendar somewhere you will see it every day to ensure you are not forgetting about important bills.</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16811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4: Paying Bills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“Choosing how to pay bills” tool in Module 4, pages 86-89</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different ways you can pay bills that are covered in the tool.</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Cash</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Checks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or debit cards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Money orders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Online or mobile bill payments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Prepaid cards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Picking a method that helps you consistently pay your bills on time can help you build a payment record that may improve your ability to access credit.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risks and benefits associated with each method, outlined in the tool.</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with information about the advantages and disadvantages of each method of bill payment, individuals can make choices that may help them:</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Save time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Save money</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Avoid additional or unnecessary fees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Create a reliable record of bill payment</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2088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4: Paying Bills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Tool Analysis </a:t>
            </a:r>
          </a:p>
          <a:p>
            <a:r>
              <a:rPr lang="en-US" sz="1200" b="0" i="0" u="none" strike="noStrike" cap="none" dirty="0" smtClean="0">
                <a:solidFill>
                  <a:schemeClr val="dk1"/>
                </a:solidFill>
                <a:effectLst/>
                <a:latin typeface="Calibri"/>
                <a:ea typeface="Calibri"/>
                <a:cs typeface="Calibri"/>
                <a:sym typeface="Calibri"/>
              </a:rPr>
              <a:t>Corresponding section of the toolkit: The “Cutting expenses” tool in Module 4,pages 90-92</a:t>
            </a:r>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 </a:t>
            </a:r>
            <a:r>
              <a:rPr lang="en-US" sz="1200" b="0" i="0" u="none" strike="noStrike" cap="none" dirty="0" smtClean="0">
                <a:solidFill>
                  <a:schemeClr val="dk1"/>
                </a:solidFill>
                <a:effectLst/>
                <a:latin typeface="Calibri"/>
                <a:ea typeface="Calibri"/>
                <a:cs typeface="Calibri"/>
                <a:sym typeface="Calibri"/>
              </a:rPr>
              <a:t>This activity can be done individually, in pairs, or in small groups</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think about the people they serve.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them to analyze this tool from the perspective of the people they serve.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them circle the strategies for cutting spending they think will be feasible for the people they serve.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them add strategies they feel are missing.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Solicit ideas from the group.</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them on flip charts.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13540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4: Paying Bills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Small Group Exercise</a:t>
            </a:r>
          </a:p>
          <a:p>
            <a:r>
              <a:rPr lang="en-US" sz="1200" b="0" i="0" u="none" strike="noStrike" cap="none" dirty="0" smtClean="0">
                <a:solidFill>
                  <a:schemeClr val="dk1"/>
                </a:solidFill>
                <a:effectLst/>
                <a:latin typeface="Calibri"/>
                <a:ea typeface="Calibri"/>
                <a:cs typeface="Calibri"/>
                <a:sym typeface="Calibri"/>
              </a:rPr>
              <a:t>Corresponding section of the toolkit: The “Prioritizing bills” tool in Module 4, pages 93-95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participants count off into 4 groups.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each group list the consequences of both its “a” and “b” scenario on a flip chart.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groups share their lists after 7 minutes.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Add to list of consequences as appropriate.</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a:t>
            </a:r>
            <a:r>
              <a:rPr lang="en-US" sz="1200" b="0" i="0" u="none" strike="noStrike" cap="none" dirty="0" smtClean="0">
                <a:solidFill>
                  <a:schemeClr val="dk1"/>
                </a:solidFill>
                <a:effectLst/>
                <a:latin typeface="Calibri"/>
                <a:ea typeface="Calibri"/>
                <a:cs typeface="Calibri"/>
                <a:sym typeface="Calibri"/>
              </a:rPr>
              <a:t> If there are more than 20 participants, consider have two group 1s, two group 2s, etc. as necessary.</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6880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4: Paying Bills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“Prioritizing bills” tool in Module 4, pages 93-95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approach to prioritization and the rationale for this.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sure to emphasize that this is a </a:t>
            </a:r>
            <a:r>
              <a:rPr lang="en-US" sz="1200" b="0" i="0" u="sng" strike="noStrike" cap="none" dirty="0" smtClean="0">
                <a:solidFill>
                  <a:schemeClr val="dk1"/>
                </a:solidFill>
                <a:effectLst/>
                <a:latin typeface="Calibri"/>
                <a:ea typeface="Calibri"/>
                <a:cs typeface="Calibri"/>
                <a:sym typeface="Calibri"/>
              </a:rPr>
              <a:t>short-term plan</a:t>
            </a:r>
            <a:r>
              <a:rPr lang="en-US" sz="1200" b="0" i="0" u="none" strike="noStrike" cap="none" dirty="0" smtClean="0">
                <a:solidFill>
                  <a:schemeClr val="dk1"/>
                </a:solidFill>
                <a:effectLst/>
                <a:latin typeface="Calibri"/>
                <a:ea typeface="Calibri"/>
                <a:cs typeface="Calibri"/>
                <a:sym typeface="Calibri"/>
              </a:rPr>
              <a:t> ONLY.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people often pay the creditors that complain the loudest. IF and only IF they truly cannot pay all their bills, they must come up with a short-term plan to avoid long-term consequences of not paying some bills or expenses that could lead to their losing their job, their shelter, key assets, or having legal consequence by not paying obligations, especially those that have been court-ordered.</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When could you envision using this tool with the people you serve?</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93963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4: Paying Bills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Discussion </a:t>
            </a:r>
          </a:p>
          <a:p>
            <a:r>
              <a:rPr lang="en-US" sz="1200" b="0" i="0" u="none" strike="noStrike" cap="none" dirty="0" smtClean="0">
                <a:solidFill>
                  <a:schemeClr val="dk1"/>
                </a:solidFill>
                <a:effectLst/>
                <a:latin typeface="Calibri"/>
                <a:ea typeface="Calibri"/>
                <a:cs typeface="Calibri"/>
                <a:sym typeface="Calibri"/>
              </a:rPr>
              <a:t>Corresponding section of the toolkit: Module 4, page80</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opportunities for introducing financial empowerment depending on the amount of time available.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have time during the training</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What other ways could you introduce the financial empowerment tools from this module in your work?</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WRAP UP</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Making changes to how you spend means knowing the difference among your needs, wants, and obligations—changes can generally only be made to spending for wants.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Paying bills on time may help you avoid late fees, fines, increased costs of services, and decreases in your credit scores.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find you are spending too much, you can apply some of the strategies for cutting spending. But be sure you are clear about the items that are your needs, your obligations and your wants before you start cutting spending. Finally, sometimes you can’t cover all of your needs, wants and obligations in a month.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 a conscious strategy if you are going to have to skip or delay payments. Consider protecting your income, shelter, and assets before sending a payment to the “squeakiest wheel.” </a:t>
            </a:r>
          </a:p>
          <a:p>
            <a:pPr lvl="1">
              <a:buFont typeface="Arial" panose="020B0604020202020204" pitchFamily="34" charset="0"/>
              <a:buChar char="•"/>
            </a:pPr>
            <a:r>
              <a:rPr lang="en-US" sz="1200" b="0" i="0" u="sng" strike="noStrike" cap="none" dirty="0" smtClean="0">
                <a:solidFill>
                  <a:schemeClr val="dk1"/>
                </a:solidFill>
                <a:effectLst/>
                <a:latin typeface="Calibri"/>
                <a:ea typeface="Calibri"/>
                <a:cs typeface="Calibri"/>
                <a:sym typeface="Calibri"/>
              </a:rPr>
              <a:t>It is always your responsibility to pay what you owe</a:t>
            </a:r>
            <a:r>
              <a:rPr lang="en-US" sz="1200" b="0" i="0" u="none" strike="noStrike" cap="none" dirty="0" smtClean="0">
                <a:solidFill>
                  <a:schemeClr val="dk1"/>
                </a:solidFill>
                <a:effectLst/>
                <a:latin typeface="Calibri"/>
                <a:ea typeface="Calibri"/>
                <a:cs typeface="Calibri"/>
                <a:sym typeface="Calibri"/>
              </a:rPr>
              <a:t>.  But, for example, if you need your car to get to and from your job, in a month that your income is short, you may want to consider delaying a credit card payment and risking late fees instead of missing a car payment and risking repossession.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tools from this module and Module 3 will help you create a cash flow budget, which is covered in Module 5.</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89899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45 minutes</a:t>
            </a:r>
          </a:p>
          <a:p>
            <a:r>
              <a:rPr lang="en-US" sz="1200" b="0" i="0" u="none" strike="noStrike" cap="none" dirty="0" smtClean="0">
                <a:solidFill>
                  <a:schemeClr val="dk1"/>
                </a:solidFill>
                <a:effectLst/>
                <a:latin typeface="Calibri"/>
                <a:ea typeface="Calibri"/>
                <a:cs typeface="Calibri"/>
                <a:sym typeface="Calibri"/>
              </a:rPr>
              <a:t>Methodology: Facilitated Discussion / Presentation / Scenario Analysis / Small Group Exercise / Presentation</a:t>
            </a:r>
          </a:p>
          <a:p>
            <a:r>
              <a:rPr lang="en-US" sz="1200" b="0" i="0" u="none" strike="noStrike" cap="none" dirty="0" smtClean="0">
                <a:solidFill>
                  <a:schemeClr val="dk1"/>
                </a:solidFill>
                <a:effectLst/>
                <a:latin typeface="Calibri"/>
                <a:ea typeface="Calibri"/>
                <a:cs typeface="Calibri"/>
                <a:sym typeface="Calibri"/>
              </a:rPr>
              <a:t>Corresponding section in toolkit: Module 5, pages 96-108</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62632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of the toolkit: Module 5, page 96</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Explore what participants know about cash flow by asking: “What is a cash flow budget?”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 </a:t>
            </a:r>
            <a:r>
              <a:rPr lang="en-US" sz="1200" b="1" i="0" u="none" strike="noStrike" cap="none" dirty="0" smtClean="0">
                <a:solidFill>
                  <a:schemeClr val="dk1"/>
                </a:solidFill>
                <a:effectLst/>
                <a:latin typeface="Calibri"/>
                <a:ea typeface="Calibri"/>
                <a:cs typeface="Calibri"/>
                <a:sym typeface="Calibri"/>
              </a:rPr>
              <a:t>A cash flow budget projects what money you expect to come in and how much you think you’ll spend each week and when you expect the expenses to occur</a:t>
            </a:r>
            <a:r>
              <a:rPr lang="en-US" sz="1200" b="0" i="0" u="none" strike="noStrike" cap="none" dirty="0" smtClean="0">
                <a:solidFill>
                  <a:schemeClr val="dk1"/>
                </a:solidFill>
                <a:effectLst/>
                <a:latin typeface="Calibri"/>
                <a:ea typeface="Calibri"/>
                <a:cs typeface="Calibri"/>
                <a:sym typeface="Calibri"/>
              </a:rPr>
              <a: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Contrast cash flow to regular budget by asking: “How is a cash flow budget different from a regular budget?”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 </a:t>
            </a:r>
            <a:r>
              <a:rPr lang="en-US" sz="1200" b="1" i="0" u="none" strike="noStrike" cap="none" dirty="0" smtClean="0">
                <a:solidFill>
                  <a:schemeClr val="dk1"/>
                </a:solidFill>
                <a:effectLst/>
                <a:latin typeface="Calibri"/>
                <a:ea typeface="Calibri"/>
                <a:cs typeface="Calibri"/>
                <a:sym typeface="Calibri"/>
              </a:rPr>
              <a:t>A cash flow budget </a:t>
            </a:r>
            <a:r>
              <a:rPr lang="en-US" sz="1200" b="1" i="0" u="sng" strike="noStrike" cap="none" dirty="0" smtClean="0">
                <a:solidFill>
                  <a:schemeClr val="dk1"/>
                </a:solidFill>
                <a:effectLst/>
                <a:latin typeface="Calibri"/>
                <a:ea typeface="Calibri"/>
                <a:cs typeface="Calibri"/>
                <a:sym typeface="Calibri"/>
              </a:rPr>
              <a:t>tracks the timing </a:t>
            </a:r>
            <a:r>
              <a:rPr lang="en-US" sz="1200" b="1" i="0" u="none" strike="noStrike" cap="none" dirty="0" smtClean="0">
                <a:solidFill>
                  <a:schemeClr val="dk1"/>
                </a:solidFill>
                <a:effectLst/>
                <a:latin typeface="Calibri"/>
                <a:ea typeface="Calibri"/>
                <a:cs typeface="Calibri"/>
                <a:sym typeface="Calibri"/>
              </a:rPr>
              <a:t>of income and spending. </a:t>
            </a:r>
            <a:r>
              <a:rPr lang="en-US" sz="1200" b="1" i="0" u="sng" strike="noStrike" cap="none" dirty="0" smtClean="0">
                <a:solidFill>
                  <a:schemeClr val="dk1"/>
                </a:solidFill>
                <a:effectLst/>
                <a:latin typeface="Calibri"/>
                <a:ea typeface="Calibri"/>
                <a:cs typeface="Calibri"/>
                <a:sym typeface="Calibri"/>
              </a:rPr>
              <a:t>This is key.</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do you think may be the benefit of this approach?</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3840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“Creating a cash flow budget” tool in Module 5, pages 99-101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Review the components of a cash flow budget by explaining each step in the process and pointing out where that step is recorded on the tool:</a:t>
            </a:r>
          </a:p>
          <a:p>
            <a:r>
              <a:rPr lang="en-US" sz="1200" b="0" i="0" u="none" strike="noStrike" cap="none" dirty="0" smtClean="0">
                <a:solidFill>
                  <a:schemeClr val="dk1"/>
                </a:solidFill>
                <a:effectLst/>
                <a:latin typeface="Calibri"/>
                <a:ea typeface="Calibri"/>
                <a:cs typeface="Calibri"/>
                <a:sym typeface="Calibri"/>
              </a:rPr>
              <a:t>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Enter your starting balance for the month under Week 1. This is the total amount of money available to you from cash on-hand, prepaid cards, and checking and saving accounts.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Write down the amounts you receive during Week 1 from the categories listed. If you have income from other categories, add them together and write them under "Other."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Add up all your income for Week 1 and enter under "Total income."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Write down the amounts you spend during Week 1. If you have expenses from other categories, add them together and write them under "Other."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Subtract all the expenses for Week 1 from the "Total income" for Week 1. Write this amount in "Ending weekly balance."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Copy the amount from "Ending weekly balance" from Week 1 into the "Starting balance" for Week 2. Repeat steps 2 through 5 for the remaining weeks in the month. </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Consider going through these instructions with the actual tool pulled up on the screen, typing in sample information in each section and showing the automatic calculation feature.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742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2: Overview of the training and introductions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10 minutes</a:t>
            </a:r>
          </a:p>
          <a:p>
            <a:r>
              <a:rPr lang="en-US" sz="1200" b="0" i="0" u="none" strike="noStrike" cap="none" dirty="0" smtClean="0">
                <a:solidFill>
                  <a:schemeClr val="dk1"/>
                </a:solidFill>
                <a:effectLst/>
                <a:latin typeface="Calibri"/>
                <a:ea typeface="Calibri"/>
                <a:cs typeface="Calibri"/>
                <a:sym typeface="Calibri"/>
              </a:rPr>
              <a:t>Methodology: Presentation / Icebreaker (Introduction Activity)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76589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Scenario Analysis </a:t>
            </a:r>
          </a:p>
          <a:p>
            <a:r>
              <a:rPr lang="en-US" sz="1200" b="0" i="0" u="none" strike="noStrike" cap="none" dirty="0" smtClean="0">
                <a:solidFill>
                  <a:schemeClr val="dk1"/>
                </a:solidFill>
                <a:effectLst/>
                <a:latin typeface="Calibri"/>
                <a:ea typeface="Calibri"/>
                <a:cs typeface="Calibri"/>
                <a:sym typeface="Calibri"/>
              </a:rPr>
              <a:t>Corresponding section of the toolkit: Module 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get into groups of three.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introduction facts of the scenario they will analyze.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34528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5: Getting through the Month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Scenario Analysis</a:t>
            </a:r>
          </a:p>
          <a:p>
            <a:r>
              <a:rPr lang="en-US" sz="1200" b="0" i="0" u="none" strike="noStrike" cap="none" dirty="0" smtClean="0">
                <a:solidFill>
                  <a:schemeClr val="dk1"/>
                </a:solidFill>
                <a:effectLst/>
                <a:latin typeface="Calibri"/>
                <a:ea typeface="Calibri"/>
                <a:cs typeface="Calibri"/>
                <a:sym typeface="Calibri"/>
              </a:rPr>
              <a:t>Corresponding section of the toolkit: Module 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endParaRPr lang="en-US" sz="1200" b="1" i="0" u="none" strike="noStrike" cap="none" dirty="0" smtClean="0">
              <a:solidFill>
                <a:schemeClr val="dk1"/>
              </a:solidFill>
              <a:effectLst/>
              <a:latin typeface="Calibri"/>
              <a:ea typeface="Calibri"/>
              <a:cs typeface="Calibri"/>
              <a:sym typeface="Calibri"/>
            </a:endParaRPr>
          </a:p>
          <a:p>
            <a:pPr lvl="0"/>
            <a:r>
              <a:rPr lang="en-US" sz="1200" b="1" i="0" u="none" strike="noStrike" cap="none" dirty="0" smtClean="0">
                <a:solidFill>
                  <a:schemeClr val="dk1"/>
                </a:solidFill>
                <a:effectLst/>
                <a:latin typeface="Calibri"/>
                <a:ea typeface="Calibri"/>
                <a:cs typeface="Calibri"/>
                <a:sym typeface="Calibri"/>
              </a:rPr>
              <a:t>Make copies of this slide and distribute or transfer the information from this slide into the “Creating a cash flow budget” tool, print the third page, and distribute.</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r>
              <a:rPr lang="en-US" sz="1200" b="0" i="0" u="none" strike="noStrike" cap="none" dirty="0" smtClean="0">
                <a:solidFill>
                  <a:schemeClr val="dk1"/>
                </a:solidFill>
                <a:effectLst/>
                <a:latin typeface="Calibri"/>
                <a:ea typeface="Calibri"/>
                <a:cs typeface="Calibri"/>
                <a:sym typeface="Calibri"/>
              </a:rPr>
              <a:t>Additional information on the scenario</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Rafael earns $14.65/hour and works 40 hours per week; he is paid every other week. (His net pay was calculated using an online calculator from ADP based on Oklahoma state tax laws. He is head of household, claims 3 federal exemptions, and has no voluntary deductions. The number was rounded up to $990.)</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card payment reflects minimum payment; personal loan is to grandmother (owes $2,000).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Rent includes utilities--electricity, gas, water, sewer, garbage pickup.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Part-time childcare is provided by family member at a big discount ($10/day to cover expenses for 7 days a week). This expense increases during the summer months when the kids are not in school (from $10/day to $25/day). However, during May, June, July, and August, the income from landscaping (his part-time job) doubles.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32441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5: Getting through the Month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Scenario Analysis</a:t>
            </a:r>
          </a:p>
          <a:p>
            <a:r>
              <a:rPr lang="en-US" sz="1200" b="0" i="0" u="none" strike="noStrike" cap="none" dirty="0" smtClean="0">
                <a:solidFill>
                  <a:schemeClr val="dk1"/>
                </a:solidFill>
                <a:effectLst/>
                <a:latin typeface="Calibri"/>
                <a:ea typeface="Calibri"/>
                <a:cs typeface="Calibri"/>
                <a:sym typeface="Calibri"/>
              </a:rPr>
              <a:t>Corresponding section of the toolkit: Module 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analyze the cash flow and answer the first three questions above.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5 minutes, reveal the fourth question and instruct them to answer this within their groups.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Process as a large group:</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When does Rafael run out of money? </a:t>
            </a:r>
            <a:r>
              <a:rPr lang="en-US" sz="1200" b="0" i="0" u="none" strike="noStrike" cap="none" dirty="0" smtClean="0">
                <a:solidFill>
                  <a:schemeClr val="dk1"/>
                </a:solidFill>
                <a:effectLst/>
                <a:latin typeface="Calibri"/>
                <a:ea typeface="Calibri"/>
                <a:cs typeface="Calibri"/>
                <a:sym typeface="Calibri"/>
              </a:rPr>
              <a:t>Answer: At the end of the first week.</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What can he do (or try to do) to better match the timing of his income and his expenses? </a:t>
            </a:r>
            <a:r>
              <a:rPr lang="en-US" sz="1200" b="0" i="0" u="none" strike="noStrike" cap="none" dirty="0" smtClean="0">
                <a:solidFill>
                  <a:schemeClr val="dk1"/>
                </a:solidFill>
                <a:effectLst/>
                <a:latin typeface="Calibri"/>
                <a:ea typeface="Calibri"/>
                <a:cs typeface="Calibri"/>
                <a:sym typeface="Calibri"/>
              </a:rPr>
              <a:t>Develop a prioritized list.  Possible answers: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See if landlord will accept rent payment the second week instead of the first.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See if the landlord will take half of the payment the first week of the month and half the third week of the month.</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See if student loan payment can be moved to final week of the month. Explore other payment plans depending on type of loan such as Income Based Repayment.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See if auto loan payment can be moved.</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How does the SNAP benefit factor into the cash flow? </a:t>
            </a:r>
            <a:r>
              <a:rPr lang="en-US" sz="1200" b="0" i="0" u="none" strike="noStrike" cap="none" dirty="0" smtClean="0">
                <a:solidFill>
                  <a:schemeClr val="dk1"/>
                </a:solidFill>
                <a:effectLst/>
                <a:latin typeface="Calibri"/>
                <a:ea typeface="Calibri"/>
                <a:cs typeface="Calibri"/>
                <a:sym typeface="Calibri"/>
              </a:rPr>
              <a:t>Answer: SNAP is important because it covers food; however, it makes it look like he has more cash during the first week than he actually does because SNAP can only be used for food.</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The next month is not included in the example. What will Rafael’s situation be at the beginning of next month? How much cash will he have? What bills will he have? What should he do now to prepare for the following month? </a:t>
            </a:r>
            <a:r>
              <a:rPr lang="en-US" sz="1200" b="0" i="0" u="none" strike="noStrike" cap="none" dirty="0" smtClean="0">
                <a:solidFill>
                  <a:schemeClr val="dk1"/>
                </a:solidFill>
                <a:effectLst/>
                <a:latin typeface="Calibri"/>
                <a:ea typeface="Calibri"/>
                <a:cs typeface="Calibri"/>
                <a:sym typeface="Calibri"/>
              </a:rPr>
              <a:t>Possible answers: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His situation will be the same next month. He needs to get more income. First, he should make sure he is getting all of the benefits he and his family qualify for. Once this is done, he needs to consider getting more income from another part-time job.</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Would a regular monthly budget highlight the shortfalls in cash?</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Answer: No</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Reason: Total income and benefits not including the starting cash balance is $3,272 for the month. Total expenses for the month $3167.22. While the budget is tight, a typical static monthly budget would show that everything is covered with a surplus of $104.78. This is the problem with a regular, static monthly budget.</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sure to ask participants:</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What do you think about this approach to budgeting versus the traditional approach? Be sure to discuss the week-by-week nature of this tool rather than the overall static monthly approach that might be presented by some financial educators.</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What do you think are the potential benefits of using this approach with people? For yourself?</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How did your opinion of this approach change after the case study?</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What additional information do you need to feel comfortable with this approach to budgeting?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9313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steps to creating a cash flow budget.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27576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steps to creating a cash flow budget.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70410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steps to creating a cash flow budget.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67956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Small Group Exercise</a:t>
            </a:r>
          </a:p>
          <a:p>
            <a:r>
              <a:rPr lang="en-US" sz="1200" b="0" i="0" u="none" strike="noStrike" cap="none" dirty="0" smtClean="0">
                <a:solidFill>
                  <a:schemeClr val="dk1"/>
                </a:solidFill>
                <a:effectLst/>
                <a:latin typeface="Calibri"/>
                <a:ea typeface="Calibri"/>
                <a:cs typeface="Calibri"/>
                <a:sym typeface="Calibri"/>
              </a:rPr>
              <a:t>Corresponding section of the toolkit: Module 5, page 96</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there are basically three overall strategies to improving cash flow:</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Increase sources of cash, income, or other financial resources, including accessing public benefits and applying for tax credits.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Decrease spending or uses of cash and other financial resources.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Match timing of sources and uses of income where possible.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small groups to brainstorm specific ways to smooth out cash flow. Encourage them to think about ways to increase income, decrease spending, and match timing.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Encourage the group to select one person to write the ideas on a piece of paper.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teams 3 minutes to brainstorm.</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them report out cumulatively soliciting ideas using round robin format (one idea per team until all teams have contributed, then repeat until ideas are exhausted).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their ideas on flip charts organizing them by category.</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8687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“Improving cash flow” tool in Module 5, pages 102-106</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Following the activity, instruct participants to review the “Improving cash flow” tool.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Encourage them to add ideas from the activity not included in the tool.</a:t>
            </a:r>
          </a:p>
          <a:p>
            <a:pPr>
              <a:buFont typeface="Arial" panose="020B0604020202020204" pitchFamily="34" charset="0"/>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44219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The “Adjusting your cash flow” tool in Module 5, pages 107-108</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Laying out your income and expenses on a calendar can help you visualize your cash flow, making it easier to make adjustments.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Once you’ve entered your income and benefits, try moving expenses around to better align with when you have income in places where you’re coming up short.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r>
              <a:rPr lang="en-US" sz="1200" b="1" i="0" u="none" strike="noStrike" cap="none" dirty="0" smtClean="0">
                <a:solidFill>
                  <a:schemeClr val="dk1"/>
                </a:solidFill>
                <a:effectLst/>
                <a:latin typeface="Calibri"/>
                <a:ea typeface="Calibri"/>
                <a:cs typeface="Calibri"/>
                <a:sym typeface="Calibri"/>
              </a:rPr>
              <a:t>Summarize by sharing:</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cash flow budget is a projection of how you will get and use your cash and other financial resources.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cash flow budget is different from a regular budget, because it includes not only the amount for each budget item, but also the timing of your income and expenses.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is important because people often find themselves flush with cash one week—and splurge on something fun—but come up short the next week for a necessity.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Timing matters. A cash flow budget will help an individual identify where she is falling short within the month. It can help her ensure she has the financial resources on hand to cover the most important expenses—so she doesn’t fall short covering the rent, for example. A cash flow budget can better help an individual target areas where they could consider cutting back.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Remember, sometimes there is not enough money to cover the month. In this case it is important to develop a short-term plan to prioritize bills and pay those that protect income, shelter, assets, and continue obligations. This can help responding in the moment to a debt collector collecting on a lower priority debt. But when making these decisions, people should be fully aware of the consequences and know money not paid today will become a debt in the future.</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7797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5, page 98</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Highlight opportunities for introducing financial empowerment depending on the amount of time available: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have time during the training:</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What other ways could you introduce the financial empowerment tools from this module in your work?</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Remind participants that a cash flow budget helps someone UNDERSTAND how the timing of income and expenses may be causing shortfalls within a month; these shortfalls can be masked in a static monthly budget.</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WRAP UP</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following steps can help you make a cash flow budget;</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Keep track of everything you earn and spend money on for a week, two weeks, or one month. The </a:t>
            </a:r>
            <a:r>
              <a:rPr lang="en-US" sz="1200" b="0" i="0" u="none" strike="noStrike" cap="none" dirty="0" smtClean="0">
                <a:solidFill>
                  <a:schemeClr val="dk1"/>
                </a:solidFill>
                <a:effectLst/>
                <a:latin typeface="Calibri"/>
                <a:ea typeface="Calibri"/>
                <a:cs typeface="Calibri"/>
                <a:sym typeface="Calibri"/>
              </a:rPr>
              <a:t>“Income and benefits tracker” from Module 3 and the “Spending tracker” from Module 4. </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Analyze your spending. </a:t>
            </a:r>
            <a:endParaRPr lang="en-US" sz="1200" b="0" i="0" u="none" strike="noStrike" cap="none" dirty="0" smtClean="0">
              <a:solidFill>
                <a:schemeClr val="dk1"/>
              </a:solidFill>
              <a:effectLst/>
              <a:latin typeface="Calibri"/>
              <a:ea typeface="Calibri"/>
              <a:cs typeface="Calibri"/>
              <a:sym typeface="Calibri"/>
            </a:endParaRP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Use this information to create a cash flow budget. </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Remember to include savings for goals, large purchases, and life events, too!</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Your cash flow budget is about setting targets for how you will use your income going forward.</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1795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Training Section 2: Overview of the training and introductions</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training purpose: </a:t>
            </a:r>
            <a:r>
              <a:rPr lang="en-US" sz="1200" b="1" i="0" u="none" strike="noStrike" cap="none" dirty="0" smtClean="0">
                <a:solidFill>
                  <a:schemeClr val="dk1"/>
                </a:solidFill>
                <a:effectLst/>
                <a:latin typeface="Calibri"/>
                <a:ea typeface="Calibri"/>
                <a:cs typeface="Calibri"/>
                <a:sym typeface="Calibri"/>
              </a:rPr>
              <a:t>To provide you with an orientation to the Consumer Financial Protection Bureau, strategies for using the toolkit, and the tools, knowledge, and confidence to provide financial empowerment services to the people you serve.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23273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Estimated time: 90 minutes</a:t>
            </a:r>
          </a:p>
          <a:p>
            <a:r>
              <a:rPr lang="en-US" sz="1200" b="0" i="0" u="none" strike="noStrike" cap="none" dirty="0" smtClean="0">
                <a:solidFill>
                  <a:schemeClr val="dk1"/>
                </a:solidFill>
                <a:effectLst/>
                <a:latin typeface="Calibri"/>
                <a:ea typeface="Calibri"/>
                <a:cs typeface="Calibri"/>
                <a:sym typeface="Calibri"/>
              </a:rPr>
              <a:t>Methodology: Facilitated Discussion / Stand Up-Sit Down / Activity in Pairs / Presentation / Exercise in Small Groups / Personal Stories </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pages 109-150</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54583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 111</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is a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 </a:t>
            </a:r>
            <a:r>
              <a:rPr lang="en-US" sz="1200" b="1" i="0" u="none" strike="noStrike" cap="none" dirty="0" smtClean="0">
                <a:solidFill>
                  <a:schemeClr val="dk1"/>
                </a:solidFill>
                <a:effectLst/>
                <a:latin typeface="Calibri"/>
                <a:ea typeface="Calibri"/>
                <a:cs typeface="Calibri"/>
                <a:sym typeface="Calibri"/>
              </a:rPr>
              <a:t>Money you owe to another person or business. Debt is a liability. Debt may obligate future income.</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How is debt different from credit?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 Credit is the ability to borrow money and repay it later. Debt is the money that you have to repay when you’ve used credit.</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How is </a:t>
            </a:r>
            <a:r>
              <a:rPr lang="en-US" sz="1200" b="0" i="0" u="sng" strike="noStrike" cap="none" dirty="0" smtClean="0">
                <a:solidFill>
                  <a:schemeClr val="dk1"/>
                </a:solidFill>
                <a:effectLst/>
                <a:latin typeface="Calibri"/>
                <a:ea typeface="Calibri"/>
                <a:cs typeface="Calibri"/>
                <a:sym typeface="Calibri"/>
              </a:rPr>
              <a:t>secured</a:t>
            </a:r>
            <a:r>
              <a:rPr lang="en-US" sz="1200" b="0" i="0" u="none" strike="noStrike" cap="none" dirty="0" smtClean="0">
                <a:solidFill>
                  <a:schemeClr val="dk1"/>
                </a:solidFill>
                <a:effectLst/>
                <a:latin typeface="Calibri"/>
                <a:ea typeface="Calibri"/>
                <a:cs typeface="Calibri"/>
                <a:sym typeface="Calibri"/>
              </a:rPr>
              <a:t> debt different from </a:t>
            </a:r>
            <a:r>
              <a:rPr lang="en-US" sz="1200" b="0" i="0" u="sng" strike="noStrike" cap="none" dirty="0" smtClean="0">
                <a:solidFill>
                  <a:schemeClr val="dk1"/>
                </a:solidFill>
                <a:effectLst/>
                <a:latin typeface="Calibri"/>
                <a:ea typeface="Calibri"/>
                <a:cs typeface="Calibri"/>
                <a:sym typeface="Calibri"/>
              </a:rPr>
              <a:t>unsecured</a:t>
            </a:r>
            <a:r>
              <a:rPr lang="en-US" sz="1200" b="0" i="0" u="none" strike="noStrike" cap="none" dirty="0" smtClean="0">
                <a:solidFill>
                  <a:schemeClr val="dk1"/>
                </a:solidFill>
                <a:effectLst/>
                <a:latin typeface="Calibri"/>
                <a:ea typeface="Calibri"/>
                <a:cs typeface="Calibri"/>
                <a:sym typeface="Calibri"/>
              </a:rPr>
              <a:t>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definitions: </a:t>
            </a:r>
            <a:r>
              <a:rPr lang="en-US" sz="1200" b="1" i="0" u="none" strike="noStrike" cap="none" dirty="0" smtClean="0">
                <a:solidFill>
                  <a:schemeClr val="dk1"/>
                </a:solidFill>
                <a:effectLst/>
                <a:latin typeface="Calibri"/>
                <a:ea typeface="Calibri"/>
                <a:cs typeface="Calibri"/>
                <a:sym typeface="Calibri"/>
              </a:rPr>
              <a:t>Secured debt</a:t>
            </a:r>
            <a:r>
              <a:rPr lang="en-US" sz="1200" b="0" i="0" u="none" strike="noStrike" cap="none" dirty="0" smtClean="0">
                <a:solidFill>
                  <a:schemeClr val="dk1"/>
                </a:solidFill>
                <a:effectLst/>
                <a:latin typeface="Calibri"/>
                <a:ea typeface="Calibri"/>
                <a:cs typeface="Calibri"/>
                <a:sym typeface="Calibri"/>
              </a:rPr>
              <a:t> is debt that has an asset attached to it. When debt is secured, a lender can take that asset if you get too behind on payments.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for examples of secured debt.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examples: </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 home mortgage loan</a:t>
            </a:r>
            <a:r>
              <a:rPr lang="en-US" sz="1200" b="0" i="0" u="none" strike="noStrike" cap="none" dirty="0" smtClean="0">
                <a:solidFill>
                  <a:schemeClr val="dk1"/>
                </a:solidFill>
                <a:effectLst/>
                <a:latin typeface="Calibri"/>
                <a:ea typeface="Calibri"/>
                <a:cs typeface="Calibri"/>
                <a:sym typeface="Calibri"/>
              </a:rPr>
              <a:t> is secured with the home you are buying. If you don’t pay your loan, the lender can foreclose on your home, sell it, and use the money from the sale to cover some or all of your loan. In some states, the lender can ask you to pay the balance if the sale doesn’t pay off the loan.</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An auto loan</a:t>
            </a:r>
            <a:r>
              <a:rPr lang="en-US" sz="1200" b="0" i="0" u="none" strike="noStrike" cap="none" dirty="0" smtClean="0">
                <a:solidFill>
                  <a:schemeClr val="dk1"/>
                </a:solidFill>
                <a:effectLst/>
                <a:latin typeface="Calibri"/>
                <a:ea typeface="Calibri"/>
                <a:cs typeface="Calibri"/>
                <a:sym typeface="Calibri"/>
              </a:rPr>
              <a:t> is secured with your car. If you don’t pay your loan, the lender can repossess (repo) your car and sell it to cover some or all of the loan. In some states, they can also ask you to pay the balance if the sale doesn’t pay off the loan.</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 pawn loan</a:t>
            </a:r>
            <a:r>
              <a:rPr lang="en-US" sz="1200" b="0" i="0" u="none" strike="noStrike" cap="none" dirty="0" smtClean="0">
                <a:solidFill>
                  <a:schemeClr val="dk1"/>
                </a:solidFill>
                <a:effectLst/>
                <a:latin typeface="Calibri"/>
                <a:ea typeface="Calibri"/>
                <a:cs typeface="Calibri"/>
                <a:sym typeface="Calibri"/>
              </a:rPr>
              <a:t> is secured with the item you have pawned. The lender physically holds the item during the loan. If you don’t make the payment when it’s due, the pawned item is eventually sold.</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An item purchased under a rent-to-own agreement</a:t>
            </a:r>
            <a:r>
              <a:rPr lang="en-US" sz="1200" b="0" i="0" u="none" strike="noStrike" cap="none" dirty="0" smtClean="0">
                <a:solidFill>
                  <a:schemeClr val="dk1"/>
                </a:solidFill>
                <a:effectLst/>
                <a:latin typeface="Calibri"/>
                <a:ea typeface="Calibri"/>
                <a:cs typeface="Calibri"/>
                <a:sym typeface="Calibri"/>
              </a:rPr>
              <a:t>, like a couch or television, must be returned or it will be picked up by the store if you don’t make the payment.</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Debt from a secured credit card</a:t>
            </a:r>
            <a:r>
              <a:rPr lang="en-US" sz="1200" b="0" i="0" u="none" strike="noStrike" cap="none" dirty="0" smtClean="0">
                <a:solidFill>
                  <a:schemeClr val="dk1"/>
                </a:solidFill>
                <a:effectLst/>
                <a:latin typeface="Calibri"/>
                <a:ea typeface="Calibri"/>
                <a:cs typeface="Calibri"/>
                <a:sym typeface="Calibri"/>
              </a:rPr>
              <a:t> is secured by funds you deposit at a bank or credit union when you open the card. Your credit limit will generally equal your deposit. For example, if you deposit $300, your credit limit will be $300. If you don’t pay back the credit card, the bank can pay itself from your deposit. You can use a secured credit card to build up your credit history. This can help you qualify for an unsecured credit card in the future.</a:t>
            </a:r>
          </a:p>
          <a:p>
            <a:pPr lvl="2">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Unsecured debt</a:t>
            </a:r>
            <a:r>
              <a:rPr lang="en-US" sz="1200" b="0" i="0" u="none" strike="noStrike" cap="none" dirty="0" smtClean="0">
                <a:solidFill>
                  <a:schemeClr val="dk1"/>
                </a:solidFill>
                <a:effectLst/>
                <a:latin typeface="Calibri"/>
                <a:ea typeface="Calibri"/>
                <a:cs typeface="Calibri"/>
                <a:sym typeface="Calibri"/>
              </a:rPr>
              <a:t> does not have an asset attached to it.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for examples of unsecured debt.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examples: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card debt (most credit cards are unsecured)</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Department store charge card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Medical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Student loan debt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these loans are not paid as agreed, they often go to collections.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48440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a:t>
            </a:r>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Stand Up, Sit Down Activity</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pages 110-111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some people think of some debt as good debt and some debt as bad debt.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as each type of debt appears on the screen, they should stand up if they think the debt is bad debt and stay seated if they think it is good debt.</a:t>
            </a:r>
          </a:p>
          <a:p>
            <a:pPr lvl="0">
              <a:buFont typeface="Arial" panose="020B0604020202020204" pitchFamily="34" charset="0"/>
              <a:buChar char="•"/>
            </a:pPr>
            <a:r>
              <a:rPr lang="en-US" sz="1200" b="0" i="0" u="sng" strike="noStrike" cap="none" dirty="0" smtClean="0">
                <a:solidFill>
                  <a:schemeClr val="dk1"/>
                </a:solidFill>
                <a:effectLst/>
                <a:latin typeface="Calibri"/>
                <a:ea typeface="Calibri"/>
                <a:cs typeface="Calibri"/>
                <a:sym typeface="Calibri"/>
              </a:rPr>
              <a:t>Reveal the debts listed above one at a time</a:t>
            </a:r>
            <a:r>
              <a:rPr lang="en-US" sz="1200" b="0" i="0" u="none" strike="noStrike" cap="none" dirty="0" smtClean="0">
                <a:solidFill>
                  <a:schemeClr val="dk1"/>
                </a:solidFill>
                <a:effectLst/>
                <a:latin typeface="Calibri"/>
                <a:ea typeface="Calibri"/>
                <a:cs typeface="Calibri"/>
                <a:sym typeface="Calibri"/>
              </a:rPr>
              <a: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Facilitate a discussion about the reasons people think the debt is good or bad.</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Be sure to challenge them a bit around “conventional wisdom.” For example, people have long believed student loan debt is “good debt.” Is this always the case? The same was true with mortgages in the past. Are pawn shop loans always bad? If someone is short of money, given a payday loan versus a pawn shop loan, do they think one is a better option than the other?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Use the following points to augment the discussion:</a:t>
            </a:r>
          </a:p>
          <a:p>
            <a:pPr lvl="0"/>
            <a:endParaRPr lang="en-US" sz="1200" b="1" i="0" u="none" strike="noStrike" cap="none" dirty="0" smtClean="0">
              <a:solidFill>
                <a:schemeClr val="dk1"/>
              </a:solidFill>
              <a:effectLst/>
              <a:latin typeface="Calibri"/>
              <a:ea typeface="Calibri"/>
              <a:cs typeface="Calibri"/>
              <a:sym typeface="Calibri"/>
            </a:endParaRPr>
          </a:p>
          <a:p>
            <a:pPr lvl="0"/>
            <a:r>
              <a:rPr lang="en-US" sz="1200" b="1" i="0" u="none" strike="noStrike" cap="none" dirty="0" smtClean="0">
                <a:solidFill>
                  <a:schemeClr val="dk1"/>
                </a:solidFill>
                <a:effectLst/>
                <a:latin typeface="Calibri"/>
                <a:ea typeface="Calibri"/>
                <a:cs typeface="Calibri"/>
                <a:sym typeface="Calibri"/>
              </a:rPr>
              <a:t>Loan from friend or family member</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GOOD—Likely to have flexible terms; may be low or no interest; missed payments not reported to credit reporting agencies </a:t>
            </a:r>
          </a:p>
          <a:p>
            <a:pPr lvl="1"/>
            <a:r>
              <a:rPr lang="en-US" sz="1200" b="0" i="0" u="none" strike="noStrike" cap="none" dirty="0" smtClean="0">
                <a:solidFill>
                  <a:schemeClr val="dk1"/>
                </a:solidFill>
                <a:effectLst/>
                <a:latin typeface="Calibri"/>
                <a:ea typeface="Calibri"/>
                <a:cs typeface="Calibri"/>
                <a:sym typeface="Calibri"/>
              </a:rPr>
              <a:t>BAD—Can create family conflict; cannot be used to build credit history</a:t>
            </a:r>
          </a:p>
          <a:p>
            <a:pPr lvl="0"/>
            <a:r>
              <a:rPr lang="en-US" sz="1200" b="1" i="0" u="none" strike="noStrike" cap="none" dirty="0" smtClean="0">
                <a:solidFill>
                  <a:schemeClr val="dk1"/>
                </a:solidFill>
                <a:effectLst/>
                <a:latin typeface="Calibri"/>
                <a:ea typeface="Calibri"/>
                <a:cs typeface="Calibri"/>
                <a:sym typeface="Calibri"/>
              </a:rPr>
              <a:t>Auto loan: </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GOOD—Can help you get needed transportation for job, school, life; secured with the car so will likely not need additional collateral; regular payment can help build credit history </a:t>
            </a:r>
          </a:p>
          <a:p>
            <a:pPr lvl="1"/>
            <a:r>
              <a:rPr lang="en-US" sz="1200" b="0" i="0" u="none" strike="noStrike" cap="none" dirty="0" smtClean="0">
                <a:solidFill>
                  <a:schemeClr val="dk1"/>
                </a:solidFill>
                <a:effectLst/>
                <a:latin typeface="Calibri"/>
                <a:ea typeface="Calibri"/>
                <a:cs typeface="Calibri"/>
                <a:sym typeface="Calibri"/>
              </a:rPr>
              <a:t>BAD—Depending on loan, terms can be unfavorable; borrowing full value of car can lead to being upside down in loan (owing more than the car is worth); missed payment can result in repossession—no transportation for job and negative entry on credit reports</a:t>
            </a:r>
          </a:p>
          <a:p>
            <a:pPr lvl="0"/>
            <a:r>
              <a:rPr lang="en-US" sz="1200" b="1" i="0" u="none" strike="noStrike" cap="none" dirty="0" smtClean="0">
                <a:solidFill>
                  <a:schemeClr val="dk1"/>
                </a:solidFill>
                <a:effectLst/>
                <a:latin typeface="Calibri"/>
                <a:ea typeface="Calibri"/>
                <a:cs typeface="Calibri"/>
                <a:sym typeface="Calibri"/>
              </a:rPr>
              <a:t>Student loan: </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GOOD—Can help you access postsecondary education or training, which can lead to a higher paying job; federal student loans have repayment options; regular payment can help build credit history</a:t>
            </a:r>
          </a:p>
          <a:p>
            <a:pPr lvl="1"/>
            <a:r>
              <a:rPr lang="en-US" sz="1200" b="0" i="0" u="none" strike="noStrike" cap="none" dirty="0" smtClean="0">
                <a:solidFill>
                  <a:schemeClr val="dk1"/>
                </a:solidFill>
                <a:effectLst/>
                <a:latin typeface="Calibri"/>
                <a:ea typeface="Calibri"/>
                <a:cs typeface="Calibri"/>
                <a:sym typeface="Calibri"/>
              </a:rPr>
              <a:t>BAD—Borrowing more to pay for education than likely wages within career can support in terms of repayment; borrowing for education but not completing degree (created a liability without the benefit of a potentially higher paying job); terms and conditions misunderstood (allowing interest to accrue); likely to not be forgiven even in bankruptcy except under extreme circumstances</a:t>
            </a:r>
          </a:p>
          <a:p>
            <a:pPr lvl="0"/>
            <a:r>
              <a:rPr lang="en-US" sz="1200" b="1" i="0" u="none" strike="noStrike" cap="none" dirty="0" smtClean="0">
                <a:solidFill>
                  <a:schemeClr val="dk1"/>
                </a:solidFill>
                <a:effectLst/>
                <a:latin typeface="Calibri"/>
                <a:ea typeface="Calibri"/>
                <a:cs typeface="Calibri"/>
                <a:sym typeface="Calibri"/>
              </a:rPr>
              <a:t>Payday loan: </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GOOD—Can help you get needed cash quickly and with little hassle</a:t>
            </a:r>
          </a:p>
          <a:p>
            <a:pPr lvl="1"/>
            <a:r>
              <a:rPr lang="en-US" sz="1200" b="0" i="0" u="none" strike="noStrike" cap="none" dirty="0" smtClean="0">
                <a:solidFill>
                  <a:schemeClr val="dk1"/>
                </a:solidFill>
                <a:effectLst/>
                <a:latin typeface="Calibri"/>
                <a:ea typeface="Calibri"/>
                <a:cs typeface="Calibri"/>
                <a:sym typeface="Calibri"/>
              </a:rPr>
              <a:t>BAD—short-term, small-dollar; may not to be able to pay in full within initial term (generally 14 days) and may need to renew; often leads to repeat loans; if renewal not paid, post-dated check will be cashed and can deplete your accounts and/or overdraft them and lead to overdraft charges</a:t>
            </a:r>
          </a:p>
          <a:p>
            <a:pPr lvl="0"/>
            <a:r>
              <a:rPr lang="en-US" sz="1200" b="1" i="0" u="none" strike="noStrike" cap="none" dirty="0" smtClean="0">
                <a:solidFill>
                  <a:schemeClr val="dk1"/>
                </a:solidFill>
                <a:effectLst/>
                <a:latin typeface="Calibri"/>
                <a:ea typeface="Calibri"/>
                <a:cs typeface="Calibri"/>
                <a:sym typeface="Calibri"/>
              </a:rPr>
              <a:t>Mortgage (loan for a home): </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GOOD—Can help you get a home of your own; currently, interest rates are low, so the loan is less expensive than in decades past; secured with the house so will likely not need additional collateral; regular payment can help build credit history</a:t>
            </a:r>
          </a:p>
          <a:p>
            <a:pPr lvl="1"/>
            <a:r>
              <a:rPr lang="en-US" sz="1200" b="0" i="0" u="none" strike="noStrike" cap="none" dirty="0" smtClean="0">
                <a:solidFill>
                  <a:schemeClr val="dk1"/>
                </a:solidFill>
                <a:effectLst/>
                <a:latin typeface="Calibri"/>
                <a:ea typeface="Calibri"/>
                <a:cs typeface="Calibri"/>
                <a:sym typeface="Calibri"/>
              </a:rPr>
              <a:t>BAD—Depending on loan, terms can be unfavorable; if you borrow the full value of the home and home values decrease, you could be upside down in the loan (owing more than the home is worth); missed payments can result in foreclosure—no home </a:t>
            </a:r>
            <a:r>
              <a:rPr lang="en-US" sz="1200" b="0" i="1" u="none" strike="noStrike" cap="none" dirty="0" smtClean="0">
                <a:solidFill>
                  <a:schemeClr val="dk1"/>
                </a:solidFill>
                <a:effectLst/>
                <a:latin typeface="Calibri"/>
                <a:ea typeface="Calibri"/>
                <a:cs typeface="Calibri"/>
                <a:sym typeface="Calibri"/>
              </a:rPr>
              <a:t>and</a:t>
            </a:r>
            <a:r>
              <a:rPr lang="en-US" sz="1200" b="0" i="0" u="none" strike="noStrike" cap="none" dirty="0" smtClean="0">
                <a:solidFill>
                  <a:schemeClr val="dk1"/>
                </a:solidFill>
                <a:effectLst/>
                <a:latin typeface="Calibri"/>
                <a:ea typeface="Calibri"/>
                <a:cs typeface="Calibri"/>
                <a:sym typeface="Calibri"/>
              </a:rPr>
              <a:t> negative entry on credit reports; selling the home can be difficult depending on the market and the condition of the home</a:t>
            </a:r>
          </a:p>
          <a:p>
            <a:pPr lvl="0"/>
            <a:r>
              <a:rPr lang="en-US" sz="1200" b="1" i="0" u="none" strike="noStrike" cap="none" dirty="0" smtClean="0">
                <a:solidFill>
                  <a:schemeClr val="dk1"/>
                </a:solidFill>
                <a:effectLst/>
                <a:latin typeface="Calibri"/>
                <a:ea typeface="Calibri"/>
                <a:cs typeface="Calibri"/>
                <a:sym typeface="Calibri"/>
              </a:rPr>
              <a:t>Auto title loan: </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GOOD—Can help you get needed cash quickly and with little hassle</a:t>
            </a:r>
          </a:p>
          <a:p>
            <a:pPr lvl="1"/>
            <a:r>
              <a:rPr lang="en-US" sz="1200" b="0" i="0" u="none" strike="noStrike" cap="none" dirty="0" smtClean="0">
                <a:solidFill>
                  <a:schemeClr val="dk1"/>
                </a:solidFill>
                <a:effectLst/>
                <a:latin typeface="Calibri"/>
                <a:ea typeface="Calibri"/>
                <a:cs typeface="Calibri"/>
                <a:sym typeface="Calibri"/>
              </a:rPr>
              <a:t>BAD—Can lead to loss of your car title if the loan not paid as agreed</a:t>
            </a:r>
          </a:p>
          <a:p>
            <a:pPr lvl="0"/>
            <a:r>
              <a:rPr lang="en-US" sz="1200" b="1" i="0" u="none" strike="noStrike" cap="none" dirty="0" smtClean="0">
                <a:solidFill>
                  <a:schemeClr val="dk1"/>
                </a:solidFill>
                <a:effectLst/>
                <a:latin typeface="Calibri"/>
                <a:ea typeface="Calibri"/>
                <a:cs typeface="Calibri"/>
                <a:sym typeface="Calibri"/>
              </a:rPr>
              <a:t>Pawn shop loan: </a:t>
            </a:r>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GOOD—Can help you get needed cash quickly and with little hassle</a:t>
            </a:r>
          </a:p>
          <a:p>
            <a:pPr lvl="1"/>
            <a:r>
              <a:rPr lang="en-US" sz="1200" b="0" i="0" u="none" strike="noStrike" cap="none" dirty="0" smtClean="0">
                <a:solidFill>
                  <a:schemeClr val="dk1"/>
                </a:solidFill>
                <a:effectLst/>
                <a:latin typeface="Calibri"/>
                <a:ea typeface="Calibri"/>
                <a:cs typeface="Calibri"/>
                <a:sym typeface="Calibri"/>
              </a:rPr>
              <a:t>BAD—Can lead to loss of asset pawned if loan not paid as agreed</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25687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 112</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Lenders sometimes ask for a co-signer when they are concerned that a prospective borrower will not be able to repay a loan. The co-signer helps decrease a lender’s concern about repayment. If you decide to co-sign for a loan, you should read the terms of the loan and consider carefully before taking on the risk of co-signing.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co-signer is a co-borrower and has the same obligation to pay a debt as the borrower. In most cases a lender or creditor does not even have to first attempt to seek repayment of a debt from the borrower before seeking repayment from you as a co-signer. A co-signer is at risk of having to repay any missed payments. And, if the borrower defaults on the loan, you as a co-signer have generally agreed to repay the entire loan.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Your credit score may also be affected, for example, if the borrower is late with or fails to make any payments.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Co-signing a loan may also affect your ability to obtain a future loan because a creditor may take into account the increased amount of debt that you have as a result of co-signing for a loan.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7993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pages 112-113</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Different types of debt have different rules about borrowing and repayment. It’s important to know these details so you can best prepare for how to better handle your debt.</a:t>
            </a: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 </a:t>
            </a: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Consider reviewing the remaining slides in this module and thinking about which types of debt (and corresponding tools and handouts) are most relevant to the people being served by those you are training.  Covering every topic in this module will take a significant amount of time and you may overload the people you are training.  If you feel strongly that all topics are relevant, think about breaking up the remaining slides into two, or even three, training sessions.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37851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Personal Stories and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pages 113-115</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the difference between federal student loans and private student loans.</a:t>
            </a:r>
          </a:p>
          <a:p>
            <a:pPr marL="228600" indent="0">
              <a:buFont typeface="Arial" panose="020B0604020202020204" pitchFamily="34" charset="0"/>
              <a:buNone/>
            </a:pPr>
            <a:endParaRPr lang="en-US" sz="1200" b="1"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Federal</a:t>
            </a:r>
            <a:r>
              <a:rPr lang="en-US" sz="1200" b="0" i="0" u="none" strike="noStrike" cap="none" dirty="0" smtClean="0">
                <a:solidFill>
                  <a:schemeClr val="dk1"/>
                </a:solidFill>
                <a:effectLst/>
                <a:latin typeface="Calibri"/>
                <a:ea typeface="Calibri"/>
                <a:cs typeface="Calibri"/>
                <a:sym typeface="Calibri"/>
              </a:rPr>
              <a:t> student loans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These loans are made or guaranteed by the federal government. They usually have names like Direct Loan, Stafford, PLUS, or Perkins.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Federal student loans usually offer </a:t>
            </a:r>
            <a:r>
              <a:rPr lang="en-US" sz="1200" b="1" i="0" u="none" strike="noStrike" cap="none" dirty="0" smtClean="0">
                <a:solidFill>
                  <a:schemeClr val="dk1"/>
                </a:solidFill>
                <a:effectLst/>
                <a:latin typeface="Calibri"/>
                <a:ea typeface="Calibri"/>
                <a:cs typeface="Calibri"/>
                <a:sym typeface="Calibri"/>
              </a:rPr>
              <a:t>more flexible repayment options </a:t>
            </a:r>
            <a:r>
              <a:rPr lang="en-US" sz="1200" b="0" i="0" u="none" strike="noStrike" cap="none" dirty="0" smtClean="0">
                <a:solidFill>
                  <a:schemeClr val="dk1"/>
                </a:solidFill>
                <a:effectLst/>
                <a:latin typeface="Calibri"/>
                <a:ea typeface="Calibri"/>
                <a:cs typeface="Calibri"/>
                <a:sym typeface="Calibri"/>
              </a:rPr>
              <a:t>than private student loans. The interest rate on federal student loans is set by the government and is fixed, which means it will stay the same for the length of the loan. Also, with certain types of federal student loans (called subsidized loans), the government will pay the interest on your loan while you’re in school at least half-time.</a:t>
            </a: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Private</a:t>
            </a:r>
            <a:r>
              <a:rPr lang="en-US" sz="1200" b="0" i="0" u="none" strike="noStrike" cap="none" dirty="0" smtClean="0">
                <a:solidFill>
                  <a:schemeClr val="dk1"/>
                </a:solidFill>
                <a:effectLst/>
                <a:latin typeface="Calibri"/>
                <a:ea typeface="Calibri"/>
                <a:cs typeface="Calibri"/>
                <a:sym typeface="Calibri"/>
              </a:rPr>
              <a:t> student loans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Private student loans are made by a lender such as a bank, credit union, state agency, or a school. They may have names like “alternative” or “institutional” loans. Most private student loans have variable interest rates, which means that your interest rate could increase or decrease over the life of the loan.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Private student loans don’t generally offer the flexible repayment terms or borrower protections featured in federal student loans. You might also need a co-signer to qualify for some private student loans.</a:t>
            </a: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you’re not sure whether your loan is federal or private, you can check the National Student Loan Data System, or NSLDS, at </a:t>
            </a:r>
            <a:r>
              <a:rPr lang="en-US" sz="1200" b="0" i="0" u="sng" strike="noStrike" cap="none" dirty="0" smtClean="0">
                <a:solidFill>
                  <a:schemeClr val="dk1"/>
                </a:solidFill>
                <a:effectLst/>
                <a:latin typeface="Calibri"/>
                <a:ea typeface="Calibri"/>
                <a:cs typeface="Calibri"/>
                <a:sym typeface="Calibri"/>
                <a:hlinkClick r:id="rId3"/>
              </a:rPr>
              <a:t>www.nslds.ed.gov</a:t>
            </a:r>
            <a:r>
              <a:rPr lang="en-US" sz="1200" b="0" i="0" u="none" strike="noStrike" cap="none" dirty="0" smtClean="0">
                <a:solidFill>
                  <a:schemeClr val="dk1"/>
                </a:solidFill>
                <a:effectLst/>
                <a:latin typeface="Calibri"/>
                <a:ea typeface="Calibri"/>
                <a:cs typeface="Calibri"/>
                <a:sym typeface="Calibri"/>
              </a:rPr>
              <a:t>. It provides a list of all your federal student loans, including which servicer is handling your account(s). If your loan is not listed in the NSLDS, it’s most likely a private loan.</a:t>
            </a: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Discuss student loan debt with the participants using information from pages 113-115 of the toolkit.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share stories from their work with people (without naming them) or their own student loan stories.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Keep track of themes from stories.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Share how many seem to stem from not understanding terms completely or not matching borrowing level with earning potential.</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01511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Teach Back</a:t>
            </a:r>
          </a:p>
          <a:p>
            <a:r>
              <a:rPr lang="en-US" sz="1200" b="0" i="0" u="none" strike="noStrike" cap="none" dirty="0" smtClean="0">
                <a:solidFill>
                  <a:schemeClr val="dk1"/>
                </a:solidFill>
                <a:effectLst/>
                <a:latin typeface="Calibri"/>
                <a:ea typeface="Calibri"/>
                <a:cs typeface="Calibri"/>
                <a:sym typeface="Calibri"/>
              </a:rPr>
              <a:t>Corresponding section of the toolkit: The “Repaying student loans” tool in Module 6, pages 135-141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Break participants into 4 groups.  A large number of participants can be broken into more than 4 groups, with some groups being assigned the same topic.</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Assign each group one of the four federal student loan repayment options outlined on the slide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use information in the “Repaying student loans” tool (pages 135-141) to learn about their assigned repayment options.  Each group will then teach back the information to the rest of the participants.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Groups should be prepared to spend 3-5 minutes discussing:</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each payment option works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How long you have to keep making payments before the rest of the loan is forgiven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Who may qualify for the repayment option</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Conclude this activity by discussing the following information</a:t>
            </a:r>
            <a:r>
              <a:rPr lang="en-US" sz="1200" b="0" i="0" u="none" strike="noStrike" cap="none" dirty="0" smtClean="0">
                <a:solidFill>
                  <a:schemeClr val="dk1"/>
                </a:solidFill>
                <a:effectLst/>
                <a:latin typeface="Calibri"/>
                <a:ea typeface="Calibri"/>
                <a:cs typeface="Calibri"/>
                <a:sym typeface="Calibri"/>
              </a:rPr>
              <a: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There are many options for repaying federal student loans to help make them more affordable to pay. Paying your loans on time and being in good standing are important to help you qualify for these repayment plans.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Don’t ignore student loan payment notifications.</a:t>
            </a:r>
            <a:r>
              <a:rPr lang="en-US" sz="1200" b="0" i="0" u="none" strike="noStrike" cap="none" dirty="0" smtClean="0">
                <a:solidFill>
                  <a:schemeClr val="dk1"/>
                </a:solidFill>
                <a:effectLst/>
                <a:latin typeface="Calibri"/>
                <a:ea typeface="Calibri"/>
                <a:cs typeface="Calibri"/>
                <a:sym typeface="Calibri"/>
              </a:rPr>
              <a:t> Missing payments on your federal student loans can hurt your ability to qualify for an alternative repayment plan that could lower your monthly payments.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may not be eligible for an alternative repayment plan, based on the type of the loan you have and your financial circumstances. If you do apply for a different repayment option, it’s important to continue making your loan payments under your current payment schedule until you receive written notification that you have been approved. This ensures your loan will continue to be in good standing.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Private student loan repayment options are generally more limited than federal student loans. </a:t>
            </a:r>
            <a:r>
              <a:rPr lang="en-US" sz="1200" b="1" i="0" u="none" strike="noStrike" cap="none" dirty="0" smtClean="0">
                <a:solidFill>
                  <a:schemeClr val="dk1"/>
                </a:solidFill>
                <a:effectLst/>
                <a:latin typeface="Calibri"/>
                <a:ea typeface="Calibri"/>
                <a:cs typeface="Calibri"/>
                <a:sym typeface="Calibri"/>
              </a:rPr>
              <a:t>If you're having difficulty paying back a private loan then it’s important to communicate with your loan servicer.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Private lenders may offer: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Forbearance options that allow you to delay some payments on the loan.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Alternative repayment plans, including plans where payments start low and gradually increase over the loan term (known as “graduated payment plans”).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Loan modifications based on a borrower's’ financial circumstances, on a case-by-case basis. Finally, some lenders will cancel or forgive debt upon the death or disability of a borrower.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To learn more about these options, contact your private student loan servicer.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89426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Review the CFPB’s “Paying for College” online tool:</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Researching schools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Filling out the Free Application for Federal Student Aid (FAFSA), a first step in figuring out how to pay for college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Choosing a loan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Comparing financial aid packages and college costs across more than one school</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Managing your money while in college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Repaying your student loans</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FACILITATION TIP:</a:t>
            </a:r>
            <a:r>
              <a:rPr lang="en-US" sz="1200" b="0" i="0" u="none" strike="noStrike" cap="none" dirty="0" smtClean="0">
                <a:solidFill>
                  <a:schemeClr val="dk1"/>
                </a:solidFill>
                <a:effectLst/>
                <a:latin typeface="Calibri"/>
                <a:ea typeface="Calibri"/>
                <a:cs typeface="Calibri"/>
                <a:sym typeface="Calibri"/>
              </a:rPr>
              <a:t> If you have internet access, go to the site and show it to people you are training.</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8939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pages 115-116</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Review the following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For many people, a large portion of the money they owe is medical debt. </a:t>
            </a:r>
            <a:r>
              <a:rPr lang="en-US" sz="1200" b="1" i="0" u="none" strike="noStrike" cap="none" dirty="0" smtClean="0">
                <a:solidFill>
                  <a:schemeClr val="dk1"/>
                </a:solidFill>
                <a:effectLst/>
                <a:latin typeface="Calibri"/>
                <a:ea typeface="Calibri"/>
                <a:cs typeface="Calibri"/>
                <a:sym typeface="Calibri"/>
              </a:rPr>
              <a:t>Thirty-seven percent</a:t>
            </a:r>
            <a:r>
              <a:rPr lang="en-US" sz="1200" b="0" i="0" u="none" strike="noStrike" cap="none" dirty="0" smtClean="0">
                <a:solidFill>
                  <a:schemeClr val="dk1"/>
                </a:solidFill>
                <a:effectLst/>
                <a:latin typeface="Calibri"/>
                <a:ea typeface="Calibri"/>
                <a:cs typeface="Calibri"/>
                <a:sym typeface="Calibri"/>
              </a:rPr>
              <a:t> of working age adults in America reported having trouble paying medical bills or having medical debt in 2016.</a:t>
            </a:r>
          </a:p>
          <a:p>
            <a:pPr marL="971550" lvl="1" indent="-285750">
              <a:buFont typeface="Arial" panose="020B0604020202020204" pitchFamily="34" charset="0"/>
              <a:buChar char="•"/>
            </a:pPr>
            <a:r>
              <a:rPr lang="en-US" sz="1800" b="0" i="0" u="none" strike="noStrike" cap="none" dirty="0" smtClean="0">
                <a:solidFill>
                  <a:schemeClr val="dk1"/>
                </a:solidFill>
                <a:effectLst/>
                <a:latin typeface="Calibri"/>
                <a:ea typeface="Calibri"/>
                <a:cs typeface="Calibri"/>
                <a:sym typeface="Calibri"/>
              </a:rPr>
              <a:t>Source: S.R. Collins, M.Z. </a:t>
            </a:r>
            <a:r>
              <a:rPr lang="en-US" sz="1800" b="0" i="0" u="none" strike="noStrike" cap="none" dirty="0" err="1" smtClean="0">
                <a:solidFill>
                  <a:schemeClr val="dk1"/>
                </a:solidFill>
                <a:effectLst/>
                <a:latin typeface="Calibri"/>
                <a:ea typeface="Calibri"/>
                <a:cs typeface="Calibri"/>
                <a:sym typeface="Calibri"/>
              </a:rPr>
              <a:t>Gunja</a:t>
            </a:r>
            <a:r>
              <a:rPr lang="en-US" sz="1800" b="0" i="0" u="none" strike="noStrike" cap="none" dirty="0" smtClean="0">
                <a:solidFill>
                  <a:schemeClr val="dk1"/>
                </a:solidFill>
                <a:effectLst/>
                <a:latin typeface="Calibri"/>
                <a:ea typeface="Calibri"/>
                <a:cs typeface="Calibri"/>
                <a:sym typeface="Calibri"/>
              </a:rPr>
              <a:t>, M.M. Doty, and S. </a:t>
            </a:r>
            <a:r>
              <a:rPr lang="en-US" sz="1800" b="0" i="0" u="none" strike="noStrike" cap="none" dirty="0" err="1" smtClean="0">
                <a:solidFill>
                  <a:schemeClr val="dk1"/>
                </a:solidFill>
                <a:effectLst/>
                <a:latin typeface="Calibri"/>
                <a:ea typeface="Calibri"/>
                <a:cs typeface="Calibri"/>
                <a:sym typeface="Calibri"/>
              </a:rPr>
              <a:t>Beutel</a:t>
            </a:r>
            <a:r>
              <a:rPr lang="en-US" sz="1800" b="0" i="0" u="none" strike="noStrike" cap="none" dirty="0" smtClean="0">
                <a:solidFill>
                  <a:schemeClr val="dk1"/>
                </a:solidFill>
                <a:effectLst/>
                <a:latin typeface="Calibri"/>
                <a:ea typeface="Calibri"/>
                <a:cs typeface="Calibri"/>
                <a:sym typeface="Calibri"/>
              </a:rPr>
              <a:t>, How the Affordable Care Act Has Improved </a:t>
            </a:r>
            <a:r>
              <a:rPr lang="en-US" sz="1200" b="0" i="0" u="none" strike="noStrike" cap="none" dirty="0" smtClean="0">
                <a:solidFill>
                  <a:schemeClr val="dk1"/>
                </a:solidFill>
                <a:effectLst/>
                <a:latin typeface="Calibri"/>
                <a:ea typeface="Calibri"/>
                <a:cs typeface="Calibri"/>
                <a:sym typeface="Calibri"/>
              </a:rPr>
              <a:t>Americans’ Ability to Buy Health Insurance on Their Own, page 15, The Commonwealth Fund, February 2017. See: </a:t>
            </a:r>
            <a:r>
              <a:rPr lang="en-US" sz="1200" b="0" i="0" u="sng" strike="noStrike" cap="none" dirty="0" smtClean="0">
                <a:solidFill>
                  <a:schemeClr val="dk1"/>
                </a:solidFill>
                <a:effectLst/>
                <a:latin typeface="Calibri"/>
                <a:ea typeface="Calibri"/>
                <a:cs typeface="Calibri"/>
                <a:sym typeface="Calibri"/>
              </a:rPr>
              <a:t>commonwealthfund.org/publications/issue-briefs/2017/</a:t>
            </a:r>
            <a:r>
              <a:rPr lang="en-US" sz="1200" b="0" i="0" u="sng" strike="noStrike" cap="none" dirty="0" err="1" smtClean="0">
                <a:solidFill>
                  <a:schemeClr val="dk1"/>
                </a:solidFill>
                <a:effectLst/>
                <a:latin typeface="Calibri"/>
                <a:ea typeface="Calibri"/>
                <a:cs typeface="Calibri"/>
                <a:sym typeface="Calibri"/>
              </a:rPr>
              <a:t>feb</a:t>
            </a:r>
            <a:r>
              <a:rPr lang="en-US" sz="1200" b="0" i="0" u="sng" strike="noStrike" cap="none" dirty="0" smtClean="0">
                <a:solidFill>
                  <a:schemeClr val="dk1"/>
                </a:solidFill>
                <a:effectLst/>
                <a:latin typeface="Calibri"/>
                <a:ea typeface="Calibri"/>
                <a:cs typeface="Calibri"/>
                <a:sym typeface="Calibri"/>
              </a:rPr>
              <a:t>/how-affordable-care-act-has-improved-</a:t>
            </a:r>
            <a:r>
              <a:rPr lang="en-US" sz="1200" b="0" i="0" u="sng" strike="noStrike" cap="none" dirty="0" err="1" smtClean="0">
                <a:solidFill>
                  <a:schemeClr val="dk1"/>
                </a:solidFill>
                <a:effectLst/>
                <a:latin typeface="Calibri"/>
                <a:ea typeface="Calibri"/>
                <a:cs typeface="Calibri"/>
                <a:sym typeface="Calibri"/>
              </a:rPr>
              <a:t>americans</a:t>
            </a:r>
            <a:r>
              <a:rPr lang="en-US" sz="1200" b="0" i="0" u="sng" strike="noStrike" cap="none" dirty="0" smtClean="0">
                <a:solidFill>
                  <a:schemeClr val="dk1"/>
                </a:solidFill>
                <a:effectLst/>
                <a:latin typeface="Calibri"/>
                <a:ea typeface="Calibri"/>
                <a:cs typeface="Calibri"/>
                <a:sym typeface="Calibri"/>
              </a:rPr>
              <a:t>-ability-buy</a:t>
            </a:r>
            <a:r>
              <a:rPr lang="en-US" sz="18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Medical debt has increasingly been a major factor in the decline of credit scores for some people. As of September of 2017, the three major credit reporting companies—Equifax, Experian, and TransUnion—must now wait </a:t>
            </a:r>
            <a:r>
              <a:rPr lang="en-US" sz="1200" b="1" i="0" u="none" strike="noStrike" cap="none" dirty="0" smtClean="0">
                <a:solidFill>
                  <a:schemeClr val="dk1"/>
                </a:solidFill>
                <a:effectLst/>
                <a:latin typeface="Calibri"/>
                <a:ea typeface="Calibri"/>
                <a:cs typeface="Calibri"/>
                <a:sym typeface="Calibri"/>
              </a:rPr>
              <a:t>six months</a:t>
            </a:r>
            <a:r>
              <a:rPr lang="en-US" sz="1200" b="0" i="0" u="none" strike="noStrike" cap="none" dirty="0" smtClean="0">
                <a:solidFill>
                  <a:schemeClr val="dk1"/>
                </a:solidFill>
                <a:effectLst/>
                <a:latin typeface="Calibri"/>
                <a:ea typeface="Calibri"/>
                <a:cs typeface="Calibri"/>
                <a:sym typeface="Calibri"/>
              </a:rPr>
              <a:t> before they include past due medical debts on your credit reports. This gives you time to help address any delays or disputes that may arise with your insurance provider and settle the debts before the medical debt affects your credit scores.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14528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a:t>
            </a:r>
          </a:p>
          <a:p>
            <a:r>
              <a:rPr lang="en-US" sz="1200" b="0" i="0" u="none" strike="noStrike" cap="none" dirty="0" smtClean="0">
                <a:solidFill>
                  <a:schemeClr val="dk1"/>
                </a:solidFill>
                <a:effectLst/>
                <a:latin typeface="Calibri"/>
                <a:ea typeface="Calibri"/>
                <a:cs typeface="Calibri"/>
                <a:sym typeface="Calibri"/>
              </a:rPr>
              <a:t>Corresponding section of the toolkit: The “Avoiding medical debt” handout in Module 6, pages 149-150</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some ways to avoid medical debt. Be sure to ask participants for their ideas and suggestions.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 the following information from the handout on pages 149-150 to add to the discussion.</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your insurer what it will cover and the cost before getting a procedure or test done.</a:t>
            </a:r>
            <a:r>
              <a:rPr lang="en-US" sz="1200" b="0" i="0" u="none" strike="noStrike" cap="none" dirty="0" smtClean="0">
                <a:solidFill>
                  <a:schemeClr val="dk1"/>
                </a:solidFill>
                <a:effectLst/>
                <a:latin typeface="Calibri"/>
                <a:ea typeface="Calibri"/>
                <a:cs typeface="Calibri"/>
                <a:sym typeface="Calibri"/>
              </a:rPr>
              <a:t> If something isn’t covered, ask if there are alternatives that are covered. This helps you avoid medical debt by reducing your out-of-pocket cost upfront.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Prepare an organized record of all your medical bills and explanation of benefits (EOB)</a:t>
            </a:r>
            <a:r>
              <a:rPr lang="en-US" sz="1200" b="0" i="0" u="none" strike="noStrike" cap="none" dirty="0" smtClean="0">
                <a:solidFill>
                  <a:schemeClr val="dk1"/>
                </a:solidFill>
                <a:effectLst/>
                <a:latin typeface="Calibri"/>
                <a:ea typeface="Calibri"/>
                <a:cs typeface="Calibri"/>
                <a:sym typeface="Calibri"/>
              </a:rPr>
              <a:t> from your insurance company (these are usually mailed to you with a line-by-line explanation of costs, what insurance covered, and what you may owe).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Check each bill carefully before you pay it.</a:t>
            </a:r>
            <a:r>
              <a:rPr lang="en-US" sz="1200" b="0" i="0" u="none" strike="noStrike" cap="none" dirty="0" smtClean="0">
                <a:solidFill>
                  <a:schemeClr val="dk1"/>
                </a:solidFill>
                <a:effectLst/>
                <a:latin typeface="Calibri"/>
                <a:ea typeface="Calibri"/>
                <a:cs typeface="Calibri"/>
                <a:sym typeface="Calibri"/>
              </a:rPr>
              <a:t> If you don’t recognize the provider, check the date of service to see if you had a medical treatment on that day. Some providers who bill you directly may be associated with a hospital where you were treated, so you may not know you were receiving services from them at the time of treatment.</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Hospitals or doctor’s offices may negotiate the amount of the bill with you.</a:t>
            </a:r>
            <a:r>
              <a:rPr lang="en-US" sz="1200" b="0" i="0" u="none" strike="noStrike" cap="none" dirty="0" smtClean="0">
                <a:solidFill>
                  <a:schemeClr val="dk1"/>
                </a:solidFill>
                <a:effectLst/>
                <a:latin typeface="Calibri"/>
                <a:ea typeface="Calibri"/>
                <a:cs typeface="Calibri"/>
                <a:sym typeface="Calibri"/>
              </a:rPr>
              <a:t> The total may be reduced if you pay the whole amount up front.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Get your repayment plan agreement in writing and request the following terms: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No interest on the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Monthly statements showing the amount paid and the outstanding balance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That the debt servicing stays with the healthcare provider and not be turned over to a third-party collection agency</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An agreement that you don’t have to make full payment right away if you’re late or miss a payment on your plan</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Act quickly to resolve or dispute medical bills. </a:t>
            </a:r>
            <a:r>
              <a:rPr lang="en-US" sz="1200" b="0" i="0" u="none" strike="noStrike" cap="none" dirty="0" smtClean="0">
                <a:solidFill>
                  <a:schemeClr val="dk1"/>
                </a:solidFill>
                <a:effectLst/>
                <a:latin typeface="Calibri"/>
                <a:ea typeface="Calibri"/>
                <a:cs typeface="Calibri"/>
                <a:sym typeface="Calibri"/>
              </a:rPr>
              <a:t>First verify that you owe the amount on the bill. Check that the amount that insurance is covering is correct, and pay the bill right away or negotiate repayment if you can’t afford to pay the entire bill all at once. If you delay payment and it ends up in collections, it can have a negative effect on your credit scores.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don’t owe the bill or the amount is incorrect, dispute it as soon as possible.</a:t>
            </a:r>
            <a:r>
              <a:rPr lang="en-US" sz="1200" b="0" i="0" u="none" strike="noStrike" cap="none" dirty="0" smtClean="0">
                <a:solidFill>
                  <a:schemeClr val="dk1"/>
                </a:solidFill>
                <a:effectLst/>
                <a:latin typeface="Calibri"/>
                <a:ea typeface="Calibri"/>
                <a:cs typeface="Calibri"/>
                <a:sym typeface="Calibri"/>
              </a:rPr>
              <a:t> Bill disputes can take a while to clear up, and in the meantime the bill is still owed and could be subject to late fees or interest.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Many hospitals have financial assistance programs, which may be called “charity care,”</a:t>
            </a:r>
            <a:r>
              <a:rPr lang="en-US" sz="1200" b="0" i="0" u="none" strike="noStrike" cap="none" dirty="0" smtClean="0">
                <a:solidFill>
                  <a:schemeClr val="dk1"/>
                </a:solidFill>
                <a:effectLst/>
                <a:latin typeface="Calibri"/>
                <a:ea typeface="Calibri"/>
                <a:cs typeface="Calibri"/>
                <a:sym typeface="Calibri"/>
              </a:rPr>
              <a:t> if you’re unable to pay your bill. Ask your provider if they offer any kind of assistance before you get treatments—or immediately afterwards. There may be a time period to sign up for these kinds of programs, so check the deadlines for enrollment beforehand.</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you aren’t able to pay your medical bill, ask your provider for a payment plan with little or no interest before paying the bill with a credit card.</a:t>
            </a:r>
            <a:r>
              <a:rPr lang="en-US" sz="1200" b="0" i="0" u="none" strike="noStrike" cap="none" dirty="0" smtClean="0">
                <a:solidFill>
                  <a:schemeClr val="dk1"/>
                </a:solidFill>
                <a:effectLst/>
                <a:latin typeface="Calibri"/>
                <a:ea typeface="Calibri"/>
                <a:cs typeface="Calibri"/>
                <a:sym typeface="Calibri"/>
              </a:rPr>
              <a:t> Once you’ve paid with a credit card, you’ll no longer be eligible for a payment plan. Putting large medical charges on your credit card is risky, especially if you don’t have the money to pay off the card immediately. You can end up paying interest on that medical debt. Also, your medical debt will look like credit card debt to creditors, who might weigh that differently when considering a loan application.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5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cap="none" dirty="0" smtClean="0">
                <a:solidFill>
                  <a:schemeClr val="dk1"/>
                </a:solidFill>
                <a:effectLst/>
                <a:latin typeface="Calibri"/>
                <a:ea typeface="Calibri"/>
                <a:cs typeface="Calibri"/>
                <a:sym typeface="Calibri"/>
              </a:rPr>
              <a:t>Training Section 2: </a:t>
            </a:r>
            <a:r>
              <a:rPr lang="en-US" sz="1200" b="1" i="0" u="sng" strike="noStrike" cap="none" dirty="0" smtClean="0">
                <a:solidFill>
                  <a:schemeClr val="dk1"/>
                </a:solidFill>
                <a:effectLst/>
                <a:latin typeface="Calibri"/>
                <a:ea typeface="Calibri"/>
                <a:cs typeface="Calibri"/>
                <a:sym typeface="Calibri"/>
              </a:rPr>
              <a:t>Overview of the training and introductions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the purpose of the training is like the mission—overall what the training is trying to do.</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objectives are the specific things they will know or be able to do as a result of the training.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objectives. Be sure to paraphrase, not read.</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 </a:t>
            </a:r>
            <a:r>
              <a:rPr lang="en-US" sz="1200" b="0" i="0" u="none" strike="noStrike" cap="none" dirty="0" smtClean="0">
                <a:solidFill>
                  <a:schemeClr val="dk1"/>
                </a:solidFill>
                <a:effectLst/>
                <a:latin typeface="Calibri"/>
                <a:ea typeface="Calibri"/>
                <a:cs typeface="Calibri"/>
                <a:sym typeface="Calibri"/>
              </a:rPr>
              <a:t>If you have chosen to focus your training on just a few topics or even just a few tools, edit the objectives on this slide to reflect that focus.</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7749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Discussion</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pages 116-117</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is a payday loan?</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Augment participants’ responses with the following facts from the toolkit: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 payday loan or a “cash advance” is a short-term loan, generally for $500 or less. It is generally due on your next payday.</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must either give the lender access to your checking account by electronic debit or write a post-dated check for the full balance in advance, so the lender can deposit your check when the loan comes due.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Depending on state law and individual lender practices, other loan features can vary. For example, payday loans can be structured to be paid off in one lump-sum payment, but interest-only payments ("renewals" or “rollovers”) are possible in some states.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 some states, payday loans may be structured so that they’re repayable in payments over a longer period of time, called “payday installment loans.”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typical cost of the loan may range from $10 to $30 or more for every $100 you borrow. So a typical two-week payday loan with a $15 fee per $100 borrowed equals an annual percentage rate (APR) of almost 400 percent.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may also have to pay additional fees to your bank or credit union if there isn’t enough money to cover the loan payment when the payday lender tries to take the money you owe out of your account or cash the postdated check. This is on top of fees you’re already paying the lender.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State laws and other factors can influence how much you can borrow and the fees you're charged. Some state laws restrict or prohibit payday lending.</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24883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CTIVITY -  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Exercise in Pairs</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pages 118-121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people some of the benefits of having emergency savings. Write on flip chart.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Share that one benefit is that it can save you money—sometimes a lot of money.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to review the table, in their toolkit or on this slide, in pairs. Explain that the terms of the two loan products are for example purposes only – that terms vary.</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them list the costs of each approach to covering the unexpected auto repair cost (ex: replacing your spark plugs). Be sure to explain that there are direct costs—the additional money that each approach may require. But, there may be other costs, too such as stress of repaying a new debt.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Give pairs 5 minutes to complete.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groups to share their thoughts.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Keep track of </a:t>
            </a:r>
            <a:r>
              <a:rPr lang="en-US" sz="1200" b="1" i="0" u="none" strike="noStrike" cap="none" dirty="0" smtClean="0">
                <a:solidFill>
                  <a:schemeClr val="dk1"/>
                </a:solidFill>
                <a:effectLst/>
                <a:latin typeface="Calibri"/>
                <a:ea typeface="Calibri"/>
                <a:cs typeface="Calibri"/>
                <a:sym typeface="Calibri"/>
              </a:rPr>
              <a:t>direct costs </a:t>
            </a:r>
            <a:r>
              <a:rPr lang="en-US" sz="1200" b="0" i="0" u="none" strike="noStrike" cap="none" dirty="0" smtClean="0">
                <a:solidFill>
                  <a:schemeClr val="dk1"/>
                </a:solidFill>
                <a:effectLst/>
                <a:latin typeface="Calibri"/>
                <a:ea typeface="Calibri"/>
                <a:cs typeface="Calibri"/>
                <a:sym typeface="Calibri"/>
              </a:rPr>
              <a:t>and </a:t>
            </a:r>
            <a:r>
              <a:rPr lang="en-US" sz="1200" b="1" i="0" u="none" strike="noStrike" cap="none" dirty="0" smtClean="0">
                <a:solidFill>
                  <a:schemeClr val="dk1"/>
                </a:solidFill>
                <a:effectLst/>
                <a:latin typeface="Calibri"/>
                <a:ea typeface="Calibri"/>
                <a:cs typeface="Calibri"/>
                <a:sym typeface="Calibri"/>
              </a:rPr>
              <a:t>other costs</a:t>
            </a:r>
            <a:r>
              <a:rPr lang="en-US" sz="1200" b="0" i="0" u="none" strike="noStrike" cap="none" dirty="0" smtClean="0">
                <a:solidFill>
                  <a:schemeClr val="dk1"/>
                </a:solidFill>
                <a:effectLst/>
                <a:latin typeface="Calibri"/>
                <a:ea typeface="Calibri"/>
                <a:cs typeface="Calibri"/>
                <a:sym typeface="Calibri"/>
              </a:rPr>
              <a:t> on flip charts.</a:t>
            </a:r>
          </a:p>
          <a:p>
            <a:pPr marL="228600" indent="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How do you think the people you work with would respond to this information? </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Use the following answers as a guide for the discussion.</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Emergency Savings</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Direct costs: use of savings, decreased spending because income dedicated to savings, future savings to replenish the amount used for spark plugs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costs: discipline of regular savings to build and replenish emergency fund</a:t>
            </a: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Credit Card</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Direct costs: interest paid on money borrowed—$40; obligation of future income until credit card balance is paid in full</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costs: stress of credit card bill; could impact credit score positively or negatively depending on payment pattern</a:t>
            </a: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Payday Loan</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14 days to repay: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Direct costs: origination fees—$52.50; cost of renewal fees ($52.50 every 14 days in the example) if you cannot repay in full; obligation of future income until payday loan paid in full.</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97238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Facilitated Discussion </a:t>
            </a:r>
          </a:p>
          <a:p>
            <a:r>
              <a:rPr lang="en-US" sz="1200" b="0" i="0" u="none" strike="noStrike" cap="none" dirty="0" smtClean="0">
                <a:solidFill>
                  <a:schemeClr val="dk1"/>
                </a:solidFill>
                <a:effectLst/>
                <a:latin typeface="Calibri"/>
                <a:ea typeface="Calibri"/>
                <a:cs typeface="Calibri"/>
                <a:sym typeface="Calibri"/>
              </a:rPr>
              <a:t>Corresponding section of the toolkit: Module 6, pages 121-122 </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is debt settlement?</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Explain: </a:t>
            </a:r>
            <a:r>
              <a:rPr lang="en-US" sz="1200" b="0" i="0" u="none" strike="noStrike" cap="none" dirty="0" smtClean="0">
                <a:solidFill>
                  <a:schemeClr val="dk1"/>
                </a:solidFill>
                <a:effectLst/>
                <a:latin typeface="Calibri"/>
                <a:ea typeface="Calibri"/>
                <a:cs typeface="Calibri"/>
                <a:sym typeface="Calibri"/>
              </a:rPr>
              <a:t>Debt settlement companies say they can renegotiate, settle, or in some way change the terms of your unsecured debt to a creditor or a debt collector. That may include reducing the balance, interest rates, or fees you owe. It’s possible for you to try to do this yourself by contacting your creditors.</a:t>
            </a:r>
          </a:p>
          <a:p>
            <a:pPr>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As a group discussion, or in small groups, discuss the following questions:</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Should you use a debt settlement service to deal with your debt?</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are the consequences of using a debt settlement service?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Allow the group to discuss the pros and cons to using a debt settlement service.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it is not mentioned, state:</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Debt settlement companies charge fees, but it’s generally illegal for them to charge up-front fees.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 debt settlement companies advertise that they will help consumers, but they ask you to stop paying your debts while you save up money to settle the debts. Not paying on your debts can create problems for you. </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are some red flags to watch out for when deciding to do business with a debt settlement service?</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If it is not mentioned, state:</a:t>
            </a:r>
            <a:endParaRPr lang="en-US" sz="1200" b="0" i="0" u="none" strike="noStrike" cap="none" dirty="0" smtClean="0">
              <a:solidFill>
                <a:schemeClr val="dk1"/>
              </a:solidFill>
              <a:effectLst/>
              <a:latin typeface="Calibri"/>
              <a:ea typeface="Calibri"/>
              <a:cs typeface="Calibri"/>
              <a:sym typeface="Calibri"/>
            </a:endParaRP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should avoid doing business with any company that promises to settle the debt if the company: </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Charges any fees before it settles your debts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Promotes a “new government program” to bail out personal credit card debt</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Guarantees to you that it can make the debt go away</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Tells you to stop communicating with the creditors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Tells you it can stop all debt collection calls and lawsuits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Guarantees that the unsecured debts can be paid off for pennies on the dollar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17447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err="1" smtClean="0">
                <a:solidFill>
                  <a:schemeClr val="dk1"/>
                </a:solidFill>
                <a:effectLst/>
                <a:latin typeface="Calibri"/>
                <a:ea typeface="Calibri"/>
                <a:cs typeface="Calibri"/>
                <a:sym typeface="Calibri"/>
              </a:rPr>
              <a:t>odule</a:t>
            </a:r>
            <a:r>
              <a:rPr lang="en-US" sz="1200" b="1" i="0" u="sng" strike="noStrike" cap="none" dirty="0" smtClean="0">
                <a:solidFill>
                  <a:schemeClr val="dk1"/>
                </a:solidFill>
                <a:effectLst/>
                <a:latin typeface="Calibri"/>
                <a:ea typeface="Calibri"/>
                <a:cs typeface="Calibri"/>
                <a:sym typeface="Calibri"/>
              </a:rPr>
              <a:t>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and Facilitated Discussion </a:t>
            </a:r>
          </a:p>
          <a:p>
            <a:r>
              <a:rPr lang="en-US" sz="1200" b="0" i="0" u="none" strike="noStrike" cap="none" dirty="0" smtClean="0">
                <a:solidFill>
                  <a:schemeClr val="dk1"/>
                </a:solidFill>
                <a:effectLst/>
                <a:latin typeface="Calibri"/>
                <a:ea typeface="Calibri"/>
                <a:cs typeface="Calibri"/>
                <a:sym typeface="Calibri"/>
              </a:rPr>
              <a:t>Corresponding section of the toolkit: The “Debt log” in Module 6, pages 124-126</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how to use the “Debt log”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Remember, a bill isn't always debt.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For instance, your monthly phone bill isn't debt, but any past due amount for that bill is. If you're repaying a loan (like a credit card or mortgage), the entire amount is considered debt and should be included here.</a:t>
            </a:r>
          </a:p>
          <a:p>
            <a:pPr marL="228600" indent="0">
              <a:buFont typeface="Arial" panose="020B0604020202020204" pitchFamily="34" charset="0"/>
              <a:buNone/>
            </a:pPr>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a:t>
            </a:r>
            <a:r>
              <a:rPr lang="en-US" sz="1200" b="0" i="0" u="none" strike="noStrike" cap="none" dirty="0" smtClean="0">
                <a:solidFill>
                  <a:schemeClr val="dk1"/>
                </a:solidFill>
                <a:effectLst/>
                <a:latin typeface="Calibri"/>
                <a:ea typeface="Calibri"/>
                <a:cs typeface="Calibri"/>
                <a:sym typeface="Calibri"/>
              </a:rPr>
              <a:t> How would you use this tool with the people you serve?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53869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“Debt-to-income calculator” tool in Module 6, pages 127-129</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what the debt-to-income ratio is and how it is used.</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Determining your debt-to-income ratio is one way to check the overall health of your finances. It measures how much pressure debt is putting on your budget, which helps you decide if you can handle more deb</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0252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“Debt-to-income calculator” tool in Module 6, pages 127-129</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Discuss debt-to-income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DTI) in real terms using the following: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someone’s DTI is 50% that means that $.50 out of every dollar they earn goes towards his/her debt.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That leave $.50 out of every dollar to pay for everything else.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What is everything else?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Taxes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Utilities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Cell phone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Gasoline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Food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Clothing</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School fees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Gifts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Savings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Car repairs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Home repairs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Appliances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Furniture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Household supplies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Pet food and supplies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And so 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68497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“Debt-to-income calculator” tool in Module 6, pages 127-129</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how to calculate the debt-to-income (DTI) ratio.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possible, pull up the tool from the toolkit on your screen and demonstrate the auto-calculation feature in the tool.</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0136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“Debt-to-income calculator” tool in Module 6, pages 127-129</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FACILITATION TIP:</a:t>
            </a:r>
            <a:r>
              <a:rPr lang="en-US" sz="1200" b="0" i="0" u="none" strike="noStrike" cap="none" dirty="0" smtClean="0">
                <a:solidFill>
                  <a:schemeClr val="dk1"/>
                </a:solidFill>
                <a:effectLst/>
                <a:latin typeface="Calibri"/>
                <a:ea typeface="Calibri"/>
                <a:cs typeface="Calibri"/>
                <a:sym typeface="Calibri"/>
              </a:rPr>
              <a:t> Summarize this slide on a flip chart if you are doing the Shawna activity described on “Activity in pairs” slide.</a:t>
            </a:r>
          </a:p>
          <a:p>
            <a:pPr lvl="0"/>
            <a:r>
              <a:rPr lang="en-US" sz="1200" b="0" i="0" u="none" strike="noStrike" cap="none" dirty="0" smtClean="0">
                <a:solidFill>
                  <a:schemeClr val="dk1"/>
                </a:solidFill>
                <a:effectLst/>
                <a:latin typeface="Calibri"/>
                <a:ea typeface="Calibri"/>
                <a:cs typeface="Calibri"/>
                <a:sym typeface="Calibri"/>
              </a:rPr>
              <a:t>Explain how to interpret the DTI ratio.</a:t>
            </a:r>
          </a:p>
          <a:p>
            <a:pPr lvl="0"/>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Renters: Consider maintaining a debt-to-income ratio of .15 - .20, or 15% - 20%, or less. </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means that monthly credit card payments, student loan payments, auto loan payments, and other debts should take up 20% or less of your gross income.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Homeowners: Consider maintaining a debt-to-income ratio of .28 - .35, or 28% - 35%, or less for </a:t>
            </a:r>
            <a:r>
              <a:rPr lang="en-US" sz="1200" b="1" i="0" u="sng" strike="noStrike" cap="none" dirty="0" smtClean="0">
                <a:solidFill>
                  <a:schemeClr val="dk1"/>
                </a:solidFill>
                <a:effectLst/>
                <a:latin typeface="Calibri"/>
                <a:ea typeface="Calibri"/>
                <a:cs typeface="Calibri"/>
                <a:sym typeface="Calibri"/>
              </a:rPr>
              <a:t>just the mortgage (home loan), taxes, and insurance.</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means that if you have a mortgage, the mortgage alone should take up no more than 28% of your income. </a:t>
            </a:r>
          </a:p>
          <a:p>
            <a:pPr lvl="2">
              <a:buFont typeface="Arial" panose="020B0604020202020204" pitchFamily="34" charset="0"/>
              <a:buChar char="•"/>
            </a:pPr>
            <a:r>
              <a:rPr lang="en-US" sz="1200" b="0" i="1" u="none" strike="noStrike" cap="none" dirty="0" smtClean="0">
                <a:solidFill>
                  <a:schemeClr val="dk1"/>
                </a:solidFill>
                <a:effectLst/>
                <a:latin typeface="Calibri"/>
                <a:ea typeface="Calibri"/>
                <a:cs typeface="Calibri"/>
                <a:sym typeface="Calibri"/>
              </a:rPr>
              <a:t>This includes the monthly principal, interest, taxes, and insurance (called PITI).</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Homeowners: Consider maintaining a debt-to-income ratio for all debts of .36, or 36%, or less.</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means that if you have a mortgage and other debts—credit card payments, student loan payments, auto loan payment, and payday loan payments–your debt-to-income ratio should be below 36%.</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Some lenders will go up to 43% or higher for all debt.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have court-ordered, fixed payments, such as child support, count these as debt for this purpose.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15059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“Debt-to-income calculator” tool in Module 6, pages 127-129</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complete the DTI in pairs.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Have them determine whether the individual should take on more debt.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them to calculate the DTI without the proposed new debt and with the proposed new debt.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Provide about 3 minutes for participants to calculate the answers.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Consider writing the answers on a flip chart.</a:t>
            </a:r>
          </a:p>
          <a:p>
            <a:pPr marL="228600" indent="0">
              <a:buFont typeface="Arial" panose="020B0604020202020204" pitchFamily="34" charset="0"/>
              <a:buNone/>
            </a:pPr>
            <a:endParaRPr lang="en-US" sz="1200" b="1" i="0" u="none" strike="noStrike" cap="none" smtClean="0">
              <a:solidFill>
                <a:schemeClr val="dk1"/>
              </a:solidFill>
              <a:effectLst/>
              <a:latin typeface="Calibri"/>
              <a:ea typeface="Calibri"/>
              <a:cs typeface="Calibri"/>
              <a:sym typeface="Calibri"/>
            </a:endParaRPr>
          </a:p>
          <a:p>
            <a:pPr marL="228600" indent="0">
              <a:buFont typeface="Arial" panose="020B0604020202020204" pitchFamily="34" charset="0"/>
              <a:buNone/>
            </a:pPr>
            <a:r>
              <a:rPr lang="en-US" sz="1200" b="1" i="0" u="none" strike="noStrike" cap="none" smtClean="0">
                <a:solidFill>
                  <a:schemeClr val="dk1"/>
                </a:solidFill>
                <a:effectLst/>
                <a:latin typeface="Calibri"/>
                <a:ea typeface="Calibri"/>
                <a:cs typeface="Calibri"/>
                <a:sym typeface="Calibri"/>
              </a:rPr>
              <a:t>Answers</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Gross income = 160 hours x $17.50/hour = $2,800</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Monthly debt before car loan = $975/month</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DTI = .35 or 35%</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Monthly Debt with car loan = $1,133</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DTI with car loan = .40 or 40%</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share their answers and whether they felt the individual should get the new loan.</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Explain that if Shawna gets the loan, that $.40 out of every $1 she earns will be committed each month to cover her debts.</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that this leaves $.60 out of every dollar to cover everything else. </a:t>
            </a:r>
            <a:r>
              <a:rPr lang="en-US" sz="1200" b="1" i="0" u="none" strike="noStrike" cap="none" dirty="0" smtClean="0">
                <a:solidFill>
                  <a:schemeClr val="dk1"/>
                </a:solidFill>
                <a:effectLst/>
                <a:latin typeface="Calibri"/>
                <a:ea typeface="Calibri"/>
                <a:cs typeface="Calibri"/>
                <a:sym typeface="Calibri"/>
              </a:rPr>
              <a:t>Ask participants what everything else includes</a:t>
            </a:r>
            <a:r>
              <a:rPr lang="en-US" sz="1200" b="0" i="0" u="none" strike="noStrike" cap="none" dirty="0" smtClean="0">
                <a:solidFill>
                  <a:schemeClr val="dk1"/>
                </a:solidFill>
                <a:effectLst/>
                <a:latin typeface="Calibri"/>
                <a:ea typeface="Calibri"/>
                <a:cs typeface="Calibri"/>
                <a:sym typeface="Calibri"/>
              </a:rPr>
              <a:t>. Write their ideas on a flip chart.</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sure to add the following if not shared by the participants: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Savings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Taxes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Insurance – Car and Health</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Utilities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Food</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Clothing</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Childcare</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Health care (that has not turned into debt)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Child support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Charitable contributions and gifts and</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family expenses</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can Shawna do to lower her DTI?</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45492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Module 6: Dealing with Debt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Presentation </a:t>
            </a:r>
          </a:p>
          <a:p>
            <a:r>
              <a:rPr lang="en-US" sz="1200" b="0" i="0" u="none" strike="noStrike" cap="none" dirty="0" smtClean="0">
                <a:solidFill>
                  <a:schemeClr val="dk1"/>
                </a:solidFill>
                <a:effectLst/>
                <a:latin typeface="Calibri"/>
                <a:ea typeface="Calibri"/>
                <a:cs typeface="Calibri"/>
                <a:sym typeface="Calibri"/>
              </a:rPr>
              <a:t>Corresponding section of the toolkit: The “Debt action plan” tool in Module 6, pages 130-131</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Review two primary methods for reducing debt outlined in </a:t>
            </a:r>
            <a:r>
              <a:rPr lang="en-US" sz="1200" b="0" i="1" u="none" strike="noStrike" cap="none" dirty="0" smtClean="0">
                <a:solidFill>
                  <a:schemeClr val="dk1"/>
                </a:solidFill>
                <a:effectLst/>
                <a:latin typeface="Calibri"/>
                <a:ea typeface="Calibri"/>
                <a:cs typeface="Calibri"/>
                <a:sym typeface="Calibri"/>
              </a:rPr>
              <a:t>Tool 3</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r>
              <a:rPr lang="en-US" sz="1200" b="1" i="0" u="sng" strike="noStrike" cap="none" dirty="0" smtClean="0">
                <a:solidFill>
                  <a:schemeClr val="dk1"/>
                </a:solidFill>
                <a:effectLst/>
                <a:latin typeface="Calibri"/>
                <a:ea typeface="Calibri"/>
                <a:cs typeface="Calibri"/>
                <a:sym typeface="Calibri"/>
              </a:rPr>
              <a:t>Pay smallest debt first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Description: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After you've made all your minimum payments, increase your payment on the smallest debt. After it's paid off, add that extra amount to your minimum payment on the next smallest debt.</a:t>
            </a:r>
          </a:p>
          <a:p>
            <a:r>
              <a:rPr lang="en-US" sz="1200" b="0" i="0" u="none" strike="noStrike" cap="none" dirty="0" smtClean="0">
                <a:solidFill>
                  <a:schemeClr val="dk1"/>
                </a:solidFill>
                <a:effectLst/>
                <a:latin typeface="Calibri"/>
                <a:ea typeface="Calibri"/>
                <a:cs typeface="Calibri"/>
                <a:sym typeface="Calibri"/>
              </a:rPr>
              <a:t>Pro” If you have many small debts, you might see progress quickly by reducing the number of debts you owe. </a:t>
            </a:r>
          </a:p>
          <a:p>
            <a:r>
              <a:rPr lang="en-US" sz="1200" b="0" i="0" u="none" strike="noStrike" cap="none" dirty="0" smtClean="0">
                <a:solidFill>
                  <a:schemeClr val="dk1"/>
                </a:solidFill>
                <a:effectLst/>
                <a:latin typeface="Calibri"/>
                <a:ea typeface="Calibri"/>
                <a:cs typeface="Calibri"/>
                <a:sym typeface="Calibri"/>
              </a:rPr>
              <a:t>Con: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If the interest rate and fees are high on your larger debts and you pay the smaller ones first, you might pay more in total over the length of the debt. </a:t>
            </a:r>
          </a:p>
          <a:p>
            <a:endParaRPr lang="en-US" sz="1200" b="1" i="0" u="sng"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Pay highest interest rate first</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Description: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After you've made all your minimum payments, increase your payment on the debt that has the highest interest rate. After it's paid off, add that extra amount to your minimum payment on the next highest-rate debt.</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By paying off the debts that charge you the highest interest and fees first, you save money overall.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You might not feel like you're making progress very quickly, especially if the first debt is large.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575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101820"/>
              </a:buClr>
              <a:buSzPts val="4000"/>
              <a:buFont typeface="Arial"/>
              <a:buNone/>
              <a:defRPr sz="4000" b="0" i="0" u="none" strike="noStrike" cap="none">
                <a:solidFill>
                  <a:srgbClr val="1018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body" idx="1"/>
          </p:nvPr>
        </p:nvSpPr>
        <p:spPr>
          <a:xfrm>
            <a:off x="646352" y="2895600"/>
            <a:ext cx="8031561" cy="520700"/>
          </a:xfrm>
          <a:prstGeom prst="rect">
            <a:avLst/>
          </a:prstGeom>
          <a:noFill/>
          <a:ln>
            <a:noFill/>
          </a:ln>
        </p:spPr>
        <p:txBody>
          <a:bodyPr spcFirstLastPara="1" wrap="square" lIns="91425" tIns="45700" rIns="91425" bIns="45700" anchor="t" anchorCtr="0"/>
          <a:lstStyle>
            <a:lvl1pPr marL="457200" marR="0" lvl="0" indent="-228600" algn="l" rtl="0">
              <a:lnSpc>
                <a:spcPct val="162500"/>
              </a:lnSpc>
              <a:spcBef>
                <a:spcPts val="1000"/>
              </a:spcBef>
              <a:spcAft>
                <a:spcPts val="0"/>
              </a:spcAft>
              <a:buClr>
                <a:schemeClr val="dk2"/>
              </a:buClr>
              <a:buSzPts val="1600"/>
              <a:buFont typeface="Noto Sans Symbols"/>
              <a:buNone/>
              <a:defRPr sz="1600" b="0" i="0" u="none" strike="noStrike" cap="none">
                <a:solidFill>
                  <a:srgbClr val="43484E"/>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pic>
        <p:nvPicPr>
          <p:cNvPr id="23" name="Google Shape;23;p2"/>
          <p:cNvPicPr preferRelativeResize="0"/>
          <p:nvPr/>
        </p:nvPicPr>
        <p:blipFill>
          <a:blip r:embed="rId2"/>
          <a:stretch>
            <a:fillRect/>
          </a:stretch>
        </p:blipFill>
        <p:spPr>
          <a:xfrm>
            <a:off x="545039" y="5001237"/>
            <a:ext cx="2679700" cy="926882"/>
          </a:xfrm>
          <a:prstGeom prst="rect">
            <a:avLst/>
          </a:prstGeom>
          <a:noFill/>
          <a:ln>
            <a:noFill/>
          </a:ln>
        </p:spPr>
      </p:pic>
      <p:pic>
        <p:nvPicPr>
          <p:cNvPr id="24" name="Google Shape;24;p2"/>
          <p:cNvPicPr preferRelativeResize="0"/>
          <p:nvPr/>
        </p:nvPicPr>
        <p:blipFill rotWithShape="1">
          <a:blip r:embed="rId3">
            <a:alphaModFix/>
          </a:blip>
          <a:srcRect/>
          <a:stretch/>
        </p:blipFill>
        <p:spPr>
          <a:xfrm>
            <a:off x="0" y="5328740"/>
            <a:ext cx="9157662" cy="18854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 name="Google Shape;34;p4"/>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35" name="Google Shape;35;p4"/>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544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1" name="Google Shape;71;p11"/>
          <p:cNvSpPr txBox="1">
            <a:spLocks noGrp="1"/>
          </p:cNvSpPr>
          <p:nvPr>
            <p:ph type="body" idx="2"/>
          </p:nvPr>
        </p:nvSpPr>
        <p:spPr>
          <a:xfrm>
            <a:off x="4735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2" name="Google Shape;72;p1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4" name="Google Shape;74;p1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77" name="Google Shape;77;p12"/>
          <p:cNvSpPr txBox="1"/>
          <p:nvPr/>
        </p:nvSpPr>
        <p:spPr>
          <a:xfrm>
            <a:off x="5847160" y="6326188"/>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t>‹#›</a:t>
            </a:fld>
            <a:endParaRPr sz="1200">
              <a:solidFill>
                <a:srgbClr val="88898A"/>
              </a:solidFill>
              <a:latin typeface="Arial"/>
              <a:ea typeface="Arial"/>
              <a:cs typeface="Arial"/>
              <a:sym typeface="Arial"/>
            </a:endParaRPr>
          </a:p>
        </p:txBody>
      </p:sp>
      <p:sp>
        <p:nvSpPr>
          <p:cNvPr id="78" name="Google Shape;78;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79" name="Google Shape;79;p12"/>
          <p:cNvSpPr txBox="1"/>
          <p:nvPr/>
        </p:nvSpPr>
        <p:spPr>
          <a:xfrm>
            <a:off x="5847160" y="6326188"/>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t>‹#›</a:t>
            </a:fld>
            <a:endParaRPr sz="1200">
              <a:solidFill>
                <a:srgbClr val="88898A"/>
              </a:solidFill>
              <a:latin typeface="Arial"/>
              <a:ea typeface="Arial"/>
              <a:cs typeface="Arial"/>
              <a:sym typeface="Arial"/>
            </a:endParaRPr>
          </a:p>
        </p:txBody>
      </p:sp>
      <p:sp>
        <p:nvSpPr>
          <p:cNvPr id="80" name="Google Shape;80;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81" name="Google Shape;81;p12"/>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pic>
        <p:nvPicPr>
          <p:cNvPr id="9" name="Google Shape;15;p1"/>
          <p:cNvPicPr preferRelativeResize="0"/>
          <p:nvPr userDrawn="1"/>
        </p:nvPicPr>
        <p:blipFill>
          <a:blip r:embed="rId2"/>
          <a:stretch>
            <a:fillRect/>
          </a:stretch>
        </p:blipFill>
        <p:spPr>
          <a:xfrm>
            <a:off x="478944" y="5765633"/>
            <a:ext cx="2679700" cy="92688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457200" y="0"/>
            <a:ext cx="9144000" cy="6858000"/>
          </a:xfrm>
          <a:prstGeom prst="rect">
            <a:avLst/>
          </a:prstGeom>
          <a:solidFill>
            <a:schemeClr val="bg1"/>
          </a:solidFill>
          <a:ln>
            <a:noFill/>
          </a:ln>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dirty="0" smtClean="0">
              <a:solidFill>
                <a:srgbClr val="000000"/>
              </a:solidFill>
              <a:latin typeface="Arial" pitchFamily="34" charset="0"/>
              <a:ea typeface="ヒラギノ角ゴ ProN W3"/>
              <a:cs typeface="ヒラギノ角ゴ ProN W3"/>
              <a:sym typeface="Arial" pitchFamily="34" charset="0"/>
            </a:endParaRPr>
          </a:p>
        </p:txBody>
      </p:sp>
      <p:sp>
        <p:nvSpPr>
          <p:cNvPr id="21" name="Title 1"/>
          <p:cNvSpPr>
            <a:spLocks noGrp="1"/>
          </p:cNvSpPr>
          <p:nvPr>
            <p:ph type="ctrTitle"/>
          </p:nvPr>
        </p:nvSpPr>
        <p:spPr>
          <a:xfrm>
            <a:off x="903112" y="2300174"/>
            <a:ext cx="7309556" cy="880064"/>
          </a:xfrm>
          <a:prstGeom prst="rect">
            <a:avLst/>
          </a:prstGeom>
        </p:spPr>
        <p:txBody>
          <a:bodyPr lIns="64251" tIns="32125" rIns="64251" bIns="32125">
            <a:normAutofit/>
          </a:bodyPr>
          <a:lstStyle>
            <a:lvl1pPr algn="l" defTabSz="457200" rtl="0" eaLnBrk="1" latinLnBrk="0" hangingPunct="1">
              <a:lnSpc>
                <a:spcPts val="5000"/>
              </a:lnSpc>
              <a:spcBef>
                <a:spcPts val="7500"/>
              </a:spcBef>
              <a:spcAft>
                <a:spcPts val="0"/>
              </a:spcAft>
              <a:buNone/>
              <a:defRPr lang="en-US" sz="4600" kern="1200" baseline="0" dirty="0">
                <a:solidFill>
                  <a:schemeClr val="tx1"/>
                </a:solidFill>
                <a:latin typeface="+mj-lt"/>
                <a:ea typeface="+mj-ea"/>
                <a:cs typeface="+mj-cs"/>
              </a:defRPr>
            </a:lvl1pPr>
          </a:lstStyle>
          <a:p>
            <a:r>
              <a:rPr lang="en-US" dirty="0" smtClean="0"/>
              <a:t>Click to edit Master title style</a:t>
            </a:r>
            <a:endParaRPr lang="en-US" dirty="0"/>
          </a:p>
        </p:txBody>
      </p:sp>
      <p:sp>
        <p:nvSpPr>
          <p:cNvPr id="22" name="Subtitle 2"/>
          <p:cNvSpPr>
            <a:spLocks noGrp="1"/>
          </p:cNvSpPr>
          <p:nvPr>
            <p:ph type="subTitle" idx="1"/>
          </p:nvPr>
        </p:nvSpPr>
        <p:spPr>
          <a:xfrm>
            <a:off x="903112" y="3202725"/>
            <a:ext cx="7309555" cy="706079"/>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smtClean="0"/>
              <a:t>Click to edit Master subtitle style</a:t>
            </a:r>
            <a:endParaRPr lang="en-US" dirty="0"/>
          </a:p>
        </p:txBody>
      </p:sp>
      <p:pic>
        <p:nvPicPr>
          <p:cNvPr id="5" name="Google Shape;15;p1"/>
          <p:cNvPicPr preferRelativeResize="0"/>
          <p:nvPr userDrawn="1"/>
        </p:nvPicPr>
        <p:blipFill>
          <a:blip r:embed="rId2"/>
          <a:stretch>
            <a:fillRect/>
          </a:stretch>
        </p:blipFill>
        <p:spPr>
          <a:xfrm>
            <a:off x="478944" y="5765633"/>
            <a:ext cx="2679700" cy="926882"/>
          </a:xfrm>
          <a:prstGeom prst="rect">
            <a:avLst/>
          </a:prstGeom>
          <a:noFill/>
          <a:ln>
            <a:noFill/>
          </a:ln>
        </p:spPr>
      </p:pic>
    </p:spTree>
    <p:extLst>
      <p:ext uri="{BB962C8B-B14F-4D97-AF65-F5344CB8AC3E}">
        <p14:creationId xmlns:p14="http://schemas.microsoft.com/office/powerpoint/2010/main" val="21642854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10"/>
          </p:nvPr>
        </p:nvSpPr>
        <p:spPr>
          <a:xfrm>
            <a:off x="6528816" y="6172200"/>
            <a:ext cx="2057400" cy="365125"/>
          </a:xfrm>
          <a:prstGeom prst="rect">
            <a:avLst/>
          </a:prstGeom>
        </p:spPr>
        <p:txBody>
          <a:bodyPr/>
          <a:lstStyle/>
          <a:p>
            <a:fld id="{0155CA9A-7DC0-4F33-9AFB-59B2852CB43E}" type="slidenum">
              <a:rPr lang="en-US" smtClean="0"/>
              <a:t>‹#›</a:t>
            </a:fld>
            <a:endParaRPr lang="en-US"/>
          </a:p>
        </p:txBody>
      </p:sp>
    </p:spTree>
    <p:extLst>
      <p:ext uri="{BB962C8B-B14F-4D97-AF65-F5344CB8AC3E}">
        <p14:creationId xmlns:p14="http://schemas.microsoft.com/office/powerpoint/2010/main" val="87015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553641" y="1524000"/>
            <a:ext cx="8037576"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chemeClr val="accent3">
                  <a:lumMod val="75000"/>
                </a:schemeClr>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chemeClr val="accent3">
                  <a:lumMod val="75000"/>
                </a:schemeClr>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
                <a:schemeClr val="accent3">
                  <a:lumMod val="75000"/>
                </a:schemeClr>
              </a:buClr>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smtClean="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smtClean="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smtClean="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6531426" y="6168573"/>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009801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1" name="Google Shape;11;p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
        <p:nvSpPr>
          <p:cNvPr id="13" name="Google Shape;13;p1"/>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 name="Google Shape;14;p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cxnSp>
        <p:nvCxnSpPr>
          <p:cNvPr id="16" name="Google Shape;16;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cxnSp>
        <p:nvCxnSpPr>
          <p:cNvPr id="18" name="Google Shape;18;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pic>
        <p:nvPicPr>
          <p:cNvPr id="17" name="Google Shape;23;p2"/>
          <p:cNvPicPr preferRelativeResize="0"/>
          <p:nvPr userDrawn="1"/>
        </p:nvPicPr>
        <p:blipFill>
          <a:blip r:embed="rId9"/>
          <a:stretch>
            <a:fillRect/>
          </a:stretch>
        </p:blipFill>
        <p:spPr>
          <a:xfrm>
            <a:off x="453614" y="5709691"/>
            <a:ext cx="2679700" cy="926882"/>
          </a:xfrm>
          <a:prstGeom prst="rect">
            <a:avLst/>
          </a:prstGeom>
          <a:noFill/>
          <a:ln>
            <a:noFill/>
          </a:ln>
        </p:spPr>
      </p:pic>
      <p:pic>
        <p:nvPicPr>
          <p:cNvPr id="19" name="Google Shape;15;p1"/>
          <p:cNvPicPr preferRelativeResize="0"/>
          <p:nvPr userDrawn="1"/>
        </p:nvPicPr>
        <p:blipFill>
          <a:blip r:embed="rId9"/>
          <a:stretch>
            <a:fillRect/>
          </a:stretch>
        </p:blipFill>
        <p:spPr>
          <a:xfrm>
            <a:off x="478944" y="5765633"/>
            <a:ext cx="2679700" cy="9268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7" r:id="rId3"/>
    <p:sldLayoutId id="2147483658" r:id="rId4"/>
    <p:sldLayoutId id="2147483660" r:id="rId5"/>
    <p:sldLayoutId id="2147483663" r:id="rId6"/>
    <p:sldLayoutId id="214748366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onsumerfinance.gov/your-money-your-goals/tools"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irs.gov/individuals/refund-timing"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Excel_Worksheet.xlsx"/></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nslds.ed.gov/"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consumerfinance.gov/paying-for-college"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nsumerfinance.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101820"/>
              </a:buClr>
              <a:buSzPts val="4000"/>
              <a:buFont typeface="Arial"/>
              <a:buNone/>
            </a:pPr>
            <a:r>
              <a:rPr lang="en-US" sz="4000" b="0" i="0" u="none" strike="noStrike" cap="none" dirty="0" smtClean="0">
                <a:solidFill>
                  <a:srgbClr val="101820"/>
                </a:solidFill>
                <a:latin typeface="Arial"/>
                <a:ea typeface="Arial"/>
                <a:cs typeface="Arial"/>
                <a:sym typeface="Arial"/>
              </a:rPr>
              <a:t>Your Money, Your Goals</a:t>
            </a:r>
            <a:endParaRPr sz="4000" b="0" i="0" u="none" strike="noStrike" cap="none" dirty="0">
              <a:solidFill>
                <a:srgbClr val="101820"/>
              </a:solidFill>
              <a:latin typeface="Arial"/>
              <a:ea typeface="Arial"/>
              <a:cs typeface="Arial"/>
              <a:sym typeface="Arial"/>
            </a:endParaRPr>
          </a:p>
        </p:txBody>
      </p:sp>
      <p:sp>
        <p:nvSpPr>
          <p:cNvPr id="87" name="Google Shape;87;p13"/>
          <p:cNvSpPr txBox="1">
            <a:spLocks noGrp="1"/>
          </p:cNvSpPr>
          <p:nvPr>
            <p:ph type="body" idx="1"/>
          </p:nvPr>
        </p:nvSpPr>
        <p:spPr>
          <a:xfrm>
            <a:off x="646352" y="2895600"/>
            <a:ext cx="8031561" cy="520700"/>
          </a:xfrm>
          <a:prstGeom prst="rect">
            <a:avLst/>
          </a:prstGeom>
          <a:noFill/>
          <a:ln>
            <a:noFill/>
          </a:ln>
        </p:spPr>
        <p:txBody>
          <a:bodyPr spcFirstLastPara="1" wrap="square" lIns="91425" tIns="45700" rIns="91425" bIns="45700" anchor="t" anchorCtr="0">
            <a:noAutofit/>
          </a:bodyPr>
          <a:lstStyle/>
          <a:p>
            <a:pPr marL="0" marR="0" lvl="0" indent="0" algn="l" rtl="0">
              <a:lnSpc>
                <a:spcPct val="162500"/>
              </a:lnSpc>
              <a:spcBef>
                <a:spcPts val="0"/>
              </a:spcBef>
              <a:spcAft>
                <a:spcPts val="0"/>
              </a:spcAft>
              <a:buClr>
                <a:schemeClr val="dk2"/>
              </a:buClr>
              <a:buSzPts val="1600"/>
              <a:buFont typeface="Noto Sans Symbols"/>
              <a:buNone/>
            </a:pPr>
            <a:r>
              <a:rPr lang="en-US" sz="1600" b="0" i="0" u="none" strike="noStrike" cap="none" dirty="0" smtClean="0">
                <a:solidFill>
                  <a:srgbClr val="43484E"/>
                </a:solidFill>
                <a:latin typeface="Georgia"/>
                <a:ea typeface="Georgia"/>
                <a:cs typeface="Georgia"/>
                <a:sym typeface="Georgia"/>
              </a:rPr>
              <a:t>A financial empowerment toolkit</a:t>
            </a:r>
            <a:endParaRPr sz="1600" b="0" i="0" u="none" strike="noStrike" cap="none" dirty="0">
              <a:solidFill>
                <a:srgbClr val="43484E"/>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activity</a:t>
            </a:r>
            <a:endParaRPr lang="en-US" dirty="0"/>
          </a:p>
        </p:txBody>
      </p:sp>
      <p:sp>
        <p:nvSpPr>
          <p:cNvPr id="3" name="Text Placeholder 2"/>
          <p:cNvSpPr>
            <a:spLocks noGrp="1"/>
          </p:cNvSpPr>
          <p:nvPr>
            <p:ph type="body" idx="1"/>
          </p:nvPr>
        </p:nvSpPr>
        <p:spPr/>
        <p:txBody>
          <a:bodyPr/>
          <a:lstStyle/>
          <a:p>
            <a:pPr lvl="0"/>
            <a:r>
              <a:rPr lang="en-US" dirty="0"/>
              <a:t>Share name</a:t>
            </a:r>
          </a:p>
          <a:p>
            <a:pPr lvl="0"/>
            <a:r>
              <a:rPr lang="en-US" dirty="0"/>
              <a:t>Organization</a:t>
            </a:r>
          </a:p>
          <a:p>
            <a:pPr lvl="0"/>
            <a:r>
              <a:rPr lang="en-US" dirty="0"/>
              <a:t>“What do you expect or hope to get from this training?”</a:t>
            </a:r>
          </a:p>
          <a:p>
            <a:endParaRPr lang="en-US" sz="2400" dirty="0"/>
          </a:p>
        </p:txBody>
      </p:sp>
    </p:spTree>
    <p:extLst>
      <p:ext uri="{BB962C8B-B14F-4D97-AF65-F5344CB8AC3E}">
        <p14:creationId xmlns:p14="http://schemas.microsoft.com/office/powerpoint/2010/main" val="11815468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Comparing auto loans</a:t>
            </a:r>
            <a:endParaRPr lang="en-US" dirty="0"/>
          </a:p>
        </p:txBody>
      </p:sp>
      <p:sp>
        <p:nvSpPr>
          <p:cNvPr id="3" name="Text Placeholder 2"/>
          <p:cNvSpPr>
            <a:spLocks noGrp="1"/>
          </p:cNvSpPr>
          <p:nvPr>
            <p:ph type="body" idx="1"/>
          </p:nvPr>
        </p:nvSpPr>
        <p:spPr/>
        <p:txBody>
          <a:bodyPr/>
          <a:lstStyle/>
          <a:p>
            <a:r>
              <a:rPr lang="en-US" dirty="0"/>
              <a:t>When shopping for an auto loan, evaluate the total cost to help you negotiate a deal you can afford.</a:t>
            </a:r>
          </a:p>
          <a:p>
            <a:pPr lvl="0"/>
            <a:r>
              <a:rPr lang="en-US" dirty="0"/>
              <a:t>Know what you can negotiate</a:t>
            </a:r>
          </a:p>
          <a:p>
            <a:pPr lvl="0"/>
            <a:r>
              <a:rPr lang="en-US" dirty="0"/>
              <a:t>Check your credit score</a:t>
            </a:r>
          </a:p>
          <a:p>
            <a:pPr lvl="0"/>
            <a:r>
              <a:rPr lang="en-US" dirty="0"/>
              <a:t>Review your loan contract before signing</a:t>
            </a:r>
          </a:p>
          <a:p>
            <a:endParaRPr lang="en-US" dirty="0"/>
          </a:p>
        </p:txBody>
      </p:sp>
    </p:spTree>
    <p:extLst>
      <p:ext uri="{BB962C8B-B14F-4D97-AF65-F5344CB8AC3E}">
        <p14:creationId xmlns:p14="http://schemas.microsoft.com/office/powerpoint/2010/main" val="12577249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When debt collectors call</a:t>
            </a:r>
            <a:endParaRPr lang="en-US" dirty="0"/>
          </a:p>
        </p:txBody>
      </p:sp>
      <p:sp>
        <p:nvSpPr>
          <p:cNvPr id="3" name="Text Placeholder 2"/>
          <p:cNvSpPr>
            <a:spLocks noGrp="1"/>
          </p:cNvSpPr>
          <p:nvPr>
            <p:ph type="body" idx="1"/>
          </p:nvPr>
        </p:nvSpPr>
        <p:spPr/>
        <p:txBody>
          <a:bodyPr/>
          <a:lstStyle/>
          <a:p>
            <a:pPr lvl="0"/>
            <a:r>
              <a:rPr lang="en-US" sz="2000" dirty="0"/>
              <a:t>If you have questions about the debt, do not send money or even acknowledge the debt the first time you are contacted. Why?</a:t>
            </a:r>
          </a:p>
          <a:p>
            <a:pPr lvl="1"/>
            <a:r>
              <a:rPr lang="en-US" sz="1800" dirty="0"/>
              <a:t>You want to make sure you actually owe the debt, and</a:t>
            </a:r>
          </a:p>
          <a:p>
            <a:pPr lvl="1"/>
            <a:r>
              <a:rPr lang="en-US" sz="1800" dirty="0"/>
              <a:t>You want to make sure the individual contacting you really has the authority to collect the debt</a:t>
            </a:r>
          </a:p>
          <a:p>
            <a:pPr lvl="0"/>
            <a:r>
              <a:rPr lang="en-US" sz="2000" dirty="0"/>
              <a:t>Also, ask for the name, number and address for the debt collector and request information about the debt in writing.</a:t>
            </a:r>
          </a:p>
          <a:p>
            <a:pPr lvl="0"/>
            <a:r>
              <a:rPr lang="en-US" sz="2000" dirty="0"/>
              <a:t>If you're sued by a debt collector, be sure to respond to court documents.</a:t>
            </a:r>
          </a:p>
          <a:p>
            <a:pPr marL="88900" indent="0">
              <a:buNone/>
            </a:pPr>
            <a:endParaRPr lang="en-US" sz="2000" dirty="0"/>
          </a:p>
        </p:txBody>
      </p:sp>
    </p:spTree>
    <p:extLst>
      <p:ext uri="{BB962C8B-B14F-4D97-AF65-F5344CB8AC3E}">
        <p14:creationId xmlns:p14="http://schemas.microsoft.com/office/powerpoint/2010/main" val="32038596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debt</a:t>
            </a:r>
            <a:endParaRPr lang="en-US" dirty="0"/>
          </a:p>
        </p:txBody>
      </p:sp>
      <p:pic>
        <p:nvPicPr>
          <p:cNvPr id="4" name="Picture 3" descr="Screenshot of the template debt verification letter, which can be found on page 145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361855"/>
            <a:ext cx="4128528" cy="5305290"/>
          </a:xfrm>
          <a:prstGeom prst="rect">
            <a:avLst/>
          </a:prstGeom>
        </p:spPr>
      </p:pic>
      <p:pic>
        <p:nvPicPr>
          <p:cNvPr id="5" name="Picture 4"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267" y="1361855"/>
            <a:ext cx="3877792" cy="5305290"/>
          </a:xfrm>
          <a:prstGeom prst="rect">
            <a:avLst/>
          </a:prstGeom>
        </p:spPr>
      </p:pic>
    </p:spTree>
    <p:extLst>
      <p:ext uri="{BB962C8B-B14F-4D97-AF65-F5344CB8AC3E}">
        <p14:creationId xmlns:p14="http://schemas.microsoft.com/office/powerpoint/2010/main" val="36034063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rights</a:t>
            </a:r>
            <a:endParaRPr lang="en-US" dirty="0"/>
          </a:p>
        </p:txBody>
      </p:sp>
      <p:sp>
        <p:nvSpPr>
          <p:cNvPr id="3" name="Text Placeholder 2"/>
          <p:cNvSpPr>
            <a:spLocks noGrp="1"/>
          </p:cNvSpPr>
          <p:nvPr>
            <p:ph type="body" idx="1"/>
          </p:nvPr>
        </p:nvSpPr>
        <p:spPr/>
        <p:txBody>
          <a:bodyPr/>
          <a:lstStyle/>
          <a:p>
            <a:pPr marL="88900" indent="0">
              <a:buNone/>
            </a:pPr>
            <a:r>
              <a:rPr lang="en-US" dirty="0"/>
              <a:t>The Fair Debt Collection Practices Act protects consumers from harassment:</a:t>
            </a:r>
          </a:p>
          <a:p>
            <a:pPr lvl="0"/>
            <a:r>
              <a:rPr lang="en-US" dirty="0"/>
              <a:t>Repeated phone calls intended to annoy, abuse, or harass</a:t>
            </a:r>
          </a:p>
          <a:p>
            <a:pPr lvl="0"/>
            <a:r>
              <a:rPr lang="en-US" dirty="0"/>
              <a:t>Obscene or profane language</a:t>
            </a:r>
          </a:p>
          <a:p>
            <a:pPr lvl="0"/>
            <a:r>
              <a:rPr lang="en-US" dirty="0"/>
              <a:t>Threats of violence or harm</a:t>
            </a:r>
          </a:p>
          <a:p>
            <a:pPr lvl="0"/>
            <a:r>
              <a:rPr lang="en-US" dirty="0"/>
              <a:t>Publishing lists of people who refuse to pay their debts </a:t>
            </a:r>
          </a:p>
          <a:p>
            <a:pPr lvl="0"/>
            <a:r>
              <a:rPr lang="en-US" dirty="0"/>
              <a:t>Calling you without telling you who they are</a:t>
            </a:r>
          </a:p>
          <a:p>
            <a:pPr lvl="0"/>
            <a:r>
              <a:rPr lang="en-US" dirty="0"/>
              <a:t>Using false, deceptive, or misleading practices</a:t>
            </a:r>
          </a:p>
          <a:p>
            <a:endParaRPr lang="en-US" dirty="0"/>
          </a:p>
        </p:txBody>
      </p:sp>
    </p:spTree>
    <p:extLst>
      <p:ext uri="{BB962C8B-B14F-4D97-AF65-F5344CB8AC3E}">
        <p14:creationId xmlns:p14="http://schemas.microsoft.com/office/powerpoint/2010/main" val="12655271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6: Opportunities for financial empowerment</a:t>
            </a:r>
            <a:endParaRPr lang="en-US" dirty="0"/>
          </a:p>
        </p:txBody>
      </p:sp>
      <p:sp>
        <p:nvSpPr>
          <p:cNvPr id="3" name="Text Placeholder 2"/>
          <p:cNvSpPr>
            <a:spLocks noGrp="1"/>
          </p:cNvSpPr>
          <p:nvPr>
            <p:ph type="body" idx="1"/>
          </p:nvPr>
        </p:nvSpPr>
        <p:spPr>
          <a:xfrm>
            <a:off x="553641" y="1226544"/>
            <a:ext cx="8036720" cy="4106412"/>
          </a:xfrm>
        </p:spPr>
        <p:txBody>
          <a:bodyPr/>
          <a:lstStyle/>
          <a:p>
            <a:r>
              <a:rPr lang="en-US" sz="1600" dirty="0"/>
              <a:t>If you have a 10 minute </a:t>
            </a:r>
            <a:r>
              <a:rPr lang="en-US" sz="1600" dirty="0" smtClean="0"/>
              <a:t>session…</a:t>
            </a:r>
            <a:endParaRPr lang="en-US" sz="1600" dirty="0"/>
          </a:p>
          <a:p>
            <a:pPr lvl="1"/>
            <a:r>
              <a:rPr lang="en-US" sz="1400" dirty="0"/>
              <a:t>Review "When debt collectors call" if you’re having a problem with debt collection to prepare yourself the next time a debt collector contacts you</a:t>
            </a:r>
          </a:p>
          <a:p>
            <a:pPr lvl="1"/>
            <a:r>
              <a:rPr lang="en-US" sz="1400" dirty="0"/>
              <a:t>Review the "Avoiding medical debt" handout if you’re dealing with high medical bills to learn about ways to handle medical debt</a:t>
            </a:r>
          </a:p>
          <a:p>
            <a:r>
              <a:rPr lang="en-US" sz="1600" dirty="0"/>
              <a:t>If you have a 30 minute </a:t>
            </a:r>
            <a:r>
              <a:rPr lang="en-US" sz="1600" dirty="0" smtClean="0"/>
              <a:t>session…</a:t>
            </a:r>
            <a:endParaRPr lang="en-US" sz="1600" dirty="0"/>
          </a:p>
          <a:p>
            <a:pPr lvl="1"/>
            <a:r>
              <a:rPr lang="en-US" sz="1400" dirty="0"/>
              <a:t>Complete the "Debt log” to gain an understanding of all the debt you owe</a:t>
            </a:r>
          </a:p>
          <a:p>
            <a:pPr lvl="1"/>
            <a:r>
              <a:rPr lang="en-US" sz="1400" dirty="0"/>
              <a:t>Use the “Debt-to-income calculator” to discover how much stress debt is putting on your budget</a:t>
            </a:r>
          </a:p>
          <a:p>
            <a:r>
              <a:rPr lang="en-US" sz="1600" dirty="0"/>
              <a:t>If you have multiple </a:t>
            </a:r>
            <a:r>
              <a:rPr lang="en-US" sz="1600" dirty="0" smtClean="0"/>
              <a:t>sessions…</a:t>
            </a:r>
            <a:endParaRPr lang="en-US" sz="1600" dirty="0"/>
          </a:p>
          <a:p>
            <a:pPr lvl="1"/>
            <a:r>
              <a:rPr lang="en-US" sz="1400" dirty="0"/>
              <a:t>Fill out the "Debt action plan” to find a strategy for paying down your debt that works for you</a:t>
            </a:r>
          </a:p>
          <a:p>
            <a:pPr lvl="1"/>
            <a:r>
              <a:rPr lang="en-US" sz="1400" dirty="0"/>
              <a:t>Bring "Comparing auto loans” with you when you shop for an auto loan to help find the best deal</a:t>
            </a:r>
          </a:p>
          <a:p>
            <a:pPr lvl="1"/>
            <a:r>
              <a:rPr lang="en-US" sz="1400" dirty="0"/>
              <a:t>Use "Repaying student loans” to understand what repayment plans are available to you</a:t>
            </a:r>
          </a:p>
        </p:txBody>
      </p:sp>
    </p:spTree>
    <p:extLst>
      <p:ext uri="{BB962C8B-B14F-4D97-AF65-F5344CB8AC3E}">
        <p14:creationId xmlns:p14="http://schemas.microsoft.com/office/powerpoint/2010/main" val="4014675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1616584"/>
          </a:xfrm>
        </p:spPr>
        <p:txBody>
          <a:bodyPr/>
          <a:lstStyle/>
          <a:p>
            <a:r>
              <a:rPr lang="en-US" dirty="0" smtClean="0"/>
              <a:t>Module </a:t>
            </a:r>
            <a:r>
              <a:rPr lang="en-US" dirty="0"/>
              <a:t>7</a:t>
            </a:r>
            <a:r>
              <a:rPr lang="en-US" dirty="0" smtClean="0"/>
              <a:t>: Understanding Credit Reports and Scores</a:t>
            </a:r>
            <a:endParaRPr lang="en-US" dirty="0"/>
          </a:p>
        </p:txBody>
      </p:sp>
    </p:spTree>
    <p:extLst>
      <p:ext uri="{BB962C8B-B14F-4D97-AF65-F5344CB8AC3E}">
        <p14:creationId xmlns:p14="http://schemas.microsoft.com/office/powerpoint/2010/main" val="17231092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credit?</a:t>
            </a:r>
            <a:endParaRPr lang="en-US" dirty="0"/>
          </a:p>
        </p:txBody>
      </p:sp>
      <p:sp>
        <p:nvSpPr>
          <p:cNvPr id="5" name="Text Placeholder 4"/>
          <p:cNvSpPr>
            <a:spLocks noGrp="1"/>
          </p:cNvSpPr>
          <p:nvPr>
            <p:ph type="body" idx="1"/>
          </p:nvPr>
        </p:nvSpPr>
        <p:spPr/>
        <p:txBody>
          <a:bodyPr/>
          <a:lstStyle/>
          <a:p>
            <a:pPr lvl="0"/>
            <a:r>
              <a:rPr lang="en-US" dirty="0"/>
              <a:t>Credit is the ability to borrow money and repay it later.</a:t>
            </a:r>
          </a:p>
          <a:p>
            <a:pPr lvl="0"/>
            <a:r>
              <a:rPr lang="en-US" dirty="0"/>
              <a:t>Debt is the money that you have to repay when you’ve used credit. </a:t>
            </a:r>
          </a:p>
          <a:p>
            <a:pPr lvl="0"/>
            <a:r>
              <a:rPr lang="en-US" dirty="0"/>
              <a:t>You can have credit available to use without having debt.</a:t>
            </a:r>
          </a:p>
          <a:p>
            <a:endParaRPr lang="en-US" dirty="0"/>
          </a:p>
        </p:txBody>
      </p:sp>
    </p:spTree>
    <p:extLst>
      <p:ext uri="{BB962C8B-B14F-4D97-AF65-F5344CB8AC3E}">
        <p14:creationId xmlns:p14="http://schemas.microsoft.com/office/powerpoint/2010/main" val="5587143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credit?</a:t>
            </a:r>
            <a:endParaRPr lang="en-US" dirty="0"/>
          </a:p>
        </p:txBody>
      </p:sp>
      <p:graphicFrame>
        <p:nvGraphicFramePr>
          <p:cNvPr id="4" name="Diagram 3"/>
          <p:cNvGraphicFramePr/>
          <p:nvPr>
            <p:extLst>
              <p:ext uri="{D42A27DB-BD31-4B8C-83A1-F6EECF244321}">
                <p14:modId xmlns:p14="http://schemas.microsoft.com/office/powerpoint/2010/main" val="2883379583"/>
              </p:ext>
            </p:extLst>
          </p:nvPr>
        </p:nvGraphicFramePr>
        <p:xfrm>
          <a:off x="209321" y="374574"/>
          <a:ext cx="8733582" cy="5844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8121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credit reports and scores matter?</a:t>
            </a:r>
            <a:endParaRPr lang="en-US" dirty="0"/>
          </a:p>
        </p:txBody>
      </p:sp>
      <p:sp>
        <p:nvSpPr>
          <p:cNvPr id="3" name="Text Placeholder 2"/>
          <p:cNvSpPr>
            <a:spLocks noGrp="1"/>
          </p:cNvSpPr>
          <p:nvPr>
            <p:ph type="body" idx="1"/>
          </p:nvPr>
        </p:nvSpPr>
        <p:spPr/>
        <p:txBody>
          <a:bodyPr/>
          <a:lstStyle/>
          <a:p>
            <a:pPr marL="88900" indent="0">
              <a:buNone/>
            </a:pPr>
            <a:r>
              <a:rPr lang="en-US" sz="1800" dirty="0"/>
              <a:t>A poor credit history can make it difficult for you to:</a:t>
            </a:r>
          </a:p>
          <a:p>
            <a:pPr lvl="0"/>
            <a:r>
              <a:rPr lang="en-US" sz="1800" dirty="0"/>
              <a:t>Get a job</a:t>
            </a:r>
          </a:p>
          <a:p>
            <a:pPr lvl="0"/>
            <a:r>
              <a:rPr lang="en-US" sz="1800" dirty="0"/>
              <a:t>Get and keep a security clearance for a job, including a military position</a:t>
            </a:r>
          </a:p>
          <a:p>
            <a:pPr lvl="0"/>
            <a:r>
              <a:rPr lang="en-US" sz="1800" dirty="0"/>
              <a:t>Get an apartment</a:t>
            </a:r>
          </a:p>
          <a:p>
            <a:pPr lvl="0"/>
            <a:r>
              <a:rPr lang="en-US" sz="1800" dirty="0"/>
              <a:t>Get insurance coverage</a:t>
            </a:r>
          </a:p>
          <a:p>
            <a:pPr lvl="0"/>
            <a:r>
              <a:rPr lang="en-US" sz="1800" dirty="0"/>
              <a:t>Pay lower deposits on utilities and get better terms on cell phone plans</a:t>
            </a:r>
          </a:p>
          <a:p>
            <a:pPr lvl="0"/>
            <a:r>
              <a:rPr lang="en-US" sz="1800" dirty="0"/>
              <a:t>Get a credit card</a:t>
            </a:r>
          </a:p>
          <a:p>
            <a:r>
              <a:rPr lang="en-US" sz="1800" dirty="0"/>
              <a:t>Improve your credit </a:t>
            </a:r>
            <a:r>
              <a:rPr lang="en-US" sz="1800" dirty="0" smtClean="0"/>
              <a:t>score </a:t>
            </a:r>
            <a:endParaRPr lang="en-US" sz="1800" dirty="0"/>
          </a:p>
        </p:txBody>
      </p:sp>
    </p:spTree>
    <p:extLst>
      <p:ext uri="{BB962C8B-B14F-4D97-AF65-F5344CB8AC3E}">
        <p14:creationId xmlns:p14="http://schemas.microsoft.com/office/powerpoint/2010/main" val="30480966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credit report?</a:t>
            </a:r>
            <a:endParaRPr lang="en-US" dirty="0"/>
          </a:p>
        </p:txBody>
      </p:sp>
      <p:sp>
        <p:nvSpPr>
          <p:cNvPr id="3" name="Text Placeholder 2"/>
          <p:cNvSpPr>
            <a:spLocks noGrp="1"/>
          </p:cNvSpPr>
          <p:nvPr>
            <p:ph type="body" idx="1"/>
          </p:nvPr>
        </p:nvSpPr>
        <p:spPr/>
        <p:txBody>
          <a:bodyPr/>
          <a:lstStyle/>
          <a:p>
            <a:pPr lvl="0"/>
            <a:r>
              <a:rPr lang="en-US" dirty="0"/>
              <a:t>Header/identifying information</a:t>
            </a:r>
          </a:p>
          <a:p>
            <a:pPr lvl="0"/>
            <a:r>
              <a:rPr lang="en-US" dirty="0"/>
              <a:t>Public record information </a:t>
            </a:r>
          </a:p>
          <a:p>
            <a:pPr lvl="0"/>
            <a:r>
              <a:rPr lang="en-US" dirty="0"/>
              <a:t>Collection agency account information </a:t>
            </a:r>
          </a:p>
          <a:p>
            <a:pPr lvl="0"/>
            <a:r>
              <a:rPr lang="en-US" dirty="0"/>
              <a:t>Account information </a:t>
            </a:r>
          </a:p>
          <a:p>
            <a:pPr lvl="0"/>
            <a:r>
              <a:rPr lang="en-US" dirty="0"/>
              <a:t>Inquiries made to your account</a:t>
            </a:r>
          </a:p>
          <a:p>
            <a:endParaRPr lang="en-US" dirty="0"/>
          </a:p>
        </p:txBody>
      </p:sp>
    </p:spTree>
    <p:extLst>
      <p:ext uri="{BB962C8B-B14F-4D97-AF65-F5344CB8AC3E}">
        <p14:creationId xmlns:p14="http://schemas.microsoft.com/office/powerpoint/2010/main" val="191916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1616584"/>
          </a:xfrm>
        </p:spPr>
        <p:txBody>
          <a:bodyPr/>
          <a:lstStyle/>
          <a:p>
            <a:r>
              <a:rPr lang="en-US" dirty="0" smtClean="0"/>
              <a:t>Introduction to the </a:t>
            </a:r>
            <a:r>
              <a:rPr lang="en-US" dirty="0" smtClean="0"/>
              <a:t>CFPB </a:t>
            </a:r>
            <a:r>
              <a:rPr lang="en-US" dirty="0" smtClean="0"/>
              <a:t>and financial empowerment</a:t>
            </a:r>
            <a:endParaRPr lang="en-US" dirty="0"/>
          </a:p>
        </p:txBody>
      </p:sp>
    </p:spTree>
    <p:extLst>
      <p:ext uri="{BB962C8B-B14F-4D97-AF65-F5344CB8AC3E}">
        <p14:creationId xmlns:p14="http://schemas.microsoft.com/office/powerpoint/2010/main" val="16409881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information</a:t>
            </a:r>
            <a:endParaRPr lang="en-US" dirty="0"/>
          </a:p>
        </p:txBody>
      </p:sp>
      <p:sp>
        <p:nvSpPr>
          <p:cNvPr id="3" name="Text Placeholder 2"/>
          <p:cNvSpPr>
            <a:spLocks noGrp="1"/>
          </p:cNvSpPr>
          <p:nvPr>
            <p:ph type="body" idx="1"/>
          </p:nvPr>
        </p:nvSpPr>
        <p:spPr/>
        <p:txBody>
          <a:bodyPr/>
          <a:lstStyle/>
          <a:p>
            <a:pPr lvl="0"/>
            <a:r>
              <a:rPr lang="en-US" dirty="0"/>
              <a:t>Negative information can appear on your credit report for a specified period of time—seven years for most items.</a:t>
            </a:r>
          </a:p>
          <a:p>
            <a:pPr lvl="0"/>
            <a:r>
              <a:rPr lang="en-US" dirty="0"/>
              <a:t>Bankruptcy can stay on your credit report for up to 10 years.</a:t>
            </a:r>
          </a:p>
          <a:p>
            <a:pPr lvl="0"/>
            <a:r>
              <a:rPr lang="en-US" dirty="0"/>
              <a:t>Civil suits and judgments can be reported on your credit report for seven years or until the statute of limitations has expired, whichever is longer. </a:t>
            </a:r>
          </a:p>
          <a:p>
            <a:pPr lvl="0"/>
            <a:r>
              <a:rPr lang="en-US" dirty="0"/>
              <a:t>There is no time limit to the length of time that positive information can stay on your credit report.</a:t>
            </a:r>
          </a:p>
        </p:txBody>
      </p:sp>
    </p:spTree>
    <p:extLst>
      <p:ext uri="{BB962C8B-B14F-4D97-AF65-F5344CB8AC3E}">
        <p14:creationId xmlns:p14="http://schemas.microsoft.com/office/powerpoint/2010/main" val="7049301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information</a:t>
            </a:r>
            <a:endParaRPr lang="en-US" dirty="0"/>
          </a:p>
        </p:txBody>
      </p:sp>
      <p:sp>
        <p:nvSpPr>
          <p:cNvPr id="3" name="Text Placeholder 2"/>
          <p:cNvSpPr>
            <a:spLocks noGrp="1"/>
          </p:cNvSpPr>
          <p:nvPr>
            <p:ph type="body" idx="1"/>
          </p:nvPr>
        </p:nvSpPr>
        <p:spPr/>
        <p:txBody>
          <a:bodyPr/>
          <a:lstStyle/>
          <a:p>
            <a:pPr lvl="0"/>
            <a:r>
              <a:rPr lang="en-US" sz="2400" dirty="0"/>
              <a:t>Most consumer reporting companies are allowed to keep negative information about you in their files forever. They do this because there is no time limit on information (positive or negative) that a consumer reporting company may include in your credit report when you are applying for:</a:t>
            </a:r>
          </a:p>
          <a:p>
            <a:pPr lvl="1"/>
            <a:r>
              <a:rPr lang="en-US" dirty="0"/>
              <a:t>Credit of $150,000 or more</a:t>
            </a:r>
          </a:p>
          <a:p>
            <a:pPr lvl="1"/>
            <a:r>
              <a:rPr lang="en-US" dirty="0"/>
              <a:t>Life insurance with a face value of $150,000 or more</a:t>
            </a:r>
          </a:p>
          <a:p>
            <a:pPr lvl="1"/>
            <a:r>
              <a:rPr lang="en-US" dirty="0"/>
              <a:t>A job with an annual salary of $75,000 or more</a:t>
            </a:r>
          </a:p>
        </p:txBody>
      </p:sp>
    </p:spTree>
    <p:extLst>
      <p:ext uri="{BB962C8B-B14F-4D97-AF65-F5344CB8AC3E}">
        <p14:creationId xmlns:p14="http://schemas.microsoft.com/office/powerpoint/2010/main" val="4144640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credit report</a:t>
            </a:r>
            <a:endParaRPr lang="en-US" dirty="0"/>
          </a:p>
        </p:txBody>
      </p:sp>
      <p:sp>
        <p:nvSpPr>
          <p:cNvPr id="3" name="Text Placeholder 2"/>
          <p:cNvSpPr>
            <a:spLocks noGrp="1"/>
          </p:cNvSpPr>
          <p:nvPr>
            <p:ph type="body" idx="1"/>
          </p:nvPr>
        </p:nvSpPr>
        <p:spPr/>
        <p:txBody>
          <a:bodyPr/>
          <a:lstStyle/>
          <a:p>
            <a:pPr marL="546100" lvl="0" indent="-457200">
              <a:buFont typeface="+mj-lt"/>
              <a:buAutoNum type="arabicPeriod"/>
            </a:pPr>
            <a:r>
              <a:rPr lang="en-US" sz="1600" dirty="0"/>
              <a:t>Who does this credit report belong to?</a:t>
            </a:r>
          </a:p>
          <a:p>
            <a:pPr marL="546100" lvl="0" indent="-457200">
              <a:buFont typeface="+mj-lt"/>
              <a:buAutoNum type="arabicPeriod"/>
            </a:pPr>
            <a:r>
              <a:rPr lang="en-US" sz="1600" dirty="0"/>
              <a:t>Where does he live?</a:t>
            </a:r>
          </a:p>
          <a:p>
            <a:pPr marL="546100" lvl="0" indent="-457200">
              <a:buFont typeface="+mj-lt"/>
              <a:buAutoNum type="arabicPeriod"/>
            </a:pPr>
            <a:r>
              <a:rPr lang="en-US" sz="1600" dirty="0"/>
              <a:t>Where does he work? When did he start working there?</a:t>
            </a:r>
          </a:p>
          <a:p>
            <a:pPr marL="546100" lvl="0" indent="-457200">
              <a:buFont typeface="+mj-lt"/>
              <a:buAutoNum type="arabicPeriod"/>
            </a:pPr>
            <a:r>
              <a:rPr lang="en-US" sz="1600" dirty="0"/>
              <a:t>Does he have public records? If yes, describe it (them).</a:t>
            </a:r>
          </a:p>
          <a:p>
            <a:pPr marL="546100" lvl="0" indent="-457200">
              <a:buFont typeface="+mj-lt"/>
              <a:buAutoNum type="arabicPeriod"/>
            </a:pPr>
            <a:r>
              <a:rPr lang="en-US" sz="1600" dirty="0"/>
              <a:t>Is he late on any of his accounts? If yes, describe.</a:t>
            </a:r>
          </a:p>
          <a:p>
            <a:pPr marL="546100" lvl="0" indent="-457200">
              <a:buFont typeface="+mj-lt"/>
              <a:buAutoNum type="arabicPeriod"/>
            </a:pPr>
            <a:r>
              <a:rPr lang="en-US" sz="1600" dirty="0"/>
              <a:t>Are any of his accounts in good standing? If yes, describe.</a:t>
            </a:r>
          </a:p>
          <a:p>
            <a:pPr marL="546100" lvl="0" indent="-457200">
              <a:buFont typeface="+mj-lt"/>
              <a:buAutoNum type="arabicPeriod"/>
            </a:pPr>
            <a:r>
              <a:rPr lang="en-US" sz="1600" dirty="0"/>
              <a:t>What are the balances of his accounts in the account information section?</a:t>
            </a:r>
          </a:p>
          <a:p>
            <a:pPr marL="546100" lvl="0" indent="-457200">
              <a:buFont typeface="+mj-lt"/>
              <a:buAutoNum type="arabicPeriod"/>
            </a:pPr>
            <a:r>
              <a:rPr lang="en-US" sz="1600" dirty="0"/>
              <a:t>Does he have accounts in collection? What is the balance owed in collections?</a:t>
            </a:r>
          </a:p>
          <a:p>
            <a:pPr marL="546100" lvl="0" indent="-457200">
              <a:buFont typeface="+mj-lt"/>
              <a:buAutoNum type="arabicPeriod"/>
            </a:pPr>
            <a:r>
              <a:rPr lang="en-US" sz="1600" dirty="0"/>
              <a:t>What do his inquiries tell you?</a:t>
            </a:r>
          </a:p>
          <a:p>
            <a:pPr marL="546100" lvl="0" indent="-457200">
              <a:buFont typeface="+mj-lt"/>
              <a:buAutoNum type="arabicPeriod"/>
            </a:pPr>
            <a:r>
              <a:rPr lang="en-US" sz="1600" dirty="0"/>
              <a:t>What is your opinion of this person’s credit history. Is it positive or negative?</a:t>
            </a:r>
          </a:p>
          <a:p>
            <a:pPr marL="546100" indent="-457200">
              <a:buFont typeface="+mj-lt"/>
              <a:buAutoNum type="arabicPeriod"/>
            </a:pPr>
            <a:endParaRPr lang="en-US" sz="1600" dirty="0"/>
          </a:p>
        </p:txBody>
      </p:sp>
    </p:spTree>
    <p:extLst>
      <p:ext uri="{BB962C8B-B14F-4D97-AF65-F5344CB8AC3E}">
        <p14:creationId xmlns:p14="http://schemas.microsoft.com/office/powerpoint/2010/main" val="17144018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Nationwide credit reporting companies</a:t>
            </a:r>
            <a:endParaRPr lang="en-US" dirty="0"/>
          </a:p>
        </p:txBody>
      </p:sp>
      <p:sp>
        <p:nvSpPr>
          <p:cNvPr id="3" name="Text Placeholder 2"/>
          <p:cNvSpPr>
            <a:spLocks noGrp="1"/>
          </p:cNvSpPr>
          <p:nvPr>
            <p:ph type="body" idx="1"/>
          </p:nvPr>
        </p:nvSpPr>
        <p:spPr/>
        <p:txBody>
          <a:bodyPr/>
          <a:lstStyle/>
          <a:p>
            <a:pPr lvl="0"/>
            <a:r>
              <a:rPr lang="en-US" dirty="0"/>
              <a:t>Equifax</a:t>
            </a:r>
          </a:p>
          <a:p>
            <a:pPr lvl="0"/>
            <a:r>
              <a:rPr lang="en-US" dirty="0"/>
              <a:t>Experian</a:t>
            </a:r>
          </a:p>
          <a:p>
            <a:pPr lvl="0"/>
            <a:r>
              <a:rPr lang="en-US" dirty="0"/>
              <a:t>TransUnion</a:t>
            </a:r>
          </a:p>
          <a:p>
            <a:pPr marL="88900" indent="0">
              <a:buNone/>
            </a:pPr>
            <a:endParaRPr lang="en-US" dirty="0"/>
          </a:p>
          <a:p>
            <a:pPr marL="88900" indent="0">
              <a:buNone/>
            </a:pPr>
            <a:r>
              <a:rPr lang="en-US" dirty="0"/>
              <a:t>You can get a free credit report from each of the three nationwide credit reporting companies once every 12 months at </a:t>
            </a:r>
            <a:r>
              <a:rPr lang="en-US" u="sng" dirty="0">
                <a:hlinkClick r:id="rId3"/>
              </a:rPr>
              <a:t>www.annualcreditreport.com</a:t>
            </a:r>
            <a:r>
              <a:rPr lang="en-US" dirty="0"/>
              <a:t> </a:t>
            </a:r>
          </a:p>
        </p:txBody>
      </p:sp>
    </p:spTree>
    <p:extLst>
      <p:ext uri="{BB962C8B-B14F-4D97-AF65-F5344CB8AC3E}">
        <p14:creationId xmlns:p14="http://schemas.microsoft.com/office/powerpoint/2010/main" val="22030556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reports for minors</a:t>
            </a:r>
            <a:endParaRPr lang="en-US" dirty="0"/>
          </a:p>
        </p:txBody>
      </p:sp>
      <p:sp>
        <p:nvSpPr>
          <p:cNvPr id="3" name="Text Placeholder 2"/>
          <p:cNvSpPr>
            <a:spLocks noGrp="1"/>
          </p:cNvSpPr>
          <p:nvPr>
            <p:ph type="body" idx="1"/>
          </p:nvPr>
        </p:nvSpPr>
        <p:spPr/>
        <p:txBody>
          <a:bodyPr/>
          <a:lstStyle/>
          <a:p>
            <a:pPr marL="88900" indent="0">
              <a:buNone/>
            </a:pPr>
            <a:r>
              <a:rPr lang="en-US" dirty="0"/>
              <a:t>If you’re under 18, you won’t have a credit report unless you:</a:t>
            </a:r>
          </a:p>
          <a:p>
            <a:pPr lvl="0"/>
            <a:r>
              <a:rPr lang="en-US" dirty="0"/>
              <a:t>Are an authorized user or joint owner on an account</a:t>
            </a:r>
          </a:p>
          <a:p>
            <a:pPr lvl="0"/>
            <a:r>
              <a:rPr lang="en-US" dirty="0"/>
              <a:t>Are an emancipated minor</a:t>
            </a:r>
          </a:p>
          <a:p>
            <a:pPr lvl="0"/>
            <a:r>
              <a:rPr lang="en-US" dirty="0"/>
              <a:t>Live in a state that allows you to enter contracts below the age of 18 and you’ve done so</a:t>
            </a:r>
          </a:p>
          <a:p>
            <a:r>
              <a:rPr lang="en-US" dirty="0"/>
              <a:t>Have student loans</a:t>
            </a:r>
          </a:p>
        </p:txBody>
      </p:sp>
    </p:spTree>
    <p:extLst>
      <p:ext uri="{BB962C8B-B14F-4D97-AF65-F5344CB8AC3E}">
        <p14:creationId xmlns:p14="http://schemas.microsoft.com/office/powerpoint/2010/main" val="9696326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credit scores?</a:t>
            </a:r>
            <a:endParaRPr lang="en-US" dirty="0"/>
          </a:p>
        </p:txBody>
      </p:sp>
      <p:sp>
        <p:nvSpPr>
          <p:cNvPr id="3" name="Text Placeholder 2"/>
          <p:cNvSpPr>
            <a:spLocks noGrp="1"/>
          </p:cNvSpPr>
          <p:nvPr>
            <p:ph type="body" idx="1"/>
          </p:nvPr>
        </p:nvSpPr>
        <p:spPr/>
        <p:txBody>
          <a:bodyPr/>
          <a:lstStyle/>
          <a:p>
            <a:pPr lvl="0"/>
            <a:r>
              <a:rPr lang="en-US" dirty="0"/>
              <a:t>Credit scores are calculated using the information in credit reports.</a:t>
            </a:r>
          </a:p>
          <a:p>
            <a:pPr lvl="0"/>
            <a:r>
              <a:rPr lang="en-US" dirty="0"/>
              <a:t>A higher score makes it easier to qualify for a loan or lower interest rates.</a:t>
            </a:r>
          </a:p>
          <a:p>
            <a:pPr lvl="0"/>
            <a:r>
              <a:rPr lang="en-US" dirty="0"/>
              <a:t>You have many credit scores</a:t>
            </a:r>
          </a:p>
          <a:p>
            <a:endParaRPr lang="en-US" dirty="0"/>
          </a:p>
        </p:txBody>
      </p:sp>
    </p:spTree>
    <p:extLst>
      <p:ext uri="{BB962C8B-B14F-4D97-AF65-F5344CB8AC3E}">
        <p14:creationId xmlns:p14="http://schemas.microsoft.com/office/powerpoint/2010/main" val="36796747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scores: Example based on FICO</a:t>
            </a:r>
            <a:endParaRPr lang="en-US" dirty="0"/>
          </a:p>
        </p:txBody>
      </p:sp>
      <p:graphicFrame>
        <p:nvGraphicFramePr>
          <p:cNvPr id="6" name="Chart 5"/>
          <p:cNvGraphicFramePr/>
          <p:nvPr>
            <p:extLst>
              <p:ext uri="{D42A27DB-BD31-4B8C-83A1-F6EECF244321}">
                <p14:modId xmlns:p14="http://schemas.microsoft.com/office/powerpoint/2010/main" val="1089046427"/>
              </p:ext>
            </p:extLst>
          </p:nvPr>
        </p:nvGraphicFramePr>
        <p:xfrm>
          <a:off x="1524000" y="1396999"/>
          <a:ext cx="6297976" cy="4530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16029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utilization</a:t>
            </a:r>
            <a:endParaRPr lang="en-US" dirty="0"/>
          </a:p>
        </p:txBody>
      </p:sp>
      <p:sp>
        <p:nvSpPr>
          <p:cNvPr id="3" name="Text Placeholder 2"/>
          <p:cNvSpPr>
            <a:spLocks noGrp="1"/>
          </p:cNvSpPr>
          <p:nvPr>
            <p:ph type="body" idx="1"/>
          </p:nvPr>
        </p:nvSpPr>
        <p:spPr/>
        <p:txBody>
          <a:bodyPr/>
          <a:lstStyle/>
          <a:p>
            <a:pPr marL="88900" indent="0">
              <a:buNone/>
            </a:pPr>
            <a:r>
              <a:rPr lang="en-US" dirty="0"/>
              <a:t>Calculating your credit utilization rate</a:t>
            </a:r>
          </a:p>
          <a:p>
            <a:pPr lvl="0"/>
            <a:r>
              <a:rPr lang="en-US" dirty="0"/>
              <a:t>$5,000 total available credit</a:t>
            </a:r>
          </a:p>
          <a:p>
            <a:pPr lvl="0"/>
            <a:r>
              <a:rPr lang="en-US" dirty="0"/>
              <a:t>$3,500 charged</a:t>
            </a:r>
          </a:p>
          <a:p>
            <a:pPr lvl="0"/>
            <a:r>
              <a:rPr lang="en-US" dirty="0"/>
              <a:t>Utilization rate: $3,500 (amount charged) ÷ $5,000 (available credit) = 0.7 or 70%</a:t>
            </a:r>
          </a:p>
        </p:txBody>
      </p:sp>
    </p:spTree>
    <p:extLst>
      <p:ext uri="{BB962C8B-B14F-4D97-AF65-F5344CB8AC3E}">
        <p14:creationId xmlns:p14="http://schemas.microsoft.com/office/powerpoint/2010/main" val="4343388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Requesting your free credit reports</a:t>
            </a:r>
            <a:endParaRPr lang="en-US" dirty="0"/>
          </a:p>
        </p:txBody>
      </p:sp>
      <p:sp>
        <p:nvSpPr>
          <p:cNvPr id="3" name="Text Placeholder 2"/>
          <p:cNvSpPr>
            <a:spLocks noGrp="1"/>
          </p:cNvSpPr>
          <p:nvPr>
            <p:ph type="body" idx="1"/>
          </p:nvPr>
        </p:nvSpPr>
        <p:spPr/>
        <p:txBody>
          <a:bodyPr/>
          <a:lstStyle/>
          <a:p>
            <a:pPr lvl="0"/>
            <a:r>
              <a:rPr lang="en-US" sz="2400" dirty="0"/>
              <a:t>Pick a method to order your credit reports</a:t>
            </a:r>
          </a:p>
          <a:p>
            <a:pPr lvl="1"/>
            <a:r>
              <a:rPr lang="en-US" dirty="0"/>
              <a:t>Online</a:t>
            </a:r>
          </a:p>
          <a:p>
            <a:pPr lvl="1"/>
            <a:r>
              <a:rPr lang="en-US" dirty="0"/>
              <a:t>Phone</a:t>
            </a:r>
          </a:p>
          <a:p>
            <a:pPr lvl="1"/>
            <a:r>
              <a:rPr lang="en-US" dirty="0"/>
              <a:t>Mail</a:t>
            </a:r>
          </a:p>
          <a:p>
            <a:pPr lvl="0"/>
            <a:r>
              <a:rPr lang="en-US" sz="2400" dirty="0"/>
              <a:t>Decide when you’ll order each report</a:t>
            </a:r>
          </a:p>
          <a:p>
            <a:r>
              <a:rPr lang="en-US" sz="2400" dirty="0"/>
              <a:t>If you get a report from a different credit reporting company every four months, you can  monitor your credit for free</a:t>
            </a:r>
            <a:endParaRPr lang="en-US" dirty="0"/>
          </a:p>
        </p:txBody>
      </p:sp>
    </p:spTree>
    <p:extLst>
      <p:ext uri="{BB962C8B-B14F-4D97-AF65-F5344CB8AC3E}">
        <p14:creationId xmlns:p14="http://schemas.microsoft.com/office/powerpoint/2010/main" val="20467170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Requesting your free credit reports</a:t>
            </a:r>
            <a:endParaRPr lang="en-US" dirty="0"/>
          </a:p>
        </p:txBody>
      </p:sp>
      <p:sp>
        <p:nvSpPr>
          <p:cNvPr id="3" name="Text Placeholder 2"/>
          <p:cNvSpPr>
            <a:spLocks noGrp="1"/>
          </p:cNvSpPr>
          <p:nvPr>
            <p:ph type="body" idx="1"/>
          </p:nvPr>
        </p:nvSpPr>
        <p:spPr/>
        <p:txBody>
          <a:bodyPr/>
          <a:lstStyle/>
          <a:p>
            <a:pPr lvl="0"/>
            <a:r>
              <a:rPr lang="en-US" sz="1800" dirty="0"/>
              <a:t>To order through the website, visit: </a:t>
            </a:r>
            <a:r>
              <a:rPr lang="en-US" sz="1800" u="sng" dirty="0">
                <a:hlinkClick r:id="rId3"/>
              </a:rPr>
              <a:t>www.annualcreditreport.com</a:t>
            </a:r>
            <a:endParaRPr lang="en-US" sz="1800" dirty="0"/>
          </a:p>
          <a:p>
            <a:pPr lvl="1"/>
            <a:r>
              <a:rPr lang="en-US" sz="1600" dirty="0"/>
              <a:t>Complete a form with basic information (name, Social Security number, address, etc.).</a:t>
            </a:r>
          </a:p>
          <a:p>
            <a:pPr lvl="1"/>
            <a:r>
              <a:rPr lang="en-US" sz="1600" dirty="0"/>
              <a:t>Select the report(s) you want—Equifax, Experian, and/or TransUnion.</a:t>
            </a:r>
          </a:p>
          <a:p>
            <a:pPr lvl="1"/>
            <a:r>
              <a:rPr lang="en-US" sz="1600" dirty="0"/>
              <a:t>Answer security questions: former addresses, amount of a loan you have, phone numbers that have belonged to you, counties you may have lived in, etc.</a:t>
            </a:r>
          </a:p>
          <a:p>
            <a:pPr lvl="2"/>
            <a:r>
              <a:rPr lang="en-US" sz="1600" dirty="0"/>
              <a:t>If you are unable to answer these questions, you will have to use another method.</a:t>
            </a:r>
          </a:p>
          <a:p>
            <a:pPr lvl="0"/>
            <a:r>
              <a:rPr lang="en-US" sz="1800" dirty="0"/>
              <a:t>Save a PDF version of your report, print the report, or both. </a:t>
            </a:r>
          </a:p>
          <a:p>
            <a:pPr lvl="0"/>
            <a:r>
              <a:rPr lang="en-US" sz="1800" dirty="0"/>
              <a:t>Be sure you do this in a safe and secure location. Avoid doing this on public computers (library).</a:t>
            </a:r>
          </a:p>
          <a:p>
            <a:pPr marL="88900" indent="0">
              <a:buNone/>
            </a:pPr>
            <a:endParaRPr lang="en-US" sz="1800" dirty="0"/>
          </a:p>
        </p:txBody>
      </p:sp>
    </p:spTree>
    <p:extLst>
      <p:ext uri="{BB962C8B-B14F-4D97-AF65-F5344CB8AC3E}">
        <p14:creationId xmlns:p14="http://schemas.microsoft.com/office/powerpoint/2010/main" val="135508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CFPB’s mission </a:t>
            </a:r>
            <a:r>
              <a:rPr lang="en-US" dirty="0" smtClean="0"/>
              <a:t>and vision</a:t>
            </a:r>
            <a:endParaRPr lang="en-US" dirty="0"/>
          </a:p>
        </p:txBody>
      </p:sp>
      <p:sp>
        <p:nvSpPr>
          <p:cNvPr id="30" name="object 16"/>
          <p:cNvSpPr txBox="1"/>
          <p:nvPr/>
        </p:nvSpPr>
        <p:spPr>
          <a:xfrm>
            <a:off x="3886200" y="1441717"/>
            <a:ext cx="1371600" cy="319959"/>
          </a:xfrm>
          <a:prstGeom prst="rect">
            <a:avLst/>
          </a:prstGeom>
        </p:spPr>
        <p:txBody>
          <a:bodyPr vert="horz" wrap="square" lIns="0" tIns="12065" rIns="0" bIns="0" rtlCol="0">
            <a:spAutoFit/>
          </a:bodyPr>
          <a:lstStyle/>
          <a:p>
            <a:pPr marL="12700" algn="ctr">
              <a:spcBef>
                <a:spcPts val="95"/>
              </a:spcBef>
            </a:pPr>
            <a:r>
              <a:rPr lang="en-US" sz="2000" b="1" spc="-15" dirty="0">
                <a:solidFill>
                  <a:srgbClr val="121820"/>
                </a:solidFill>
                <a:latin typeface="Arial"/>
                <a:cs typeface="Arial"/>
              </a:rPr>
              <a:t>MISSION</a:t>
            </a:r>
            <a:endParaRPr sz="2000" dirty="0">
              <a:solidFill>
                <a:srgbClr val="101820"/>
              </a:solidFill>
              <a:latin typeface="Arial"/>
              <a:cs typeface="Arial"/>
            </a:endParaRPr>
          </a:p>
        </p:txBody>
      </p:sp>
      <p:sp>
        <p:nvSpPr>
          <p:cNvPr id="33" name="object 16"/>
          <p:cNvSpPr txBox="1"/>
          <p:nvPr/>
        </p:nvSpPr>
        <p:spPr>
          <a:xfrm>
            <a:off x="3728545" y="3596558"/>
            <a:ext cx="1686911" cy="319959"/>
          </a:xfrm>
          <a:prstGeom prst="rect">
            <a:avLst/>
          </a:prstGeom>
        </p:spPr>
        <p:txBody>
          <a:bodyPr vert="horz" wrap="square" lIns="0" tIns="12065" rIns="0" bIns="0" rtlCol="0">
            <a:spAutoFit/>
          </a:bodyPr>
          <a:lstStyle/>
          <a:p>
            <a:pPr marL="12700" algn="ctr">
              <a:spcBef>
                <a:spcPts val="95"/>
              </a:spcBef>
            </a:pPr>
            <a:r>
              <a:rPr lang="en-US" sz="2000" b="1" spc="-15" dirty="0">
                <a:solidFill>
                  <a:srgbClr val="121820"/>
                </a:solidFill>
                <a:latin typeface="Arial"/>
                <a:cs typeface="Arial"/>
              </a:rPr>
              <a:t>VISION</a:t>
            </a:r>
            <a:endParaRPr sz="2000" dirty="0">
              <a:solidFill>
                <a:srgbClr val="101820"/>
              </a:solidFill>
              <a:latin typeface="Arial"/>
              <a:cs typeface="Arial"/>
            </a:endParaRPr>
          </a:p>
        </p:txBody>
      </p:sp>
      <p:sp>
        <p:nvSpPr>
          <p:cNvPr id="3" name="TextBox 2"/>
          <p:cNvSpPr txBox="1"/>
          <p:nvPr/>
        </p:nvSpPr>
        <p:spPr>
          <a:xfrm>
            <a:off x="994157" y="1905000"/>
            <a:ext cx="7254493" cy="923330"/>
          </a:xfrm>
          <a:prstGeom prst="rect">
            <a:avLst/>
          </a:prstGeom>
          <a:noFill/>
        </p:spPr>
        <p:txBody>
          <a:bodyPr wrap="square" rtlCol="0">
            <a:spAutoFit/>
          </a:bodyPr>
          <a:lstStyle/>
          <a:p>
            <a:r>
              <a:rPr lang="en-US" sz="1800" dirty="0">
                <a:solidFill>
                  <a:srgbClr val="101820"/>
                </a:solidFill>
                <a:latin typeface="Georgia" panose="02040502050405020303" pitchFamily="18" charset="0"/>
              </a:rPr>
              <a:t>To regulate the offering and provision of consumer financial products or services under the Federal consumer financial laws and to educate and </a:t>
            </a:r>
            <a:r>
              <a:rPr lang="en-US" sz="1800" dirty="0" smtClean="0">
                <a:solidFill>
                  <a:srgbClr val="101820"/>
                </a:solidFill>
                <a:latin typeface="Georgia" panose="02040502050405020303" pitchFamily="18" charset="0"/>
              </a:rPr>
              <a:t>empower </a:t>
            </a:r>
            <a:r>
              <a:rPr lang="en-US" sz="1800" dirty="0">
                <a:solidFill>
                  <a:srgbClr val="101820"/>
                </a:solidFill>
                <a:latin typeface="Georgia" panose="02040502050405020303" pitchFamily="18" charset="0"/>
              </a:rPr>
              <a:t>consumers to make better informed financial decisions. </a:t>
            </a:r>
          </a:p>
        </p:txBody>
      </p:sp>
      <p:sp>
        <p:nvSpPr>
          <p:cNvPr id="5" name="TextBox 4"/>
          <p:cNvSpPr txBox="1"/>
          <p:nvPr/>
        </p:nvSpPr>
        <p:spPr>
          <a:xfrm>
            <a:off x="976323" y="4114800"/>
            <a:ext cx="7254492" cy="1200329"/>
          </a:xfrm>
          <a:prstGeom prst="rect">
            <a:avLst/>
          </a:prstGeom>
          <a:noFill/>
        </p:spPr>
        <p:txBody>
          <a:bodyPr wrap="square" rtlCol="0">
            <a:spAutoFit/>
          </a:bodyPr>
          <a:lstStyle/>
          <a:p>
            <a:r>
              <a:rPr lang="en-US" sz="1800" dirty="0">
                <a:solidFill>
                  <a:srgbClr val="101820"/>
                </a:solidFill>
                <a:latin typeface="Georgia" panose="02040502050405020303" pitchFamily="18" charset="0"/>
              </a:rPr>
              <a:t>Free, innovative, competitive, and transparent consumer finance markets where the rights of all parties are protected by the rule of law and where consumers are free to choose the products and services that best fit their individual needs. </a:t>
            </a:r>
          </a:p>
        </p:txBody>
      </p:sp>
    </p:spTree>
    <p:extLst>
      <p:ext uri="{BB962C8B-B14F-4D97-AF65-F5344CB8AC3E}">
        <p14:creationId xmlns:p14="http://schemas.microsoft.com/office/powerpoint/2010/main" val="37630263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sz="1800" b="1" dirty="0" smtClean="0"/>
              <a:t>What to do:</a:t>
            </a:r>
            <a:endParaRPr lang="en-US" sz="1800" b="1" dirty="0"/>
          </a:p>
          <a:p>
            <a:r>
              <a:rPr lang="en-US" sz="1600" dirty="0"/>
              <a:t>Start by getting free copies of your credit reports. Use the “Requesting your free credit reports” tool to find out how. </a:t>
            </a:r>
          </a:p>
          <a:p>
            <a:r>
              <a:rPr lang="en-US" sz="1600" dirty="0" smtClean="0"/>
              <a:t>Read </a:t>
            </a:r>
            <a:r>
              <a:rPr lang="en-US" sz="1600" dirty="0"/>
              <a:t>through each credit report carefully, using the checklist as a guide for what errors to look for.</a:t>
            </a:r>
          </a:p>
        </p:txBody>
      </p:sp>
      <p:sp>
        <p:nvSpPr>
          <p:cNvPr id="2" name="Title 1"/>
          <p:cNvSpPr>
            <a:spLocks noGrp="1"/>
          </p:cNvSpPr>
          <p:nvPr>
            <p:ph type="title"/>
          </p:nvPr>
        </p:nvSpPr>
        <p:spPr/>
        <p:txBody>
          <a:bodyPr/>
          <a:lstStyle/>
          <a:p>
            <a:r>
              <a:rPr lang="en-US" dirty="0" smtClean="0"/>
              <a:t>Tool: Reviewing your credit reports</a:t>
            </a:r>
            <a:endParaRPr lang="en-US" dirty="0"/>
          </a:p>
        </p:txBody>
      </p:sp>
      <p:pic>
        <p:nvPicPr>
          <p:cNvPr id="6" name="Picture 5" descr="Screenshot of the &quot;Reviewing your credit reports&quot; tool in Module 7, which can be found on page 172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591" y="1404649"/>
            <a:ext cx="4491538" cy="5354198"/>
          </a:xfrm>
          <a:prstGeom prst="rect">
            <a:avLst/>
          </a:prstGeom>
        </p:spPr>
      </p:pic>
    </p:spTree>
    <p:extLst>
      <p:ext uri="{BB962C8B-B14F-4D97-AF65-F5344CB8AC3E}">
        <p14:creationId xmlns:p14="http://schemas.microsoft.com/office/powerpoint/2010/main" val="16082011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Handout: Disputing errors on your credit reports</a:t>
            </a:r>
            <a:endParaRPr lang="en-US" dirty="0"/>
          </a:p>
        </p:txBody>
      </p:sp>
      <p:sp>
        <p:nvSpPr>
          <p:cNvPr id="6" name="Text Placeholder 5"/>
          <p:cNvSpPr>
            <a:spLocks noGrp="1"/>
          </p:cNvSpPr>
          <p:nvPr>
            <p:ph type="body" idx="1"/>
          </p:nvPr>
        </p:nvSpPr>
        <p:spPr/>
        <p:txBody>
          <a:bodyPr/>
          <a:lstStyle/>
          <a:p>
            <a:pPr lvl="0"/>
            <a:r>
              <a:rPr lang="en-US" sz="1800" b="1" dirty="0"/>
              <a:t>To correct errors, it can help to contact </a:t>
            </a:r>
            <a:r>
              <a:rPr lang="en-US" sz="1800" b="1" u="sng" dirty="0"/>
              <a:t>both</a:t>
            </a:r>
            <a:r>
              <a:rPr lang="en-US" sz="1800" b="1" dirty="0"/>
              <a:t> the credit reporting company and the source of the mistake. </a:t>
            </a:r>
            <a:endParaRPr lang="en-US" sz="1800" dirty="0"/>
          </a:p>
          <a:p>
            <a:pPr lvl="0"/>
            <a:r>
              <a:rPr lang="en-US" sz="1800" dirty="0"/>
              <a:t>You may file your dispute online, by phone, or by mail. </a:t>
            </a:r>
          </a:p>
          <a:p>
            <a:pPr lvl="0"/>
            <a:r>
              <a:rPr lang="en-US" sz="1800" b="1" dirty="0"/>
              <a:t>Explain the error and what you want changed. </a:t>
            </a:r>
            <a:endParaRPr lang="en-US" sz="1800" dirty="0"/>
          </a:p>
          <a:p>
            <a:pPr lvl="1"/>
            <a:r>
              <a:rPr lang="en-US" sz="1800" dirty="0"/>
              <a:t>Clearly identify each mistake separately, state the facts, explain why you are disputing the information, and request that it be removed or corrected.</a:t>
            </a:r>
          </a:p>
          <a:p>
            <a:pPr lvl="0"/>
            <a:r>
              <a:rPr lang="en-US" sz="1800" dirty="0"/>
              <a:t>If you mail your dispute letter, send it by certified mail, return receipt requested.</a:t>
            </a:r>
          </a:p>
          <a:p>
            <a:r>
              <a:rPr lang="en-US" sz="1800" dirty="0"/>
              <a:t>Enclose a copy of the portion of your report that contains the disputed items and circle or highlight the disputed items. </a:t>
            </a:r>
          </a:p>
        </p:txBody>
      </p:sp>
    </p:spTree>
    <p:extLst>
      <p:ext uri="{BB962C8B-B14F-4D97-AF65-F5344CB8AC3E}">
        <p14:creationId xmlns:p14="http://schemas.microsoft.com/office/powerpoint/2010/main" val="16581812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sz="1800" b="1" dirty="0" smtClean="0"/>
              <a:t>What to do:</a:t>
            </a:r>
            <a:endParaRPr lang="en-US" sz="1800" b="1" dirty="0"/>
          </a:p>
          <a:p>
            <a:r>
              <a:rPr lang="en-US" sz="1600" dirty="0" smtClean="0"/>
              <a:t>Identify </a:t>
            </a:r>
            <a:r>
              <a:rPr lang="en-US" sz="1600" dirty="0"/>
              <a:t>a strategy for improving and maintaining your credit history that works for you. </a:t>
            </a:r>
          </a:p>
          <a:p>
            <a:r>
              <a:rPr lang="en-US" sz="1600" dirty="0" smtClean="0"/>
              <a:t>Implement </a:t>
            </a:r>
            <a:r>
              <a:rPr lang="en-US" sz="1600" dirty="0"/>
              <a:t>that strategy and monitor how your credit score improves.</a:t>
            </a:r>
          </a:p>
          <a:p>
            <a:r>
              <a:rPr lang="en-US" sz="1600" dirty="0" smtClean="0"/>
              <a:t>Once </a:t>
            </a:r>
            <a:r>
              <a:rPr lang="en-US" sz="1600" dirty="0"/>
              <a:t>you’re done with your first strategy, pick a new one and keep practicing good habits to maintain a strong credit history</a:t>
            </a:r>
          </a:p>
        </p:txBody>
      </p:sp>
      <p:sp>
        <p:nvSpPr>
          <p:cNvPr id="2" name="Title 1"/>
          <p:cNvSpPr>
            <a:spLocks noGrp="1"/>
          </p:cNvSpPr>
          <p:nvPr>
            <p:ph type="title"/>
          </p:nvPr>
        </p:nvSpPr>
        <p:spPr/>
        <p:txBody>
          <a:bodyPr/>
          <a:lstStyle/>
          <a:p>
            <a:r>
              <a:rPr lang="en-US" dirty="0" smtClean="0"/>
              <a:t>Tool: Getting and keeping a good credit history</a:t>
            </a:r>
            <a:endParaRPr lang="en-US" dirty="0"/>
          </a:p>
        </p:txBody>
      </p:sp>
      <p:pic>
        <p:nvPicPr>
          <p:cNvPr id="6" name="Picture 5" descr="Screenshot of the &quot;Getting and keeping a good credit history&quot; tool in Module 7, which can be found on page 179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171" y="1494315"/>
            <a:ext cx="3805049" cy="4924540"/>
          </a:xfrm>
          <a:prstGeom prst="rect">
            <a:avLst/>
          </a:prstGeom>
        </p:spPr>
      </p:pic>
    </p:spTree>
    <p:extLst>
      <p:ext uri="{BB962C8B-B14F-4D97-AF65-F5344CB8AC3E}">
        <p14:creationId xmlns:p14="http://schemas.microsoft.com/office/powerpoint/2010/main" val="3123087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Module 7: Opportunities for financial empowerment</a:t>
            </a:r>
            <a:endParaRPr lang="en-US" dirty="0"/>
          </a:p>
        </p:txBody>
      </p:sp>
      <p:sp>
        <p:nvSpPr>
          <p:cNvPr id="6" name="Text Placeholder 5"/>
          <p:cNvSpPr>
            <a:spLocks noGrp="1"/>
          </p:cNvSpPr>
          <p:nvPr>
            <p:ph type="body" idx="1"/>
          </p:nvPr>
        </p:nvSpPr>
        <p:spPr/>
        <p:txBody>
          <a:bodyPr/>
          <a:lstStyle/>
          <a:p>
            <a:r>
              <a:rPr lang="en-US" sz="1800" dirty="0"/>
              <a:t>If you have a 10-minute </a:t>
            </a:r>
            <a:r>
              <a:rPr lang="en-US" sz="1800" dirty="0" smtClean="0"/>
              <a:t>session…</a:t>
            </a:r>
            <a:endParaRPr lang="en-US" sz="1800" dirty="0"/>
          </a:p>
          <a:p>
            <a:pPr lvl="1"/>
            <a:r>
              <a:rPr lang="en-US" sz="1600" dirty="0"/>
              <a:t>Complete “Requesting your free credit reports” to plan when you’re going to order your free annual credit reports</a:t>
            </a:r>
          </a:p>
          <a:p>
            <a:r>
              <a:rPr lang="en-US" sz="1800" dirty="0"/>
              <a:t>If you have a 30-minute </a:t>
            </a:r>
            <a:r>
              <a:rPr lang="en-US" sz="1800" dirty="0" smtClean="0"/>
              <a:t>session…</a:t>
            </a:r>
            <a:endParaRPr lang="en-US" sz="1800" dirty="0"/>
          </a:p>
          <a:p>
            <a:pPr lvl="1"/>
            <a:r>
              <a:rPr lang="en-US" sz="1600" dirty="0"/>
              <a:t>Complete “Reviewing your credit reports” to make sure all the </a:t>
            </a:r>
            <a:r>
              <a:rPr lang="en-US" sz="1600" dirty="0" smtClean="0"/>
              <a:t>information </a:t>
            </a:r>
            <a:r>
              <a:rPr lang="en-US" sz="1600" dirty="0"/>
              <a:t>in them is correct and up to date</a:t>
            </a:r>
          </a:p>
          <a:p>
            <a:pPr lvl="1"/>
            <a:r>
              <a:rPr lang="en-US" sz="1600" dirty="0"/>
              <a:t>Review the “Disputing errors on your credit reports” handout to learn how you can dispute mistakes on your reports</a:t>
            </a:r>
          </a:p>
          <a:p>
            <a:r>
              <a:rPr lang="en-US" sz="1800" dirty="0"/>
              <a:t>If you have multiple </a:t>
            </a:r>
            <a:r>
              <a:rPr lang="en-US" sz="1800" dirty="0" smtClean="0"/>
              <a:t>sessions…</a:t>
            </a:r>
            <a:endParaRPr lang="en-US" sz="1800" dirty="0"/>
          </a:p>
          <a:p>
            <a:pPr lvl="1"/>
            <a:r>
              <a:rPr lang="en-US" sz="1600" dirty="0"/>
              <a:t>Complete all three items described above to make sure the information on your credit reports is correct</a:t>
            </a:r>
          </a:p>
          <a:p>
            <a:pPr lvl="1"/>
            <a:r>
              <a:rPr lang="en-US" sz="1600" dirty="0"/>
              <a:t>Use “Getting and keeping a good credit history” to pick strategies you can implement to improve your credit scores</a:t>
            </a:r>
          </a:p>
        </p:txBody>
      </p:sp>
    </p:spTree>
    <p:extLst>
      <p:ext uri="{BB962C8B-B14F-4D97-AF65-F5344CB8AC3E}">
        <p14:creationId xmlns:p14="http://schemas.microsoft.com/office/powerpoint/2010/main" val="11015742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1616584"/>
          </a:xfrm>
        </p:spPr>
        <p:txBody>
          <a:bodyPr/>
          <a:lstStyle/>
          <a:p>
            <a:r>
              <a:rPr lang="en-US" dirty="0" smtClean="0"/>
              <a:t>Module </a:t>
            </a:r>
            <a:r>
              <a:rPr lang="en-US" dirty="0"/>
              <a:t>8</a:t>
            </a:r>
            <a:r>
              <a:rPr lang="en-US" dirty="0" smtClean="0"/>
              <a:t>: Choosing Financial Products and Services</a:t>
            </a:r>
            <a:endParaRPr lang="en-US" dirty="0"/>
          </a:p>
        </p:txBody>
      </p:sp>
    </p:spTree>
    <p:extLst>
      <p:ext uri="{BB962C8B-B14F-4D97-AF65-F5344CB8AC3E}">
        <p14:creationId xmlns:p14="http://schemas.microsoft.com/office/powerpoint/2010/main" val="2499615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lvl="0"/>
            <a:r>
              <a:rPr lang="en-US" dirty="0"/>
              <a:t>Bank or credit union</a:t>
            </a:r>
          </a:p>
          <a:p>
            <a:pPr lvl="0"/>
            <a:r>
              <a:rPr lang="en-US" dirty="0"/>
              <a:t>Car dealer</a:t>
            </a:r>
          </a:p>
          <a:p>
            <a:pPr lvl="0"/>
            <a:r>
              <a:rPr lang="en-US" dirty="0"/>
              <a:t>Check cashing store</a:t>
            </a:r>
          </a:p>
          <a:p>
            <a:pPr lvl="0"/>
            <a:r>
              <a:rPr lang="en-US" dirty="0"/>
              <a:t>Credit card company</a:t>
            </a:r>
          </a:p>
          <a:p>
            <a:pPr lvl="0"/>
            <a:r>
              <a:rPr lang="en-US" dirty="0"/>
              <a:t>Department store</a:t>
            </a:r>
          </a:p>
          <a:p>
            <a:pPr lvl="0"/>
            <a:r>
              <a:rPr lang="en-US" dirty="0"/>
              <a:t>Employer (working with a financial institution)</a:t>
            </a:r>
          </a:p>
          <a:p>
            <a:pPr lvl="0"/>
            <a:r>
              <a:rPr lang="en-US" dirty="0"/>
              <a:t>Grocery, retail, or other </a:t>
            </a:r>
            <a:r>
              <a:rPr lang="en-US" dirty="0" smtClean="0"/>
              <a:t>store</a:t>
            </a:r>
            <a:endParaRPr lang="en-US" dirty="0"/>
          </a:p>
        </p:txBody>
      </p:sp>
      <p:sp>
        <p:nvSpPr>
          <p:cNvPr id="6" name="Text Placeholder 5"/>
          <p:cNvSpPr>
            <a:spLocks noGrp="1"/>
          </p:cNvSpPr>
          <p:nvPr>
            <p:ph type="body" idx="2"/>
          </p:nvPr>
        </p:nvSpPr>
        <p:spPr/>
        <p:txBody>
          <a:bodyPr/>
          <a:lstStyle/>
          <a:p>
            <a:pPr lvl="0"/>
            <a:r>
              <a:rPr lang="en-US" dirty="0"/>
              <a:t>Large gas station chain</a:t>
            </a:r>
          </a:p>
          <a:p>
            <a:pPr lvl="0"/>
            <a:r>
              <a:rPr lang="en-US" dirty="0"/>
              <a:t>Large retail store</a:t>
            </a:r>
          </a:p>
          <a:p>
            <a:pPr lvl="0"/>
            <a:r>
              <a:rPr lang="en-US" dirty="0"/>
              <a:t>Non-profit organization</a:t>
            </a:r>
          </a:p>
          <a:p>
            <a:pPr lvl="0"/>
            <a:r>
              <a:rPr lang="en-US" dirty="0"/>
              <a:t>Online lender</a:t>
            </a:r>
          </a:p>
          <a:p>
            <a:pPr lvl="0"/>
            <a:r>
              <a:rPr lang="en-US" dirty="0"/>
              <a:t>Pawn shop</a:t>
            </a:r>
          </a:p>
          <a:p>
            <a:pPr lvl="0"/>
            <a:r>
              <a:rPr lang="en-US" dirty="0"/>
              <a:t>Payday loan provider</a:t>
            </a:r>
          </a:p>
          <a:p>
            <a:pPr lvl="0"/>
            <a:r>
              <a:rPr lang="en-US" dirty="0"/>
              <a:t>Prepaid card</a:t>
            </a:r>
          </a:p>
          <a:p>
            <a:pPr lvl="0"/>
            <a:r>
              <a:rPr lang="en-US" dirty="0"/>
              <a:t>Title loan company</a:t>
            </a:r>
          </a:p>
          <a:p>
            <a:r>
              <a:rPr lang="en-US" dirty="0"/>
              <a:t>U.S. Postal </a:t>
            </a:r>
            <a:r>
              <a:rPr lang="en-US" dirty="0" smtClean="0"/>
              <a:t>Service</a:t>
            </a:r>
            <a:endParaRPr lang="en-US" dirty="0"/>
          </a:p>
        </p:txBody>
      </p:sp>
      <p:sp>
        <p:nvSpPr>
          <p:cNvPr id="4" name="Title 3"/>
          <p:cNvSpPr>
            <a:spLocks noGrp="1"/>
          </p:cNvSpPr>
          <p:nvPr>
            <p:ph type="title"/>
          </p:nvPr>
        </p:nvSpPr>
        <p:spPr/>
        <p:txBody>
          <a:bodyPr/>
          <a:lstStyle/>
          <a:p>
            <a:r>
              <a:rPr lang="en-US" dirty="0" smtClean="0"/>
              <a:t>Financial service providers</a:t>
            </a:r>
            <a:endParaRPr lang="en-US" dirty="0"/>
          </a:p>
        </p:txBody>
      </p:sp>
    </p:spTree>
    <p:extLst>
      <p:ext uri="{BB962C8B-B14F-4D97-AF65-F5344CB8AC3E}">
        <p14:creationId xmlns:p14="http://schemas.microsoft.com/office/powerpoint/2010/main" val="27118950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Tool: Finding financial products and services</a:t>
            </a:r>
            <a:endParaRPr lang="en-US" dirty="0"/>
          </a:p>
        </p:txBody>
      </p:sp>
      <p:sp>
        <p:nvSpPr>
          <p:cNvPr id="6" name="Text Placeholder 5"/>
          <p:cNvSpPr>
            <a:spLocks noGrp="1"/>
          </p:cNvSpPr>
          <p:nvPr>
            <p:ph type="body" idx="1"/>
          </p:nvPr>
        </p:nvSpPr>
        <p:spPr/>
        <p:txBody>
          <a:bodyPr/>
          <a:lstStyle/>
          <a:p>
            <a:pPr lvl="0"/>
            <a:r>
              <a:rPr lang="en-US" sz="2400" dirty="0"/>
              <a:t>With your partner:</a:t>
            </a:r>
          </a:p>
          <a:p>
            <a:pPr lvl="1"/>
            <a:r>
              <a:rPr lang="en-US" dirty="0"/>
              <a:t>Define the product or service.</a:t>
            </a:r>
          </a:p>
          <a:p>
            <a:pPr lvl="1"/>
            <a:r>
              <a:rPr lang="en-US" dirty="0"/>
              <a:t>Explain how the product or service works.</a:t>
            </a:r>
          </a:p>
          <a:p>
            <a:pPr lvl="1"/>
            <a:r>
              <a:rPr lang="en-US" dirty="0"/>
              <a:t>Brainstorm all of the places you can get this product or service.</a:t>
            </a:r>
          </a:p>
          <a:p>
            <a:pPr lvl="1"/>
            <a:r>
              <a:rPr lang="en-US" dirty="0"/>
              <a:t>Brainstorm when you would use this product or service to manage your finances.</a:t>
            </a:r>
          </a:p>
          <a:p>
            <a:r>
              <a:rPr lang="en-US" sz="2400" dirty="0"/>
              <a:t>Be prepared to present your product or service and your work to the rest of the group.</a:t>
            </a:r>
            <a:endParaRPr lang="en-US" dirty="0"/>
          </a:p>
        </p:txBody>
      </p:sp>
    </p:spTree>
    <p:extLst>
      <p:ext uri="{BB962C8B-B14F-4D97-AF65-F5344CB8AC3E}">
        <p14:creationId xmlns:p14="http://schemas.microsoft.com/office/powerpoint/2010/main" val="34085218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529 Plan</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36704053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loan</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18082890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title loan</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279292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Community Affairs</a:t>
            </a:r>
            <a:endParaRPr lang="en-US" dirty="0"/>
          </a:p>
        </p:txBody>
      </p:sp>
      <p:sp>
        <p:nvSpPr>
          <p:cNvPr id="3" name="Text Placeholder 2"/>
          <p:cNvSpPr>
            <a:spLocks noGrp="1"/>
          </p:cNvSpPr>
          <p:nvPr>
            <p:ph type="body" idx="1"/>
          </p:nvPr>
        </p:nvSpPr>
        <p:spPr/>
        <p:txBody>
          <a:bodyPr/>
          <a:lstStyle/>
          <a:p>
            <a:pPr lvl="0"/>
            <a:r>
              <a:rPr lang="en-US" dirty="0"/>
              <a:t>Part of the Bureau’s Division of Consumer Education and Engagement</a:t>
            </a:r>
          </a:p>
          <a:p>
            <a:pPr lvl="0"/>
            <a:r>
              <a:rPr lang="en-US" dirty="0"/>
              <a:t>Serves populations who may lack full, affordable access to financial services</a:t>
            </a:r>
          </a:p>
          <a:p>
            <a:pPr lvl="1"/>
            <a:r>
              <a:rPr lang="en-US" dirty="0"/>
              <a:t>Low- to moderate-incomes</a:t>
            </a:r>
          </a:p>
          <a:p>
            <a:pPr lvl="1"/>
            <a:r>
              <a:rPr lang="en-US" dirty="0"/>
              <a:t>Low wealth</a:t>
            </a:r>
          </a:p>
          <a:p>
            <a:pPr lvl="1"/>
            <a:r>
              <a:rPr lang="en-US" dirty="0"/>
              <a:t>Otherwise financially underserved or vulnerable</a:t>
            </a:r>
          </a:p>
          <a:p>
            <a:endParaRPr lang="en-US" dirty="0"/>
          </a:p>
        </p:txBody>
      </p:sp>
    </p:spTree>
    <p:extLst>
      <p:ext uri="{BB962C8B-B14F-4D97-AF65-F5344CB8AC3E}">
        <p14:creationId xmlns:p14="http://schemas.microsoft.com/office/powerpoint/2010/main" val="4840028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payment services</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426786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Certificates of Deposit (CD)</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3169248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cashing service</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5672260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account</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35812527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builder loan</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32188879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31853455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order</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8456546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or wire transfer service</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26534910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Mortgage</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28620520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Pawn loan</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217098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Financial literacy plus Skill and confidence to use knowledge equals Financial empowerment"/>
          <p:cNvGraphicFramePr/>
          <p:nvPr>
            <p:extLst/>
          </p:nvPr>
        </p:nvGraphicFramePr>
        <p:xfrm>
          <a:off x="553641" y="2552154"/>
          <a:ext cx="8036719" cy="306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297" name="Title 1"/>
          <p:cNvSpPr>
            <a:spLocks noGrp="1"/>
          </p:cNvSpPr>
          <p:nvPr>
            <p:ph type="title"/>
          </p:nvPr>
        </p:nvSpPr>
        <p:spPr/>
        <p:txBody>
          <a:bodyPr/>
          <a:lstStyle/>
          <a:p>
            <a:pPr eaLnBrk="1" hangingPunct="1"/>
            <a:r>
              <a:rPr lang="en-US" altLang="en-US" dirty="0" smtClean="0">
                <a:latin typeface="Georgia" panose="02040502050405020303" pitchFamily="18" charset="0"/>
              </a:rPr>
              <a:t>Financial empowerment</a:t>
            </a:r>
          </a:p>
        </p:txBody>
      </p:sp>
      <p:sp>
        <p:nvSpPr>
          <p:cNvPr id="51203" name="Content Placeholder 2"/>
          <p:cNvSpPr>
            <a:spLocks noGrp="1"/>
          </p:cNvSpPr>
          <p:nvPr>
            <p:ph idx="1"/>
          </p:nvPr>
        </p:nvSpPr>
        <p:spPr>
          <a:xfrm>
            <a:off x="553641" y="1524000"/>
            <a:ext cx="8037576" cy="1495926"/>
          </a:xfrm>
        </p:spPr>
        <p:txBody>
          <a:bodyPr/>
          <a:lstStyle/>
          <a:p>
            <a:pPr marL="0" indent="0" eaLnBrk="1" hangingPunct="1">
              <a:spcAft>
                <a:spcPts val="600"/>
              </a:spcAft>
              <a:buFont typeface="Wingdings" panose="05000000000000000000" pitchFamily="2" charset="2"/>
              <a:buNone/>
            </a:pPr>
            <a:r>
              <a:rPr lang="en-US" altLang="en-US" sz="2400" dirty="0" smtClean="0">
                <a:solidFill>
                  <a:srgbClr val="101820"/>
                </a:solidFill>
              </a:rPr>
              <a:t>What is financial empowerment? </a:t>
            </a:r>
          </a:p>
          <a:p>
            <a:pPr marL="0" indent="0" eaLnBrk="1" hangingPunct="1">
              <a:lnSpc>
                <a:spcPts val="2400"/>
              </a:lnSpc>
              <a:spcAft>
                <a:spcPts val="600"/>
              </a:spcAft>
              <a:buFont typeface="Wingdings" panose="05000000000000000000" pitchFamily="2" charset="2"/>
              <a:buNone/>
            </a:pPr>
            <a:r>
              <a:rPr lang="en-US" altLang="en-US" sz="1800" dirty="0" smtClean="0">
                <a:solidFill>
                  <a:srgbClr val="101820"/>
                </a:solidFill>
              </a:rPr>
              <a:t>How is it different from financial literacy, financial capacity, or other commonly used terms? </a:t>
            </a:r>
          </a:p>
        </p:txBody>
      </p:sp>
      <p:sp>
        <p:nvSpPr>
          <p:cNvPr id="51207" name="TextBox 8" descr="&quot;&quot;"/>
          <p:cNvSpPr txBox="1">
            <a:spLocks noChangeArrowheads="1"/>
          </p:cNvSpPr>
          <p:nvPr/>
        </p:nvSpPr>
        <p:spPr bwMode="auto">
          <a:xfrm>
            <a:off x="5378450" y="3627438"/>
            <a:ext cx="873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4800" dirty="0"/>
              <a:t>=</a:t>
            </a:r>
          </a:p>
        </p:txBody>
      </p:sp>
      <p:pic>
        <p:nvPicPr>
          <p:cNvPr id="9" name="Picture 10" descr="&quot;&quo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3921125"/>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833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51203" grpId="0" build="p"/>
      <p:bldP spid="5120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Payday loan</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443070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Payroll card</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24921149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Peer-to-peer transfer service</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40693721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Prepaid card</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1856226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account</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18483037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Secured credit card</a:t>
            </a:r>
            <a:endParaRPr lang="en-US" dirty="0"/>
          </a:p>
        </p:txBody>
      </p:sp>
      <p:sp>
        <p:nvSpPr>
          <p:cNvPr id="3" name="Text Placeholder 2"/>
          <p:cNvSpPr>
            <a:spLocks noGrp="1"/>
          </p:cNvSpPr>
          <p:nvPr>
            <p:ph type="body" idx="1"/>
          </p:nvPr>
        </p:nvSpPr>
        <p:spPr/>
        <p:txBody>
          <a:bodyPr/>
          <a:lstStyle/>
          <a:p>
            <a:r>
              <a:rPr lang="en-US" dirty="0"/>
              <a:t>Definition</a:t>
            </a:r>
          </a:p>
          <a:p>
            <a:r>
              <a:rPr lang="en-US" dirty="0"/>
              <a:t>How it works</a:t>
            </a:r>
          </a:p>
          <a:p>
            <a:r>
              <a:rPr lang="en-US" dirty="0"/>
              <a:t>Where you can get this product/service</a:t>
            </a:r>
          </a:p>
          <a:p>
            <a:r>
              <a:rPr lang="en-US" dirty="0"/>
              <a:t>When would you use this product/service</a:t>
            </a:r>
          </a:p>
          <a:p>
            <a:endParaRPr lang="en-US" dirty="0"/>
          </a:p>
        </p:txBody>
      </p:sp>
    </p:spTree>
    <p:extLst>
      <p:ext uri="{BB962C8B-B14F-4D97-AF65-F5344CB8AC3E}">
        <p14:creationId xmlns:p14="http://schemas.microsoft.com/office/powerpoint/2010/main" val="22273789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Comparing financial service providers</a:t>
            </a:r>
            <a:endParaRPr lang="en-US" dirty="0"/>
          </a:p>
        </p:txBody>
      </p:sp>
      <p:sp>
        <p:nvSpPr>
          <p:cNvPr id="3" name="Text Placeholder 2"/>
          <p:cNvSpPr>
            <a:spLocks noGrp="1"/>
          </p:cNvSpPr>
          <p:nvPr>
            <p:ph type="body" idx="1"/>
          </p:nvPr>
        </p:nvSpPr>
        <p:spPr/>
        <p:txBody>
          <a:bodyPr/>
          <a:lstStyle/>
          <a:p>
            <a:pPr lvl="0"/>
            <a:r>
              <a:rPr lang="en-US" sz="2400" dirty="0"/>
              <a:t>Shop around when deciding on a financial service provider</a:t>
            </a:r>
          </a:p>
          <a:p>
            <a:pPr lvl="0"/>
            <a:r>
              <a:rPr lang="en-US" sz="2400" dirty="0"/>
              <a:t>Ask questions about:</a:t>
            </a:r>
          </a:p>
          <a:p>
            <a:pPr lvl="1"/>
            <a:r>
              <a:rPr lang="en-US" dirty="0"/>
              <a:t>Fees and other costs</a:t>
            </a:r>
          </a:p>
          <a:p>
            <a:pPr lvl="1"/>
            <a:r>
              <a:rPr lang="en-US" dirty="0"/>
              <a:t>Services offered</a:t>
            </a:r>
          </a:p>
          <a:p>
            <a:pPr lvl="1"/>
            <a:r>
              <a:rPr lang="en-US" dirty="0"/>
              <a:t>Security</a:t>
            </a:r>
          </a:p>
          <a:p>
            <a:pPr lvl="1"/>
            <a:r>
              <a:rPr lang="en-US" dirty="0"/>
              <a:t>Convenience</a:t>
            </a:r>
          </a:p>
          <a:p>
            <a:pPr lvl="1"/>
            <a:r>
              <a:rPr lang="en-US" sz="2200" dirty="0"/>
              <a:t>Access</a:t>
            </a:r>
            <a:endParaRPr lang="en-US" dirty="0"/>
          </a:p>
        </p:txBody>
      </p:sp>
    </p:spTree>
    <p:extLst>
      <p:ext uri="{BB962C8B-B14F-4D97-AF65-F5344CB8AC3E}">
        <p14:creationId xmlns:p14="http://schemas.microsoft.com/office/powerpoint/2010/main" val="3407247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Opening a checking or savings account</a:t>
            </a:r>
            <a:endParaRPr lang="en-US" dirty="0"/>
          </a:p>
        </p:txBody>
      </p:sp>
      <p:sp>
        <p:nvSpPr>
          <p:cNvPr id="3" name="Text Placeholder 2"/>
          <p:cNvSpPr>
            <a:spLocks noGrp="1"/>
          </p:cNvSpPr>
          <p:nvPr>
            <p:ph type="body" idx="1"/>
          </p:nvPr>
        </p:nvSpPr>
        <p:spPr/>
        <p:txBody>
          <a:bodyPr/>
          <a:lstStyle/>
          <a:p>
            <a:pPr lvl="0"/>
            <a:r>
              <a:rPr lang="en-US" sz="2400" dirty="0"/>
              <a:t>Gather your documents</a:t>
            </a:r>
          </a:p>
          <a:p>
            <a:pPr lvl="1"/>
            <a:r>
              <a:rPr lang="en-US" dirty="0"/>
              <a:t>Picture ID</a:t>
            </a:r>
          </a:p>
          <a:p>
            <a:pPr lvl="1"/>
            <a:r>
              <a:rPr lang="en-US" dirty="0"/>
              <a:t>Second form of ID (Social Security card, birth certificate, or bill with name and address)</a:t>
            </a:r>
          </a:p>
          <a:p>
            <a:pPr lvl="1"/>
            <a:r>
              <a:rPr lang="en-US" dirty="0"/>
              <a:t>Social Security number or ITIN for interest-bearing accounts</a:t>
            </a:r>
          </a:p>
          <a:p>
            <a:pPr lvl="0"/>
            <a:r>
              <a:rPr lang="en-US" sz="2400" dirty="0"/>
              <a:t>Bring the required amount of money to open the account</a:t>
            </a:r>
          </a:p>
          <a:p>
            <a:pPr lvl="0"/>
            <a:r>
              <a:rPr lang="en-US" sz="2400" dirty="0"/>
              <a:t>Get all the facts</a:t>
            </a:r>
          </a:p>
        </p:txBody>
      </p:sp>
    </p:spTree>
    <p:extLst>
      <p:ext uri="{BB962C8B-B14F-4D97-AF65-F5344CB8AC3E}">
        <p14:creationId xmlns:p14="http://schemas.microsoft.com/office/powerpoint/2010/main" val="38905429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opening an account</a:t>
            </a:r>
            <a:endParaRPr lang="en-US" dirty="0"/>
          </a:p>
        </p:txBody>
      </p:sp>
      <p:sp>
        <p:nvSpPr>
          <p:cNvPr id="3" name="Text Placeholder 2"/>
          <p:cNvSpPr>
            <a:spLocks noGrp="1"/>
          </p:cNvSpPr>
          <p:nvPr>
            <p:ph type="body" idx="1"/>
          </p:nvPr>
        </p:nvSpPr>
        <p:spPr/>
        <p:txBody>
          <a:bodyPr/>
          <a:lstStyle/>
          <a:p>
            <a:pPr marL="88900" indent="0">
              <a:buNone/>
            </a:pPr>
            <a:r>
              <a:rPr lang="en-US" dirty="0"/>
              <a:t>You may have negative information in your file if you had a checking or savings account before and you:</a:t>
            </a:r>
          </a:p>
          <a:p>
            <a:pPr lvl="0"/>
            <a:r>
              <a:rPr lang="en-US" dirty="0"/>
              <a:t>Have an unpaid negative balance on that account, such as from an overdraft, which you have not repaid and the account was closed by the bank or credit union</a:t>
            </a:r>
          </a:p>
          <a:p>
            <a:pPr lvl="0"/>
            <a:r>
              <a:rPr lang="en-US" dirty="0"/>
              <a:t>Were suspected of fraud related to a checking or savings account</a:t>
            </a:r>
          </a:p>
          <a:p>
            <a:r>
              <a:rPr lang="en-US" dirty="0"/>
              <a:t>Had a joint account with someone else who had these types of problems</a:t>
            </a:r>
          </a:p>
        </p:txBody>
      </p:sp>
    </p:spTree>
    <p:extLst>
      <p:ext uri="{BB962C8B-B14F-4D97-AF65-F5344CB8AC3E}">
        <p14:creationId xmlns:p14="http://schemas.microsoft.com/office/powerpoint/2010/main" val="127799020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overdraft?</a:t>
            </a:r>
            <a:endParaRPr lang="en-US" dirty="0"/>
          </a:p>
        </p:txBody>
      </p:sp>
      <p:sp>
        <p:nvSpPr>
          <p:cNvPr id="3" name="Text Placeholder 2"/>
          <p:cNvSpPr>
            <a:spLocks noGrp="1"/>
          </p:cNvSpPr>
          <p:nvPr>
            <p:ph type="body" idx="1"/>
          </p:nvPr>
        </p:nvSpPr>
        <p:spPr/>
        <p:txBody>
          <a:bodyPr/>
          <a:lstStyle/>
          <a:p>
            <a:r>
              <a:rPr lang="en-US" dirty="0"/>
              <a:t>An overdraft occurs when:</a:t>
            </a:r>
          </a:p>
          <a:p>
            <a:pPr lvl="1"/>
            <a:r>
              <a:rPr lang="en-US" dirty="0"/>
              <a:t>You don’t have enough money in your account to cover a transaction</a:t>
            </a:r>
          </a:p>
          <a:p>
            <a:pPr marL="88900" indent="0">
              <a:buNone/>
            </a:pPr>
            <a:r>
              <a:rPr lang="en-US" dirty="0" smtClean="0"/>
              <a:t>			AND</a:t>
            </a:r>
            <a:endParaRPr lang="en-US" dirty="0"/>
          </a:p>
          <a:p>
            <a:pPr lvl="1"/>
            <a:r>
              <a:rPr lang="en-US" dirty="0"/>
              <a:t>The bank pays for your transaction anyway</a:t>
            </a:r>
          </a:p>
          <a:p>
            <a:pPr marL="88900" indent="0">
              <a:buNone/>
            </a:pPr>
            <a:r>
              <a:rPr lang="en-US" dirty="0"/>
              <a:t> </a:t>
            </a:r>
          </a:p>
          <a:p>
            <a:r>
              <a:rPr lang="en-US" dirty="0"/>
              <a:t>If you overdraw your account, you have to pay back those funds.</a:t>
            </a:r>
          </a:p>
        </p:txBody>
      </p:sp>
    </p:spTree>
    <p:extLst>
      <p:ext uri="{BB962C8B-B14F-4D97-AF65-F5344CB8AC3E}">
        <p14:creationId xmlns:p14="http://schemas.microsoft.com/office/powerpoint/2010/main" val="358589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Financial empowerment and service providers</a:t>
            </a:r>
            <a:endParaRPr lang="en-US" dirty="0"/>
          </a:p>
        </p:txBody>
      </p:sp>
      <p:graphicFrame>
        <p:nvGraphicFramePr>
          <p:cNvPr id="7" name="Diagram 6" descr="Financial literacy plus Skill and confidence to use knowledge equals Financial empowerment"/>
          <p:cNvGraphicFramePr/>
          <p:nvPr>
            <p:extLst/>
          </p:nvPr>
        </p:nvGraphicFramePr>
        <p:xfrm>
          <a:off x="553641" y="1757496"/>
          <a:ext cx="8036719" cy="3068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8" descr="&quot;&quot;"/>
          <p:cNvSpPr txBox="1">
            <a:spLocks noChangeArrowheads="1"/>
          </p:cNvSpPr>
          <p:nvPr/>
        </p:nvSpPr>
        <p:spPr bwMode="auto">
          <a:xfrm>
            <a:off x="5378450" y="2832780"/>
            <a:ext cx="873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lnSpc>
                <a:spcPct val="100000"/>
              </a:lnSpc>
              <a:spcBef>
                <a:spcPct val="0"/>
              </a:spcBef>
              <a:buClrTx/>
              <a:buFontTx/>
              <a:buNone/>
            </a:pPr>
            <a:r>
              <a:rPr lang="en-US" altLang="en-US" sz="4800" dirty="0"/>
              <a:t>=</a:t>
            </a:r>
          </a:p>
        </p:txBody>
      </p:sp>
      <p:pic>
        <p:nvPicPr>
          <p:cNvPr id="9" name="Picture 10" descr="&quot;&quo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3126467"/>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0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Overdraft services</a:t>
            </a:r>
            <a:endParaRPr lang="en-US" dirty="0"/>
          </a:p>
        </p:txBody>
      </p:sp>
      <p:sp>
        <p:nvSpPr>
          <p:cNvPr id="3" name="Text Placeholder 2"/>
          <p:cNvSpPr>
            <a:spLocks noGrp="1"/>
          </p:cNvSpPr>
          <p:nvPr>
            <p:ph type="body" idx="1"/>
          </p:nvPr>
        </p:nvSpPr>
        <p:spPr/>
        <p:txBody>
          <a:bodyPr/>
          <a:lstStyle/>
          <a:p>
            <a:pPr marL="88900" indent="0">
              <a:buNone/>
            </a:pPr>
            <a:r>
              <a:rPr lang="en-US" sz="2400" dirty="0"/>
              <a:t>There are two types of overdraft services:</a:t>
            </a:r>
          </a:p>
          <a:p>
            <a:pPr marL="546100" lvl="0" indent="-457200">
              <a:buFont typeface="+mj-lt"/>
              <a:buAutoNum type="arabicPeriod"/>
            </a:pPr>
            <a:r>
              <a:rPr lang="en-US" sz="2400" dirty="0"/>
              <a:t>Overdraft protection - When you and your bank or credit union arrange for any overdrafts to be paid from money in your linked savings account</a:t>
            </a:r>
          </a:p>
          <a:p>
            <a:pPr marL="546100" lvl="0" indent="-457200">
              <a:buFont typeface="+mj-lt"/>
              <a:buAutoNum type="arabicPeriod"/>
            </a:pPr>
            <a:r>
              <a:rPr lang="en-US" sz="2400" dirty="0"/>
              <a:t>Opt-in service - When a bank or credit union allows you to spend more money than you have in your checking account, but at a cost for each transaction.</a:t>
            </a:r>
          </a:p>
          <a:p>
            <a:pPr lvl="1"/>
            <a:r>
              <a:rPr lang="en-US" dirty="0"/>
              <a:t>For debit cards and ATM transactions, </a:t>
            </a:r>
            <a:r>
              <a:rPr lang="en-US" b="1" dirty="0"/>
              <a:t>you have to opt in to this overdraft service</a:t>
            </a:r>
            <a:endParaRPr lang="en-US" dirty="0"/>
          </a:p>
        </p:txBody>
      </p:sp>
    </p:spTree>
    <p:extLst>
      <p:ext uri="{BB962C8B-B14F-4D97-AF65-F5344CB8AC3E}">
        <p14:creationId xmlns:p14="http://schemas.microsoft.com/office/powerpoint/2010/main" val="19429262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sz="1800" b="1" dirty="0" smtClean="0"/>
              <a:t>What to do:</a:t>
            </a:r>
            <a:endParaRPr lang="en-US" sz="1800" b="1" dirty="0"/>
          </a:p>
          <a:p>
            <a:r>
              <a:rPr lang="en-US" sz="1600" dirty="0"/>
              <a:t>Identify a strategy for reducing fees that you want to try. </a:t>
            </a:r>
          </a:p>
          <a:p>
            <a:r>
              <a:rPr lang="en-US" sz="1600" dirty="0" smtClean="0"/>
              <a:t>Implement </a:t>
            </a:r>
            <a:r>
              <a:rPr lang="en-US" sz="1600" dirty="0"/>
              <a:t>that strategy.</a:t>
            </a:r>
          </a:p>
          <a:p>
            <a:r>
              <a:rPr lang="en-US" sz="1600" dirty="0" smtClean="0"/>
              <a:t>Once </a:t>
            </a:r>
            <a:r>
              <a:rPr lang="en-US" sz="1600" dirty="0"/>
              <a:t>you’re done with the first strategy, pick a new one until you’ve completed them all.</a:t>
            </a:r>
          </a:p>
          <a:p>
            <a:endParaRPr lang="en-US" sz="1600" dirty="0"/>
          </a:p>
        </p:txBody>
      </p:sp>
      <p:sp>
        <p:nvSpPr>
          <p:cNvPr id="2" name="Title 1"/>
          <p:cNvSpPr>
            <a:spLocks noGrp="1"/>
          </p:cNvSpPr>
          <p:nvPr>
            <p:ph type="title"/>
          </p:nvPr>
        </p:nvSpPr>
        <p:spPr/>
        <p:txBody>
          <a:bodyPr/>
          <a:lstStyle/>
          <a:p>
            <a:r>
              <a:rPr lang="en-US" dirty="0" smtClean="0"/>
              <a:t>Tool: Avoiding checking account fees </a:t>
            </a:r>
            <a:endParaRPr lang="en-US" dirty="0"/>
          </a:p>
        </p:txBody>
      </p:sp>
      <p:pic>
        <p:nvPicPr>
          <p:cNvPr id="6" name="Picture 5" descr="Screenshot of the &quot;Avoiding checking account fees&quot; tool in Module 8, which can be found on page 215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581" y="1426043"/>
            <a:ext cx="4621599" cy="5272212"/>
          </a:xfrm>
          <a:prstGeom prst="rect">
            <a:avLst/>
          </a:prstGeom>
        </p:spPr>
      </p:pic>
    </p:spTree>
    <p:extLst>
      <p:ext uri="{BB962C8B-B14F-4D97-AF65-F5344CB8AC3E}">
        <p14:creationId xmlns:p14="http://schemas.microsoft.com/office/powerpoint/2010/main" val="4696431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prepaid cards</a:t>
            </a:r>
            <a:endParaRPr lang="en-US" dirty="0"/>
          </a:p>
        </p:txBody>
      </p:sp>
      <p:sp>
        <p:nvSpPr>
          <p:cNvPr id="5" name="Text Placeholder 4"/>
          <p:cNvSpPr>
            <a:spLocks noGrp="1"/>
          </p:cNvSpPr>
          <p:nvPr>
            <p:ph type="body" idx="1"/>
          </p:nvPr>
        </p:nvSpPr>
        <p:spPr/>
        <p:txBody>
          <a:bodyPr/>
          <a:lstStyle/>
          <a:p>
            <a:pPr lvl="0"/>
            <a:r>
              <a:rPr lang="en-US" dirty="0"/>
              <a:t>Open-loop prepaid card</a:t>
            </a:r>
          </a:p>
          <a:p>
            <a:pPr lvl="0"/>
            <a:r>
              <a:rPr lang="en-US" dirty="0"/>
              <a:t>Closed-loop prepaid card</a:t>
            </a:r>
          </a:p>
          <a:p>
            <a:pPr lvl="0"/>
            <a:r>
              <a:rPr lang="en-US" dirty="0"/>
              <a:t>Reloadable prepaid card</a:t>
            </a:r>
          </a:p>
          <a:p>
            <a:pPr lvl="0"/>
            <a:r>
              <a:rPr lang="en-US" dirty="0"/>
              <a:t>Payroll card</a:t>
            </a:r>
          </a:p>
          <a:p>
            <a:pPr lvl="0"/>
            <a:r>
              <a:rPr lang="en-US" dirty="0"/>
              <a:t>Government benefits card</a:t>
            </a:r>
          </a:p>
          <a:p>
            <a:pPr lvl="0"/>
            <a:r>
              <a:rPr lang="en-US" dirty="0"/>
              <a:t>Electronic Benefits Transfer (EBT) card</a:t>
            </a:r>
          </a:p>
        </p:txBody>
      </p:sp>
    </p:spTree>
    <p:extLst>
      <p:ext uri="{BB962C8B-B14F-4D97-AF65-F5344CB8AC3E}">
        <p14:creationId xmlns:p14="http://schemas.microsoft.com/office/powerpoint/2010/main" val="28367700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Evaluating your prepaid or payroll card</a:t>
            </a:r>
            <a:endParaRPr lang="en-US" dirty="0"/>
          </a:p>
        </p:txBody>
      </p:sp>
      <p:sp>
        <p:nvSpPr>
          <p:cNvPr id="3" name="Text Placeholder 2"/>
          <p:cNvSpPr>
            <a:spLocks noGrp="1"/>
          </p:cNvSpPr>
          <p:nvPr>
            <p:ph type="body" idx="1"/>
          </p:nvPr>
        </p:nvSpPr>
        <p:spPr/>
        <p:txBody>
          <a:bodyPr/>
          <a:lstStyle/>
          <a:p>
            <a:pPr lvl="0"/>
            <a:r>
              <a:rPr lang="en-US" b="1" dirty="0"/>
              <a:t>Review the definitions of common prepaid card fees</a:t>
            </a:r>
            <a:r>
              <a:rPr lang="en-US" dirty="0"/>
              <a:t> so you know what they are</a:t>
            </a:r>
          </a:p>
          <a:p>
            <a:pPr lvl="0"/>
            <a:r>
              <a:rPr lang="en-US" b="1" dirty="0"/>
              <a:t>Find the terms and fees for your prepaid or payroll card.</a:t>
            </a:r>
            <a:r>
              <a:rPr lang="en-US" dirty="0"/>
              <a:t> These are usually on the back or inside of the card packaging</a:t>
            </a:r>
          </a:p>
          <a:p>
            <a:r>
              <a:rPr lang="en-US" b="1" dirty="0"/>
              <a:t>Get all the facts.</a:t>
            </a:r>
            <a:r>
              <a:rPr lang="en-US" dirty="0"/>
              <a:t> Make sure you have all the answers about how the card works and what fees are involved. Consider researching prepaid cards online, so you can read about all the features before you buy it</a:t>
            </a:r>
          </a:p>
        </p:txBody>
      </p:sp>
    </p:spTree>
    <p:extLst>
      <p:ext uri="{BB962C8B-B14F-4D97-AF65-F5344CB8AC3E}">
        <p14:creationId xmlns:p14="http://schemas.microsoft.com/office/powerpoint/2010/main" val="338727427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Knowing your prepaid card rights</a:t>
            </a:r>
            <a:endParaRPr lang="en-US" dirty="0"/>
          </a:p>
        </p:txBody>
      </p:sp>
      <p:sp>
        <p:nvSpPr>
          <p:cNvPr id="3" name="Text Placeholder 2"/>
          <p:cNvSpPr>
            <a:spLocks noGrp="1"/>
          </p:cNvSpPr>
          <p:nvPr>
            <p:ph type="body" idx="1"/>
          </p:nvPr>
        </p:nvSpPr>
        <p:spPr/>
        <p:txBody>
          <a:bodyPr/>
          <a:lstStyle/>
          <a:p>
            <a:pPr marL="88900" indent="0" algn="ctr">
              <a:buNone/>
            </a:pPr>
            <a:r>
              <a:rPr lang="en-US" sz="5000" dirty="0"/>
              <a:t>YOU'LL HAVE THE MOST PROTECTION IF YOU REGISTER YOUR PREPAID CARD</a:t>
            </a:r>
          </a:p>
        </p:txBody>
      </p:sp>
    </p:spTree>
    <p:extLst>
      <p:ext uri="{BB962C8B-B14F-4D97-AF65-F5344CB8AC3E}">
        <p14:creationId xmlns:p14="http://schemas.microsoft.com/office/powerpoint/2010/main" val="28777936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Sending money abroad</a:t>
            </a:r>
            <a:endParaRPr lang="en-US" dirty="0"/>
          </a:p>
        </p:txBody>
      </p:sp>
      <p:sp>
        <p:nvSpPr>
          <p:cNvPr id="3" name="Text Placeholder 2"/>
          <p:cNvSpPr>
            <a:spLocks noGrp="1"/>
          </p:cNvSpPr>
          <p:nvPr>
            <p:ph type="body" idx="1"/>
          </p:nvPr>
        </p:nvSpPr>
        <p:spPr/>
        <p:txBody>
          <a:bodyPr/>
          <a:lstStyle/>
          <a:p>
            <a:r>
              <a:rPr lang="en-US" dirty="0"/>
              <a:t>The federal protections apply to most transfers (including wire transfers) that are:</a:t>
            </a:r>
          </a:p>
          <a:p>
            <a:pPr lvl="1"/>
            <a:r>
              <a:rPr lang="en-US" dirty="0"/>
              <a:t>More than $15</a:t>
            </a:r>
          </a:p>
          <a:p>
            <a:pPr lvl="1"/>
            <a:r>
              <a:rPr lang="en-US" dirty="0"/>
              <a:t>Made by a consumer in the United States</a:t>
            </a:r>
          </a:p>
          <a:p>
            <a:pPr lvl="1"/>
            <a:r>
              <a:rPr lang="en-US" dirty="0"/>
              <a:t>Sent to a person or company in a foreign country</a:t>
            </a:r>
          </a:p>
          <a:p>
            <a:pPr marL="88900" indent="0">
              <a:buNone/>
            </a:pPr>
            <a:endParaRPr lang="en-US" dirty="0"/>
          </a:p>
          <a:p>
            <a:r>
              <a:rPr lang="en-US" dirty="0"/>
              <a:t>The federal protections don’t apply to transfers sent by companies that consistently provide 100 or fewer money transfers each year.</a:t>
            </a:r>
          </a:p>
        </p:txBody>
      </p:sp>
    </p:spTree>
    <p:extLst>
      <p:ext uri="{BB962C8B-B14F-4D97-AF65-F5344CB8AC3E}">
        <p14:creationId xmlns:p14="http://schemas.microsoft.com/office/powerpoint/2010/main" val="24024085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8: Opportunities for financial empowerment</a:t>
            </a:r>
            <a:endParaRPr lang="en-US" dirty="0"/>
          </a:p>
        </p:txBody>
      </p:sp>
      <p:sp>
        <p:nvSpPr>
          <p:cNvPr id="3" name="Text Placeholder 2"/>
          <p:cNvSpPr>
            <a:spLocks noGrp="1"/>
          </p:cNvSpPr>
          <p:nvPr>
            <p:ph type="body" idx="1"/>
          </p:nvPr>
        </p:nvSpPr>
        <p:spPr/>
        <p:txBody>
          <a:bodyPr/>
          <a:lstStyle/>
          <a:p>
            <a:r>
              <a:rPr lang="en-US" sz="1800" dirty="0"/>
              <a:t>If you have a 10-minute </a:t>
            </a:r>
            <a:r>
              <a:rPr lang="en-US" sz="1800" dirty="0" smtClean="0"/>
              <a:t>session…</a:t>
            </a:r>
            <a:endParaRPr lang="en-US" sz="1800" dirty="0"/>
          </a:p>
          <a:p>
            <a:pPr lvl="1"/>
            <a:r>
              <a:rPr lang="en-US" sz="1600" dirty="0"/>
              <a:t>Review the “Knowing your prepaid card rights” handout before you buy or use a prepaid card so you know about your rights and responsibilities</a:t>
            </a:r>
          </a:p>
          <a:p>
            <a:pPr lvl="1"/>
            <a:r>
              <a:rPr lang="en-US" sz="1600" dirty="0"/>
              <a:t>Review the “Sending money abroad” handout to learn about your rights and responsibilities when sending money to another country</a:t>
            </a:r>
          </a:p>
          <a:p>
            <a:r>
              <a:rPr lang="en-US" sz="1800" dirty="0"/>
              <a:t>If you have a 30-minute </a:t>
            </a:r>
            <a:r>
              <a:rPr lang="en-US" sz="1800" dirty="0" smtClean="0"/>
              <a:t>session…</a:t>
            </a:r>
            <a:endParaRPr lang="en-US" sz="1800" dirty="0"/>
          </a:p>
          <a:p>
            <a:pPr lvl="1"/>
            <a:r>
              <a:rPr lang="en-US" sz="1600" dirty="0"/>
              <a:t>Use “Finding financial products and services” to find out about products that may meet your needs and learn about how they work and where to get them</a:t>
            </a:r>
          </a:p>
          <a:p>
            <a:pPr lvl="1"/>
            <a:r>
              <a:rPr lang="en-US" sz="1600" dirty="0"/>
              <a:t>Complete “Opening a checking or savings account” to make sure you have all the documentation and answers you need</a:t>
            </a:r>
          </a:p>
          <a:p>
            <a:pPr lvl="1"/>
            <a:r>
              <a:rPr lang="en-US" sz="1600" dirty="0"/>
              <a:t>Review “Avoiding checking account fees” to choose strategies you can use to lower or eliminate </a:t>
            </a:r>
            <a:r>
              <a:rPr lang="en-US" sz="1600" dirty="0" smtClean="0"/>
              <a:t>fees</a:t>
            </a:r>
            <a:endParaRPr lang="en-US" sz="1600" dirty="0"/>
          </a:p>
        </p:txBody>
      </p:sp>
    </p:spTree>
    <p:extLst>
      <p:ext uri="{BB962C8B-B14F-4D97-AF65-F5344CB8AC3E}">
        <p14:creationId xmlns:p14="http://schemas.microsoft.com/office/powerpoint/2010/main" val="21461979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8: Opportunities for financial empowerment</a:t>
            </a:r>
            <a:endParaRPr lang="en-US" dirty="0"/>
          </a:p>
        </p:txBody>
      </p:sp>
      <p:sp>
        <p:nvSpPr>
          <p:cNvPr id="3" name="Text Placeholder 2"/>
          <p:cNvSpPr>
            <a:spLocks noGrp="1"/>
          </p:cNvSpPr>
          <p:nvPr>
            <p:ph type="body" idx="1"/>
          </p:nvPr>
        </p:nvSpPr>
        <p:spPr/>
        <p:txBody>
          <a:bodyPr/>
          <a:lstStyle/>
          <a:p>
            <a:r>
              <a:rPr lang="en-US" sz="1800" dirty="0"/>
              <a:t>If you have multiple </a:t>
            </a:r>
            <a:r>
              <a:rPr lang="en-US" sz="1800" dirty="0" smtClean="0"/>
              <a:t>sessions…</a:t>
            </a:r>
            <a:endParaRPr lang="en-US" sz="1800" dirty="0"/>
          </a:p>
          <a:p>
            <a:pPr lvl="1"/>
            <a:r>
              <a:rPr lang="en-US" sz="1600" dirty="0"/>
              <a:t>Use “Comparing financial service providers” to compare companies that offer the products or services you need and choose the one that’s right for you</a:t>
            </a:r>
          </a:p>
          <a:p>
            <a:pPr lvl="1"/>
            <a:r>
              <a:rPr lang="en-US" sz="1600" dirty="0"/>
              <a:t>Complete “Evaluating your prepaid or payroll card” to make sure you understand the details and fees associated with using the card</a:t>
            </a:r>
          </a:p>
          <a:p>
            <a:endParaRPr lang="en-US" dirty="0"/>
          </a:p>
        </p:txBody>
      </p:sp>
    </p:spTree>
    <p:extLst>
      <p:ext uri="{BB962C8B-B14F-4D97-AF65-F5344CB8AC3E}">
        <p14:creationId xmlns:p14="http://schemas.microsoft.com/office/powerpoint/2010/main" val="178035018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Module </a:t>
            </a:r>
            <a:r>
              <a:rPr lang="en-US" dirty="0"/>
              <a:t>9</a:t>
            </a:r>
            <a:r>
              <a:rPr lang="en-US" dirty="0" smtClean="0"/>
              <a:t>: Protecting your Money</a:t>
            </a:r>
            <a:endParaRPr lang="en-US" dirty="0"/>
          </a:p>
        </p:txBody>
      </p:sp>
    </p:spTree>
    <p:extLst>
      <p:ext uri="{BB962C8B-B14F-4D97-AF65-F5344CB8AC3E}">
        <p14:creationId xmlns:p14="http://schemas.microsoft.com/office/powerpoint/2010/main" val="57555128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 theft</a:t>
            </a:r>
            <a:endParaRPr lang="en-US" dirty="0"/>
          </a:p>
        </p:txBody>
      </p:sp>
      <p:sp>
        <p:nvSpPr>
          <p:cNvPr id="5" name="Text Placeholder 4"/>
          <p:cNvSpPr>
            <a:spLocks noGrp="1"/>
          </p:cNvSpPr>
          <p:nvPr>
            <p:ph type="body" idx="1"/>
          </p:nvPr>
        </p:nvSpPr>
        <p:spPr/>
        <p:txBody>
          <a:bodyPr/>
          <a:lstStyle/>
          <a:p>
            <a:pPr marL="546100" lvl="0" indent="-457200">
              <a:buFont typeface="+mj-lt"/>
              <a:buAutoNum type="arabicPeriod"/>
            </a:pPr>
            <a:r>
              <a:rPr lang="en-US" dirty="0"/>
              <a:t>What can you do to prevent your identity from being stolen?</a:t>
            </a:r>
          </a:p>
          <a:p>
            <a:pPr marL="546100" lvl="0" indent="-457200">
              <a:buFont typeface="+mj-lt"/>
              <a:buAutoNum type="arabicPeriod"/>
            </a:pPr>
            <a:r>
              <a:rPr lang="en-US" dirty="0"/>
              <a:t>How can you tell if your identity has been stolen?</a:t>
            </a:r>
          </a:p>
          <a:p>
            <a:pPr marL="546100" lvl="0" indent="-457200">
              <a:buFont typeface="+mj-lt"/>
              <a:buAutoNum type="arabicPeriod"/>
            </a:pPr>
            <a:r>
              <a:rPr lang="en-US" dirty="0"/>
              <a:t>What steps can you take if your identity has been stolen?</a:t>
            </a:r>
          </a:p>
          <a:p>
            <a:pPr marL="546100" indent="-457200">
              <a:buFont typeface="+mj-lt"/>
              <a:buAutoNum type="arabicPeriod"/>
            </a:pPr>
            <a:r>
              <a:rPr lang="en-US" dirty="0"/>
              <a:t>What questions do you have about identity theft?</a:t>
            </a:r>
            <a:endParaRPr lang="en-US" dirty="0"/>
          </a:p>
        </p:txBody>
      </p:sp>
    </p:spTree>
    <p:extLst>
      <p:ext uri="{BB962C8B-B14F-4D97-AF65-F5344CB8AC3E}">
        <p14:creationId xmlns:p14="http://schemas.microsoft.com/office/powerpoint/2010/main" val="53952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a:t>
            </a:r>
            <a:endParaRPr lang="en-US" dirty="0"/>
          </a:p>
        </p:txBody>
      </p:sp>
      <p:sp>
        <p:nvSpPr>
          <p:cNvPr id="3" name="Text Placeholder 2"/>
          <p:cNvSpPr>
            <a:spLocks noGrp="1"/>
          </p:cNvSpPr>
          <p:nvPr>
            <p:ph type="body" idx="1"/>
          </p:nvPr>
        </p:nvSpPr>
        <p:spPr/>
        <p:txBody>
          <a:bodyPr/>
          <a:lstStyle/>
          <a:p>
            <a:pPr marL="88900" indent="0">
              <a:buNone/>
            </a:pPr>
            <a:r>
              <a:rPr lang="en-US" b="1" dirty="0"/>
              <a:t>Team 1</a:t>
            </a:r>
            <a:endParaRPr lang="en-US" dirty="0"/>
          </a:p>
          <a:p>
            <a:pPr lvl="0"/>
            <a:r>
              <a:rPr lang="en-US" dirty="0"/>
              <a:t>As service providers, we should provide financial empowerment information and tools to the people we serve.</a:t>
            </a:r>
          </a:p>
          <a:p>
            <a:pPr marL="88900" indent="0">
              <a:buNone/>
            </a:pPr>
            <a:r>
              <a:rPr lang="en-US" b="1" dirty="0"/>
              <a:t>Team 2</a:t>
            </a:r>
            <a:endParaRPr lang="en-US" dirty="0"/>
          </a:p>
          <a:p>
            <a:pPr lvl="0"/>
            <a:r>
              <a:rPr lang="en-US" dirty="0"/>
              <a:t>As service providers, we should not provide financial empowerment information and tools to the people we serve.</a:t>
            </a:r>
          </a:p>
          <a:p>
            <a:endParaRPr lang="en-US" dirty="0"/>
          </a:p>
        </p:txBody>
      </p:sp>
    </p:spTree>
    <p:extLst>
      <p:ext uri="{BB962C8B-B14F-4D97-AF65-F5344CB8AC3E}">
        <p14:creationId xmlns:p14="http://schemas.microsoft.com/office/powerpoint/2010/main" val="3493393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How to handle identity theft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81217248"/>
              </p:ext>
            </p:extLst>
          </p:nvPr>
        </p:nvGraphicFramePr>
        <p:xfrm>
          <a:off x="1025610" y="1482810"/>
          <a:ext cx="7735331" cy="4265798"/>
        </p:xfrm>
        <a:graphic>
          <a:graphicData uri="http://schemas.openxmlformats.org/drawingml/2006/table">
            <a:tbl>
              <a:tblPr>
                <a:tableStyleId>{5940675A-B579-460E-94D1-54222C63F5DA}</a:tableStyleId>
              </a:tblPr>
              <a:tblGrid>
                <a:gridCol w="4423720">
                  <a:extLst>
                    <a:ext uri="{9D8B030D-6E8A-4147-A177-3AD203B41FA5}">
                      <a16:colId xmlns:a16="http://schemas.microsoft.com/office/drawing/2014/main" val="3324533962"/>
                    </a:ext>
                  </a:extLst>
                </a:gridCol>
                <a:gridCol w="1161535">
                  <a:extLst>
                    <a:ext uri="{9D8B030D-6E8A-4147-A177-3AD203B41FA5}">
                      <a16:colId xmlns:a16="http://schemas.microsoft.com/office/drawing/2014/main" val="703614098"/>
                    </a:ext>
                  </a:extLst>
                </a:gridCol>
                <a:gridCol w="852616">
                  <a:extLst>
                    <a:ext uri="{9D8B030D-6E8A-4147-A177-3AD203B41FA5}">
                      <a16:colId xmlns:a16="http://schemas.microsoft.com/office/drawing/2014/main" val="2746111902"/>
                    </a:ext>
                  </a:extLst>
                </a:gridCol>
                <a:gridCol w="1297460">
                  <a:extLst>
                    <a:ext uri="{9D8B030D-6E8A-4147-A177-3AD203B41FA5}">
                      <a16:colId xmlns:a16="http://schemas.microsoft.com/office/drawing/2014/main" val="1954106728"/>
                    </a:ext>
                  </a:extLst>
                </a:gridCol>
              </a:tblGrid>
              <a:tr h="741409">
                <a:tc>
                  <a:txBody>
                    <a:bodyPr/>
                    <a:lstStyle/>
                    <a:p>
                      <a:pPr marL="0" marR="0" algn="ctr">
                        <a:lnSpc>
                          <a:spcPct val="115000"/>
                        </a:lnSpc>
                        <a:spcBef>
                          <a:spcPts val="1300"/>
                        </a:spcBef>
                        <a:spcAft>
                          <a:spcPts val="400"/>
                        </a:spcAft>
                      </a:pPr>
                      <a:r>
                        <a:rPr lang="en-US" sz="1600" b="1" dirty="0">
                          <a:effectLst/>
                        </a:rPr>
                        <a:t>CREDIT PROTECTION AND </a:t>
                      </a:r>
                      <a:r>
                        <a:rPr lang="en-US" sz="1600" b="1" dirty="0" smtClean="0">
                          <a:effectLst/>
                        </a:rPr>
                        <a:t>REQUIREMENTS</a:t>
                      </a:r>
                      <a:endParaRPr lang="en-US" sz="1600" b="1"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1300"/>
                        </a:spcBef>
                        <a:spcAft>
                          <a:spcPts val="400"/>
                        </a:spcAft>
                      </a:pPr>
                      <a:r>
                        <a:rPr lang="en-US" sz="1600" b="1" dirty="0">
                          <a:effectLst/>
                        </a:rPr>
                        <a:t>SECURITY FREEZE</a:t>
                      </a:r>
                      <a:endParaRPr lang="en-US" sz="1600" b="1"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1300"/>
                        </a:spcBef>
                        <a:spcAft>
                          <a:spcPts val="400"/>
                        </a:spcAft>
                      </a:pPr>
                      <a:r>
                        <a:rPr lang="en-US" sz="1600" b="1" dirty="0">
                          <a:effectLst/>
                        </a:rPr>
                        <a:t>INITIAL ALERT</a:t>
                      </a:r>
                      <a:endParaRPr lang="en-US" sz="1600" b="1"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1300"/>
                        </a:spcBef>
                        <a:spcAft>
                          <a:spcPts val="400"/>
                        </a:spcAft>
                      </a:pPr>
                      <a:r>
                        <a:rPr lang="en-US" sz="1600" b="1" dirty="0">
                          <a:effectLst/>
                        </a:rPr>
                        <a:t>EXTENDED ALERT</a:t>
                      </a:r>
                      <a:endParaRPr lang="en-US" sz="1600" b="1"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6845460"/>
                  </a:ext>
                </a:extLst>
              </a:tr>
              <a:tr h="603423">
                <a:tc>
                  <a:txBody>
                    <a:bodyPr/>
                    <a:lstStyle/>
                    <a:p>
                      <a:pPr marL="0" marR="0">
                        <a:lnSpc>
                          <a:spcPct val="115000"/>
                        </a:lnSpc>
                        <a:spcBef>
                          <a:spcPts val="0"/>
                        </a:spcBef>
                        <a:spcAft>
                          <a:spcPts val="900"/>
                        </a:spcAft>
                      </a:pPr>
                      <a:r>
                        <a:rPr lang="en-US" sz="1600">
                          <a:effectLst/>
                        </a:rPr>
                        <a:t>Lender is required to verify your identity before approving new credit</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900"/>
                        </a:spcAft>
                      </a:pPr>
                      <a:r>
                        <a:rPr lang="en-US" sz="1600" dirty="0">
                          <a:effectLst/>
                        </a:rPr>
                        <a:t> </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dirty="0">
                          <a:effectLst/>
                        </a:rPr>
                        <a:t>X</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a:effectLst/>
                        </a:rPr>
                        <a:t>X</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875124"/>
                  </a:ext>
                </a:extLst>
              </a:tr>
              <a:tr h="603423">
                <a:tc>
                  <a:txBody>
                    <a:bodyPr/>
                    <a:lstStyle/>
                    <a:p>
                      <a:pPr marL="0" marR="0">
                        <a:lnSpc>
                          <a:spcPct val="115000"/>
                        </a:lnSpc>
                        <a:spcBef>
                          <a:spcPts val="0"/>
                        </a:spcBef>
                        <a:spcAft>
                          <a:spcPts val="900"/>
                        </a:spcAft>
                      </a:pPr>
                      <a:r>
                        <a:rPr lang="en-US" sz="1600">
                          <a:effectLst/>
                        </a:rPr>
                        <a:t>Completely prevents your report from being shared with most third parties unless lifted</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900"/>
                        </a:spcAft>
                      </a:pPr>
                      <a:r>
                        <a:rPr lang="en-US" sz="1600">
                          <a:effectLst/>
                        </a:rPr>
                        <a:t>X</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dirty="0">
                          <a:effectLst/>
                        </a:rPr>
                        <a:t> </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dirty="0">
                          <a:effectLst/>
                        </a:rPr>
                        <a:t> </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0838861"/>
                  </a:ext>
                </a:extLst>
              </a:tr>
              <a:tr h="603423">
                <a:tc>
                  <a:txBody>
                    <a:bodyPr/>
                    <a:lstStyle/>
                    <a:p>
                      <a:pPr marL="0" marR="0">
                        <a:lnSpc>
                          <a:spcPct val="115000"/>
                        </a:lnSpc>
                        <a:spcBef>
                          <a:spcPts val="0"/>
                        </a:spcBef>
                        <a:spcAft>
                          <a:spcPts val="900"/>
                        </a:spcAft>
                      </a:pPr>
                      <a:r>
                        <a:rPr lang="en-US" sz="1600">
                          <a:effectLst/>
                        </a:rPr>
                        <a:t>Triggers heightened verification procedures for the people who use your credit report </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900"/>
                        </a:spcAft>
                      </a:pPr>
                      <a:r>
                        <a:rPr lang="en-US" sz="1600">
                          <a:effectLst/>
                        </a:rPr>
                        <a:t> </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a:effectLst/>
                        </a:rPr>
                        <a:t>X</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dirty="0">
                          <a:effectLst/>
                        </a:rPr>
                        <a:t>X</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4450936"/>
                  </a:ext>
                </a:extLst>
              </a:tr>
              <a:tr h="288322">
                <a:tc>
                  <a:txBody>
                    <a:bodyPr/>
                    <a:lstStyle/>
                    <a:p>
                      <a:pPr marL="0" marR="0">
                        <a:lnSpc>
                          <a:spcPct val="115000"/>
                        </a:lnSpc>
                        <a:spcBef>
                          <a:spcPts val="0"/>
                        </a:spcBef>
                        <a:spcAft>
                          <a:spcPts val="900"/>
                        </a:spcAft>
                      </a:pPr>
                      <a:r>
                        <a:rPr lang="en-US" sz="1600">
                          <a:effectLst/>
                        </a:rPr>
                        <a:t>Request if you believe you're a victim of ID theft</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900"/>
                        </a:spcAft>
                      </a:pPr>
                      <a:r>
                        <a:rPr lang="en-US" sz="1600">
                          <a:effectLst/>
                        </a:rPr>
                        <a:t>X</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a:effectLst/>
                        </a:rPr>
                        <a:t>X</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dirty="0">
                          <a:effectLst/>
                        </a:rPr>
                        <a:t> </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6694469"/>
                  </a:ext>
                </a:extLst>
              </a:tr>
              <a:tr h="288322">
                <a:tc>
                  <a:txBody>
                    <a:bodyPr/>
                    <a:lstStyle/>
                    <a:p>
                      <a:pPr marL="0" marR="0">
                        <a:lnSpc>
                          <a:spcPct val="115000"/>
                        </a:lnSpc>
                        <a:spcBef>
                          <a:spcPts val="0"/>
                        </a:spcBef>
                        <a:spcAft>
                          <a:spcPts val="900"/>
                        </a:spcAft>
                      </a:pPr>
                      <a:r>
                        <a:rPr lang="en-US" sz="1600">
                          <a:effectLst/>
                        </a:rPr>
                        <a:t>Requires an identity theft report</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900"/>
                        </a:spcAft>
                      </a:pPr>
                      <a:r>
                        <a:rPr lang="en-US" sz="1600">
                          <a:effectLst/>
                        </a:rPr>
                        <a:t> </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a:effectLst/>
                        </a:rPr>
                        <a:t> </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dirty="0">
                          <a:effectLst/>
                        </a:rPr>
                        <a:t>X</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7819629"/>
                  </a:ext>
                </a:extLst>
              </a:tr>
              <a:tr h="288322">
                <a:tc>
                  <a:txBody>
                    <a:bodyPr/>
                    <a:lstStyle/>
                    <a:p>
                      <a:pPr marL="0" marR="0">
                        <a:lnSpc>
                          <a:spcPct val="115000"/>
                        </a:lnSpc>
                        <a:spcBef>
                          <a:spcPts val="0"/>
                        </a:spcBef>
                        <a:spcAft>
                          <a:spcPts val="900"/>
                        </a:spcAft>
                      </a:pPr>
                      <a:r>
                        <a:rPr lang="en-US" sz="1600">
                          <a:effectLst/>
                        </a:rPr>
                        <a:t>Extra free credit report </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900"/>
                        </a:spcAft>
                      </a:pPr>
                      <a:r>
                        <a:rPr lang="en-US" sz="1600">
                          <a:effectLst/>
                        </a:rPr>
                        <a:t> </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a:effectLst/>
                        </a:rPr>
                        <a:t>X</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dirty="0">
                          <a:effectLst/>
                        </a:rPr>
                        <a:t>X</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9741547"/>
                  </a:ext>
                </a:extLst>
              </a:tr>
              <a:tr h="288322">
                <a:tc>
                  <a:txBody>
                    <a:bodyPr/>
                    <a:lstStyle/>
                    <a:p>
                      <a:pPr marL="0" marR="0">
                        <a:lnSpc>
                          <a:spcPct val="115000"/>
                        </a:lnSpc>
                        <a:spcBef>
                          <a:spcPts val="0"/>
                        </a:spcBef>
                        <a:spcAft>
                          <a:spcPts val="900"/>
                        </a:spcAft>
                      </a:pPr>
                      <a:r>
                        <a:rPr lang="en-US" sz="1600">
                          <a:effectLst/>
                        </a:rPr>
                        <a:t>Exclusion from prescreening lists</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900"/>
                        </a:spcAft>
                      </a:pPr>
                      <a:r>
                        <a:rPr lang="en-US" sz="1600">
                          <a:effectLst/>
                        </a:rPr>
                        <a:t> </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a:effectLst/>
                        </a:rPr>
                        <a:t> </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dirty="0">
                          <a:effectLst/>
                        </a:rPr>
                        <a:t>X</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8769044"/>
                  </a:ext>
                </a:extLst>
              </a:tr>
              <a:tr h="288322">
                <a:tc>
                  <a:txBody>
                    <a:bodyPr/>
                    <a:lstStyle/>
                    <a:p>
                      <a:pPr marL="0" marR="0">
                        <a:lnSpc>
                          <a:spcPct val="115000"/>
                        </a:lnSpc>
                        <a:spcBef>
                          <a:spcPts val="0"/>
                        </a:spcBef>
                        <a:spcAft>
                          <a:spcPts val="900"/>
                        </a:spcAft>
                      </a:pPr>
                      <a:r>
                        <a:rPr lang="en-US" sz="1600">
                          <a:effectLst/>
                        </a:rPr>
                        <a:t>Free in every state</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900"/>
                        </a:spcAft>
                      </a:pPr>
                      <a:r>
                        <a:rPr lang="en-US" sz="1600">
                          <a:effectLst/>
                        </a:rPr>
                        <a:t>X</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a:effectLst/>
                        </a:rPr>
                        <a:t>X</a:t>
                      </a:r>
                      <a:endParaRPr lang="en-US" sz="1600">
                        <a:effectLst/>
                        <a:latin typeface="Avenir Next Demi Bold"/>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900"/>
                        </a:spcAft>
                      </a:pPr>
                      <a:r>
                        <a:rPr lang="en-US" sz="1600" dirty="0">
                          <a:effectLst/>
                        </a:rPr>
                        <a:t>X</a:t>
                      </a:r>
                      <a:endParaRPr lang="en-US" sz="1600" dirty="0">
                        <a:effectLst/>
                        <a:latin typeface="Avenir Next Demi Bold"/>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1742205"/>
                  </a:ext>
                </a:extLst>
              </a:tr>
            </a:tbl>
          </a:graphicData>
        </a:graphic>
      </p:graphicFrame>
    </p:spTree>
    <p:extLst>
      <p:ext uri="{BB962C8B-B14F-4D97-AF65-F5344CB8AC3E}">
        <p14:creationId xmlns:p14="http://schemas.microsoft.com/office/powerpoint/2010/main" val="26899757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sz="2400" dirty="0" smtClean="0"/>
              <a:t>Prepare for skits!</a:t>
            </a:r>
            <a:endParaRPr lang="en-US" sz="2400" dirty="0"/>
          </a:p>
        </p:txBody>
      </p:sp>
      <p:sp>
        <p:nvSpPr>
          <p:cNvPr id="2" name="Title 1"/>
          <p:cNvSpPr>
            <a:spLocks noGrp="1"/>
          </p:cNvSpPr>
          <p:nvPr>
            <p:ph type="title"/>
          </p:nvPr>
        </p:nvSpPr>
        <p:spPr/>
        <p:txBody>
          <a:bodyPr/>
          <a:lstStyle/>
          <a:p>
            <a:r>
              <a:rPr lang="en-US" dirty="0" smtClean="0"/>
              <a:t>Handout: Spotting red flags</a:t>
            </a:r>
            <a:endParaRPr lang="en-US" dirty="0"/>
          </a:p>
        </p:txBody>
      </p:sp>
      <p:pic>
        <p:nvPicPr>
          <p:cNvPr id="6" name="Picture 5" descr="Screenshot of the &quot;Spotting red flags&quot; handout in Module 9, which can be found on page 238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676" y="1435658"/>
            <a:ext cx="4338727" cy="5348200"/>
          </a:xfrm>
          <a:prstGeom prst="rect">
            <a:avLst/>
          </a:prstGeom>
        </p:spPr>
      </p:pic>
    </p:spTree>
    <p:extLst>
      <p:ext uri="{BB962C8B-B14F-4D97-AF65-F5344CB8AC3E}">
        <p14:creationId xmlns:p14="http://schemas.microsoft.com/office/powerpoint/2010/main" val="13203456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Skit 1: Spotting red flags</a:t>
            </a:r>
            <a:endParaRPr lang="en-US" dirty="0"/>
          </a:p>
        </p:txBody>
      </p:sp>
      <p:sp>
        <p:nvSpPr>
          <p:cNvPr id="6" name="Text Placeholder 5"/>
          <p:cNvSpPr>
            <a:spLocks noGrp="1"/>
          </p:cNvSpPr>
          <p:nvPr>
            <p:ph type="body" idx="1"/>
          </p:nvPr>
        </p:nvSpPr>
        <p:spPr/>
        <p:txBody>
          <a:bodyPr/>
          <a:lstStyle/>
          <a:p>
            <a:r>
              <a:rPr lang="en-US" dirty="0"/>
              <a:t>Steering and coercing - Aggressive sales tactics are used to steer and coerce you toward a high cost loan, even though you could have qualified for a regular prime loan.</a:t>
            </a:r>
          </a:p>
          <a:p>
            <a:r>
              <a:rPr lang="en-US" dirty="0"/>
              <a:t>Prepayment penalties - fees lenders require a borrower to pay if the borrower pays off a loan early.</a:t>
            </a:r>
          </a:p>
          <a:p>
            <a:pPr lvl="0"/>
            <a:r>
              <a:rPr lang="en-US" sz="2400" dirty="0"/>
              <a:t>Unexplained fees - No one can explain what certain fees are for or what they pay for.</a:t>
            </a:r>
          </a:p>
          <a:p>
            <a:pPr lvl="0"/>
            <a:r>
              <a:rPr lang="en-US" sz="2400" dirty="0"/>
              <a:t>Incomplete paperwork - Never sign a contract with blank spaces to be filled in later.</a:t>
            </a:r>
          </a:p>
          <a:p>
            <a:endParaRPr lang="en-US" dirty="0"/>
          </a:p>
        </p:txBody>
      </p:sp>
    </p:spTree>
    <p:extLst>
      <p:ext uri="{BB962C8B-B14F-4D97-AF65-F5344CB8AC3E}">
        <p14:creationId xmlns:p14="http://schemas.microsoft.com/office/powerpoint/2010/main" val="8002480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Skit 2: Spotting red flags</a:t>
            </a:r>
            <a:endParaRPr lang="en-US" dirty="0"/>
          </a:p>
        </p:txBody>
      </p:sp>
      <p:sp>
        <p:nvSpPr>
          <p:cNvPr id="6" name="Text Placeholder 5"/>
          <p:cNvSpPr>
            <a:spLocks noGrp="1"/>
          </p:cNvSpPr>
          <p:nvPr>
            <p:ph type="body" idx="1"/>
          </p:nvPr>
        </p:nvSpPr>
        <p:spPr/>
        <p:txBody>
          <a:bodyPr/>
          <a:lstStyle/>
          <a:p>
            <a:pPr lvl="0"/>
            <a:r>
              <a:rPr lang="en-US" dirty="0"/>
              <a:t>Paperwork doesn’t match the sales pitch - The promises made to you by a salesperson aren’t in the papers or the online documents that you’re asked to sign.</a:t>
            </a:r>
          </a:p>
          <a:p>
            <a:pPr lvl="0"/>
            <a:r>
              <a:rPr lang="en-US" dirty="0"/>
              <a:t>Confusing fine-print - A simple rule to follow is to refuse to sign anything that you don’t understand.</a:t>
            </a:r>
          </a:p>
          <a:p>
            <a:r>
              <a:rPr lang="en-US" dirty="0"/>
              <a:t>Pressure sales tactics - You’re pressured to purchase things or take out loans you don’t want or can’t afford.</a:t>
            </a:r>
            <a:endParaRPr lang="en-US" dirty="0"/>
          </a:p>
        </p:txBody>
      </p:sp>
    </p:spTree>
    <p:extLst>
      <p:ext uri="{BB962C8B-B14F-4D97-AF65-F5344CB8AC3E}">
        <p14:creationId xmlns:p14="http://schemas.microsoft.com/office/powerpoint/2010/main" val="301045379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Skit 3: Spotting red flags</a:t>
            </a:r>
            <a:endParaRPr lang="en-US" dirty="0"/>
          </a:p>
        </p:txBody>
      </p:sp>
      <p:sp>
        <p:nvSpPr>
          <p:cNvPr id="6" name="Text Placeholder 5"/>
          <p:cNvSpPr>
            <a:spLocks noGrp="1"/>
          </p:cNvSpPr>
          <p:nvPr>
            <p:ph type="body" idx="1"/>
          </p:nvPr>
        </p:nvSpPr>
        <p:spPr/>
        <p:txBody>
          <a:bodyPr/>
          <a:lstStyle/>
          <a:p>
            <a:pPr lvl="0"/>
            <a:r>
              <a:rPr lang="en-US" dirty="0"/>
              <a:t>Additional insurance and other add-on products - Some lenders may insist on or imply that borrowers must buy unnecessary items like additional insurance, unneeded warranties, monitoring services, etc. They get incorporated into the loan amount, and the borrower pays interest on them over the life of the loan.</a:t>
            </a:r>
          </a:p>
          <a:p>
            <a:pPr lvl="0"/>
            <a:r>
              <a:rPr lang="en-US" dirty="0"/>
              <a:t>No consistency - Different staff or salespeople are telling you different things regarding pricing or other information.</a:t>
            </a:r>
          </a:p>
          <a:p>
            <a:pPr lvl="0"/>
            <a:r>
              <a:rPr lang="en-US" dirty="0"/>
              <a:t>Won’t put it in writing - No one will give you clear information in writing, even when you ask for it</a:t>
            </a:r>
            <a:r>
              <a:rPr lang="en-US" dirty="0" smtClean="0"/>
              <a:t>.</a:t>
            </a:r>
            <a:endParaRPr lang="en-US" dirty="0"/>
          </a:p>
        </p:txBody>
      </p:sp>
    </p:spTree>
    <p:extLst>
      <p:ext uri="{BB962C8B-B14F-4D97-AF65-F5344CB8AC3E}">
        <p14:creationId xmlns:p14="http://schemas.microsoft.com/office/powerpoint/2010/main" val="99728278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Submit a complaint</a:t>
            </a:r>
            <a:endParaRPr lang="en-US" dirty="0"/>
          </a:p>
        </p:txBody>
      </p:sp>
      <p:sp>
        <p:nvSpPr>
          <p:cNvPr id="3" name="Text Placeholder 2"/>
          <p:cNvSpPr>
            <a:spLocks noGrp="1"/>
          </p:cNvSpPr>
          <p:nvPr>
            <p:ph type="body" idx="1"/>
          </p:nvPr>
        </p:nvSpPr>
        <p:spPr/>
        <p:txBody>
          <a:bodyPr/>
          <a:lstStyle/>
          <a:p>
            <a:pPr marL="88900" indent="0" algn="ctr">
              <a:buNone/>
            </a:pPr>
            <a:r>
              <a:rPr lang="en-US" dirty="0" smtClean="0"/>
              <a:t>HOW TO SUBMIT A COMPLAINT</a:t>
            </a:r>
            <a:endParaRPr lang="en-US" dirty="0"/>
          </a:p>
        </p:txBody>
      </p:sp>
      <p:pic>
        <p:nvPicPr>
          <p:cNvPr id="4" name="Picture 3" descr="Online:&#10;consumerfinance.gov/complaint&#10;By phone (180+ languages):&#10;M-F, 8 a.m. - 8 p.m. ET&#10;(855) 411-2372&#10;(855) 729-2372 TTY/TDD&#10;By mail:&#10;Consumer Financial Protection Bureau&#10;P.O. Box 2900&#10;Clinton, IA 52733-2900&#10;By fax: (855) 237-2392&#10;"/>
          <p:cNvPicPr>
            <a:picLocks noChangeAspect="1"/>
          </p:cNvPicPr>
          <p:nvPr/>
        </p:nvPicPr>
        <p:blipFill rotWithShape="1">
          <a:blip r:embed="rId3">
            <a:extLst>
              <a:ext uri="{28A0092B-C50C-407E-A947-70E740481C1C}">
                <a14:useLocalDpi xmlns:a14="http://schemas.microsoft.com/office/drawing/2010/main" val="0"/>
              </a:ext>
            </a:extLst>
          </a:blip>
          <a:srcRect t="4687"/>
          <a:stretch/>
        </p:blipFill>
        <p:spPr>
          <a:xfrm>
            <a:off x="2667833" y="2189818"/>
            <a:ext cx="3875578" cy="3768810"/>
          </a:xfrm>
          <a:prstGeom prst="rect">
            <a:avLst/>
          </a:prstGeom>
        </p:spPr>
      </p:pic>
    </p:spTree>
    <p:extLst>
      <p:ext uri="{BB962C8B-B14F-4D97-AF65-F5344CB8AC3E}">
        <p14:creationId xmlns:p14="http://schemas.microsoft.com/office/powerpoint/2010/main" val="117578553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 complaint</a:t>
            </a:r>
            <a:endParaRPr lang="en-US" dirty="0"/>
          </a:p>
        </p:txBody>
      </p:sp>
      <p:pic>
        <p:nvPicPr>
          <p:cNvPr id="4" name="Picture 3" descr="Screenshot of Step 1 of the complaint submission process&#10;What is the complaint about?&#10;Choose the product or service that best matches your complaint:&#10;Debt collection&#10;Credit reporting, credit repair services, or other personal consumer reports&#10;Mortgage&#10;Credit card or prepaid card&#10;Checking or savings account&#10;Vehicle loan or lease&#10;Student loan&#10;Payday loan, title loan, or personal loan (installment loan or personal line of credit)&#10;Money transfer, virtual currency, or money service (check cashing service, currency exchange, cashier's/traveler's che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384229"/>
            <a:ext cx="7020905" cy="5325218"/>
          </a:xfrm>
          <a:prstGeom prst="rect">
            <a:avLst/>
          </a:prstGeom>
        </p:spPr>
      </p:pic>
    </p:spTree>
    <p:extLst>
      <p:ext uri="{BB962C8B-B14F-4D97-AF65-F5344CB8AC3E}">
        <p14:creationId xmlns:p14="http://schemas.microsoft.com/office/powerpoint/2010/main" val="29699921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process</a:t>
            </a:r>
            <a:endParaRPr lang="en-US" dirty="0"/>
          </a:p>
        </p:txBody>
      </p:sp>
      <p:pic>
        <p:nvPicPr>
          <p:cNvPr id="4" name="Picture 3" descr="Complaint submitted, review and route, company response, complaint published, consumer review"/>
          <p:cNvPicPr>
            <a:picLocks noChangeAspect="1"/>
          </p:cNvPicPr>
          <p:nvPr/>
        </p:nvPicPr>
        <p:blipFill rotWithShape="1">
          <a:blip r:embed="rId3">
            <a:extLst>
              <a:ext uri="{28A0092B-C50C-407E-A947-70E740481C1C}">
                <a14:useLocalDpi xmlns:a14="http://schemas.microsoft.com/office/drawing/2010/main" val="0"/>
              </a:ext>
            </a:extLst>
          </a:blip>
          <a:srcRect r="21650"/>
          <a:stretch/>
        </p:blipFill>
        <p:spPr>
          <a:xfrm>
            <a:off x="185733" y="2015203"/>
            <a:ext cx="8354652" cy="2692721"/>
          </a:xfrm>
          <a:prstGeom prst="rect">
            <a:avLst/>
          </a:prstGeom>
        </p:spPr>
      </p:pic>
    </p:spTree>
    <p:extLst>
      <p:ext uri="{BB962C8B-B14F-4D97-AF65-F5344CB8AC3E}">
        <p14:creationId xmlns:p14="http://schemas.microsoft.com/office/powerpoint/2010/main" val="34484354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9: Opportunities for financial empowerment</a:t>
            </a:r>
            <a:endParaRPr lang="en-US" dirty="0"/>
          </a:p>
        </p:txBody>
      </p:sp>
      <p:sp>
        <p:nvSpPr>
          <p:cNvPr id="3" name="Text Placeholder 2"/>
          <p:cNvSpPr>
            <a:spLocks noGrp="1"/>
          </p:cNvSpPr>
          <p:nvPr>
            <p:ph type="body" idx="1"/>
          </p:nvPr>
        </p:nvSpPr>
        <p:spPr/>
        <p:txBody>
          <a:bodyPr/>
          <a:lstStyle/>
          <a:p>
            <a:pPr marL="88900" indent="0">
              <a:buNone/>
            </a:pPr>
            <a:r>
              <a:rPr lang="en-US" sz="2400" dirty="0" smtClean="0"/>
              <a:t>Each handout takes 10 minutes to review</a:t>
            </a:r>
          </a:p>
          <a:p>
            <a:r>
              <a:rPr lang="en-US" dirty="0" smtClean="0"/>
              <a:t>Read </a:t>
            </a:r>
            <a:r>
              <a:rPr lang="en-US" dirty="0"/>
              <a:t>the "Protecting your identity" handout for ways to guard yourself against identity theft</a:t>
            </a:r>
          </a:p>
          <a:p>
            <a:r>
              <a:rPr lang="en-US" dirty="0"/>
              <a:t>Review the "How to handle identity theft" handout to learn what steps to take if your identity has been stolen</a:t>
            </a:r>
          </a:p>
          <a:p>
            <a:r>
              <a:rPr lang="en-US" dirty="0"/>
              <a:t>Study the "Spotting red flags" handout to see some of the warning signs that a sales deal might be a scam</a:t>
            </a:r>
          </a:p>
          <a:p>
            <a:r>
              <a:rPr lang="en-US" dirty="0"/>
              <a:t>Learn how "</a:t>
            </a:r>
            <a:r>
              <a:rPr lang="en-US" dirty="0" smtClean="0"/>
              <a:t>Submit </a:t>
            </a:r>
            <a:r>
              <a:rPr lang="en-US" dirty="0"/>
              <a:t>a complaint" can help you if you’ve had a problem with a financial services company</a:t>
            </a:r>
          </a:p>
          <a:p>
            <a:endParaRPr lang="en-US" dirty="0"/>
          </a:p>
        </p:txBody>
      </p:sp>
    </p:spTree>
    <p:extLst>
      <p:ext uri="{BB962C8B-B14F-4D97-AF65-F5344CB8AC3E}">
        <p14:creationId xmlns:p14="http://schemas.microsoft.com/office/powerpoint/2010/main" val="289099508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Closing</a:t>
            </a:r>
            <a:endParaRPr lang="en-US" dirty="0"/>
          </a:p>
        </p:txBody>
      </p:sp>
    </p:spTree>
    <p:extLst>
      <p:ext uri="{BB962C8B-B14F-4D97-AF65-F5344CB8AC3E}">
        <p14:creationId xmlns:p14="http://schemas.microsoft.com/office/powerpoint/2010/main" val="363862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 Cost Analysis</a:t>
            </a:r>
            <a:endParaRPr lang="en-US" dirty="0"/>
          </a:p>
        </p:txBody>
      </p:sp>
      <p:sp>
        <p:nvSpPr>
          <p:cNvPr id="3" name="Text Placeholder 2"/>
          <p:cNvSpPr>
            <a:spLocks noGrp="1"/>
          </p:cNvSpPr>
          <p:nvPr>
            <p:ph type="body" idx="1"/>
          </p:nvPr>
        </p:nvSpPr>
        <p:spPr/>
        <p:txBody>
          <a:bodyPr/>
          <a:lstStyle/>
          <a:p>
            <a:r>
              <a:rPr lang="en-US" dirty="0"/>
              <a:t>What are the benefits of financial empowerment </a:t>
            </a:r>
          </a:p>
          <a:p>
            <a:pPr lvl="1"/>
            <a:r>
              <a:rPr lang="en-US" dirty="0"/>
              <a:t>For you?</a:t>
            </a:r>
          </a:p>
          <a:p>
            <a:pPr lvl="1"/>
            <a:r>
              <a:rPr lang="en-US" dirty="0"/>
              <a:t>For the people you serve?</a:t>
            </a:r>
          </a:p>
          <a:p>
            <a:pPr lvl="1"/>
            <a:r>
              <a:rPr lang="en-US" dirty="0"/>
              <a:t>For your program?</a:t>
            </a:r>
          </a:p>
          <a:p>
            <a:r>
              <a:rPr lang="en-US" dirty="0"/>
              <a:t>What are the costs of financial empowerment </a:t>
            </a:r>
          </a:p>
          <a:p>
            <a:pPr lvl="1"/>
            <a:r>
              <a:rPr lang="en-US" dirty="0"/>
              <a:t>For you?</a:t>
            </a:r>
          </a:p>
          <a:p>
            <a:pPr lvl="1"/>
            <a:r>
              <a:rPr lang="en-US" dirty="0"/>
              <a:t>For the people you serve?</a:t>
            </a:r>
          </a:p>
          <a:p>
            <a:pPr lvl="1"/>
            <a:r>
              <a:rPr lang="en-US" dirty="0"/>
              <a:t>For your program?</a:t>
            </a:r>
          </a:p>
          <a:p>
            <a:endParaRPr lang="en-US" dirty="0"/>
          </a:p>
        </p:txBody>
      </p:sp>
    </p:spTree>
    <p:extLst>
      <p:ext uri="{BB962C8B-B14F-4D97-AF65-F5344CB8AC3E}">
        <p14:creationId xmlns:p14="http://schemas.microsoft.com/office/powerpoint/2010/main" val="38639000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a:t>
            </a:r>
            <a:endParaRPr lang="en-US" dirty="0"/>
          </a:p>
        </p:txBody>
      </p:sp>
      <p:sp>
        <p:nvSpPr>
          <p:cNvPr id="5" name="Text Placeholder 4"/>
          <p:cNvSpPr>
            <a:spLocks noGrp="1"/>
          </p:cNvSpPr>
          <p:nvPr>
            <p:ph type="body" idx="1"/>
          </p:nvPr>
        </p:nvSpPr>
        <p:spPr/>
        <p:txBody>
          <a:bodyPr/>
          <a:lstStyle/>
          <a:p>
            <a:pPr lvl="0"/>
            <a:r>
              <a:rPr lang="en-US" dirty="0"/>
              <a:t>What is the most important thing you are taking away from this training?</a:t>
            </a:r>
          </a:p>
          <a:p>
            <a:pPr lvl="0"/>
            <a:r>
              <a:rPr lang="en-US" dirty="0"/>
              <a:t>What is something you would like to learn more about?</a:t>
            </a:r>
          </a:p>
          <a:p>
            <a:endParaRPr lang="en-US" dirty="0"/>
          </a:p>
        </p:txBody>
      </p:sp>
    </p:spTree>
    <p:extLst>
      <p:ext uri="{BB962C8B-B14F-4D97-AF65-F5344CB8AC3E}">
        <p14:creationId xmlns:p14="http://schemas.microsoft.com/office/powerpoint/2010/main" val="3510806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An orientation to the toolkit</a:t>
            </a:r>
            <a:endParaRPr lang="en-US" dirty="0"/>
          </a:p>
        </p:txBody>
      </p:sp>
    </p:spTree>
    <p:extLst>
      <p:ext uri="{BB962C8B-B14F-4D97-AF65-F5344CB8AC3E}">
        <p14:creationId xmlns:p14="http://schemas.microsoft.com/office/powerpoint/2010/main" val="1937266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lvl="0"/>
            <a:r>
              <a:rPr lang="en-US" dirty="0"/>
              <a:t>Introduction</a:t>
            </a:r>
          </a:p>
          <a:p>
            <a:pPr lvl="0"/>
            <a:r>
              <a:rPr lang="en-US" dirty="0"/>
              <a:t>Module 1: Setting Goals</a:t>
            </a:r>
          </a:p>
          <a:p>
            <a:pPr lvl="0"/>
            <a:r>
              <a:rPr lang="en-US" dirty="0"/>
              <a:t>Module 2: Saving</a:t>
            </a:r>
          </a:p>
          <a:p>
            <a:pPr lvl="0"/>
            <a:r>
              <a:rPr lang="en-US" dirty="0"/>
              <a:t>Module 3: Tracking Income and Benefits</a:t>
            </a:r>
          </a:p>
          <a:p>
            <a:pPr lvl="0"/>
            <a:r>
              <a:rPr lang="en-US" dirty="0"/>
              <a:t>Module 4: Paying Bills</a:t>
            </a:r>
          </a:p>
          <a:p>
            <a:pPr lvl="0"/>
            <a:r>
              <a:rPr lang="en-US" dirty="0"/>
              <a:t>Module 5: Getting through the </a:t>
            </a:r>
            <a:r>
              <a:rPr lang="en-US" dirty="0" smtClean="0"/>
              <a:t>Month</a:t>
            </a:r>
            <a:endParaRPr lang="en-US" dirty="0"/>
          </a:p>
        </p:txBody>
      </p:sp>
      <p:sp>
        <p:nvSpPr>
          <p:cNvPr id="7" name="Text Placeholder 6"/>
          <p:cNvSpPr>
            <a:spLocks noGrp="1"/>
          </p:cNvSpPr>
          <p:nvPr>
            <p:ph type="body" idx="2"/>
          </p:nvPr>
        </p:nvSpPr>
        <p:spPr/>
        <p:txBody>
          <a:bodyPr/>
          <a:lstStyle/>
          <a:p>
            <a:pPr lvl="0"/>
            <a:r>
              <a:rPr lang="en-US" dirty="0"/>
              <a:t>Module 6: Dealing with Debt</a:t>
            </a:r>
          </a:p>
          <a:p>
            <a:pPr lvl="0"/>
            <a:r>
              <a:rPr lang="en-US" dirty="0"/>
              <a:t>Module 7: Understanding Credit Reports and Scores</a:t>
            </a:r>
          </a:p>
          <a:p>
            <a:pPr lvl="0"/>
            <a:r>
              <a:rPr lang="en-US" dirty="0"/>
              <a:t>Module 8: Choosing Financial Products and Services</a:t>
            </a:r>
          </a:p>
          <a:p>
            <a:pPr lvl="0"/>
            <a:r>
              <a:rPr lang="en-US" dirty="0"/>
              <a:t>Module 9: Protecting your Money</a:t>
            </a:r>
          </a:p>
          <a:p>
            <a:endParaRPr lang="en-US" dirty="0"/>
          </a:p>
        </p:txBody>
      </p:sp>
      <p:sp>
        <p:nvSpPr>
          <p:cNvPr id="6" name="Title 5"/>
          <p:cNvSpPr>
            <a:spLocks noGrp="1"/>
          </p:cNvSpPr>
          <p:nvPr>
            <p:ph type="title"/>
          </p:nvPr>
        </p:nvSpPr>
        <p:spPr/>
        <p:txBody>
          <a:bodyPr/>
          <a:lstStyle/>
          <a:p>
            <a:r>
              <a:rPr lang="en-US" dirty="0" smtClean="0"/>
              <a:t>Organization of the toolkit</a:t>
            </a:r>
            <a:endParaRPr lang="en-US" dirty="0"/>
          </a:p>
        </p:txBody>
      </p:sp>
    </p:spTree>
    <p:extLst>
      <p:ext uri="{BB962C8B-B14F-4D97-AF65-F5344CB8AC3E}">
        <p14:creationId xmlns:p14="http://schemas.microsoft.com/office/powerpoint/2010/main" val="227245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Text Placeholder 2"/>
          <p:cNvSpPr>
            <a:spLocks noGrp="1"/>
          </p:cNvSpPr>
          <p:nvPr>
            <p:ph type="body" idx="1"/>
          </p:nvPr>
        </p:nvSpPr>
        <p:spPr/>
        <p:txBody>
          <a:bodyPr/>
          <a:lstStyle/>
          <a:p>
            <a:pPr marL="88900" indent="0">
              <a:buNone/>
            </a:pPr>
            <a:r>
              <a:rPr lang="en-US" sz="1600" dirty="0"/>
              <a:t>The </a:t>
            </a:r>
            <a:r>
              <a:rPr lang="en-US" sz="1600" dirty="0" smtClean="0"/>
              <a:t>Consumer </a:t>
            </a:r>
            <a:r>
              <a:rPr lang="en-US" sz="1600" dirty="0"/>
              <a:t>Financial Protection </a:t>
            </a:r>
            <a:r>
              <a:rPr lang="en-US" sz="1600" dirty="0" smtClean="0"/>
              <a:t>Bureau (Bureau) created </a:t>
            </a:r>
            <a:r>
              <a:rPr lang="en-US" sz="1600" dirty="0"/>
              <a:t>the Your Money, Your Goals toolkit for consumers, as well as the training materials presented today. These materials are being presented to you by a local organization. The organizations or individuals presenting these materials are not agents or employees of the Bureau, and their views do not represent the views of the Bureau. The Bureau is not responsible for the advice or actions of these individuals or entities. The Bureau appreciates the opportunity to work with the organizations that are presenting these materials</a:t>
            </a:r>
            <a:r>
              <a:rPr lang="en-US" sz="1600" dirty="0" smtClean="0"/>
              <a:t>.</a:t>
            </a:r>
          </a:p>
          <a:p>
            <a:pPr marL="88900" indent="0">
              <a:buNone/>
            </a:pPr>
            <a:r>
              <a:rPr lang="en-US" sz="1600" dirty="0"/>
              <a:t>This document includes links or references to third-party resources. The inclusion of links or references to third-party sites does not necessarily reflect the Bureau’s endorsement of the third-party, the views expressed on the </a:t>
            </a:r>
            <a:r>
              <a:rPr lang="en-US" altLang="en-US" sz="1600" dirty="0"/>
              <a:t>third-party </a:t>
            </a:r>
            <a:r>
              <a:rPr lang="en-US" sz="1600" dirty="0"/>
              <a:t>site, or products or services offered on the third-party site. The Bureau has not vetted these third-parties, their content, or any products or services they may offer. There may be other possible entities or resources that are not listed that may also serve your needs.</a:t>
            </a:r>
          </a:p>
          <a:p>
            <a:pPr marL="88900" indent="0">
              <a:buNone/>
            </a:pPr>
            <a:endParaRPr lang="en-US" dirty="0"/>
          </a:p>
          <a:p>
            <a:pPr marL="88900" indent="0">
              <a:buNone/>
            </a:pPr>
            <a:endParaRPr lang="en-US" dirty="0"/>
          </a:p>
        </p:txBody>
      </p:sp>
    </p:spTree>
    <p:extLst>
      <p:ext uri="{BB962C8B-B14F-4D97-AF65-F5344CB8AC3E}">
        <p14:creationId xmlns:p14="http://schemas.microsoft.com/office/powerpoint/2010/main" val="8479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Navigating the modules</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4292"/>
          <a:stretch/>
        </p:blipFill>
        <p:spPr>
          <a:xfrm>
            <a:off x="553641" y="1354263"/>
            <a:ext cx="6563641" cy="4513138"/>
          </a:xfrm>
          <a:prstGeom prst="rect">
            <a:avLst/>
          </a:prstGeom>
        </p:spPr>
      </p:pic>
    </p:spTree>
    <p:extLst>
      <p:ext uri="{BB962C8B-B14F-4D97-AF65-F5344CB8AC3E}">
        <p14:creationId xmlns:p14="http://schemas.microsoft.com/office/powerpoint/2010/main" val="96939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modules</a:t>
            </a:r>
            <a:endParaRPr lang="en-US" dirty="0"/>
          </a:p>
        </p:txBody>
      </p:sp>
      <p:pic>
        <p:nvPicPr>
          <p:cNvPr id="4" name="Picture 3" descr="Sheet of paper icon, indicating a handout in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483" y="2114907"/>
            <a:ext cx="2486372" cy="2476846"/>
          </a:xfrm>
          <a:prstGeom prst="rect">
            <a:avLst/>
          </a:prstGeom>
        </p:spPr>
      </p:pic>
      <p:pic>
        <p:nvPicPr>
          <p:cNvPr id="5" name="Picture 4" descr="Pencil icon, indiciating a tool in the toolk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98" y="2207332"/>
            <a:ext cx="2734057" cy="2391109"/>
          </a:xfrm>
          <a:prstGeom prst="rect">
            <a:avLst/>
          </a:prstGeom>
        </p:spPr>
      </p:pic>
      <p:sp>
        <p:nvSpPr>
          <p:cNvPr id="6" name="TextBox 5"/>
          <p:cNvSpPr txBox="1"/>
          <p:nvPr/>
        </p:nvSpPr>
        <p:spPr>
          <a:xfrm>
            <a:off x="1883229" y="1775214"/>
            <a:ext cx="968829" cy="461665"/>
          </a:xfrm>
          <a:prstGeom prst="rect">
            <a:avLst/>
          </a:prstGeom>
          <a:noFill/>
          <a:ln>
            <a:noFill/>
          </a:ln>
        </p:spPr>
        <p:txBody>
          <a:bodyPr wrap="square" rtlCol="0">
            <a:spAutoFit/>
          </a:bodyPr>
          <a:lstStyle/>
          <a:p>
            <a:r>
              <a:rPr lang="en-US" sz="2400" dirty="0" smtClean="0">
                <a:latin typeface="Georgia" panose="02040502050405020303" pitchFamily="18" charset="0"/>
              </a:rPr>
              <a:t>Tool</a:t>
            </a:r>
            <a:endParaRPr lang="en-US" sz="2400" dirty="0">
              <a:latin typeface="Georgia" panose="02040502050405020303" pitchFamily="18" charset="0"/>
            </a:endParaRPr>
          </a:p>
        </p:txBody>
      </p:sp>
      <p:sp>
        <p:nvSpPr>
          <p:cNvPr id="7" name="TextBox 6"/>
          <p:cNvSpPr txBox="1"/>
          <p:nvPr/>
        </p:nvSpPr>
        <p:spPr>
          <a:xfrm>
            <a:off x="5606138" y="1775212"/>
            <a:ext cx="1436918" cy="461665"/>
          </a:xfrm>
          <a:prstGeom prst="rect">
            <a:avLst/>
          </a:prstGeom>
          <a:noFill/>
          <a:ln>
            <a:noFill/>
          </a:ln>
        </p:spPr>
        <p:txBody>
          <a:bodyPr wrap="square" rtlCol="0">
            <a:spAutoFit/>
          </a:bodyPr>
          <a:lstStyle/>
          <a:p>
            <a:r>
              <a:rPr lang="en-US" sz="2400" dirty="0" smtClean="0">
                <a:latin typeface="Georgia" panose="02040502050405020303" pitchFamily="18" charset="0"/>
              </a:rPr>
              <a:t>Handout</a:t>
            </a:r>
            <a:endParaRPr lang="en-US" sz="2400" dirty="0">
              <a:latin typeface="Georgia" panose="02040502050405020303" pitchFamily="18" charset="0"/>
            </a:endParaRPr>
          </a:p>
        </p:txBody>
      </p:sp>
    </p:spTree>
    <p:extLst>
      <p:ext uri="{BB962C8B-B14F-4D97-AF65-F5344CB8AC3E}">
        <p14:creationId xmlns:p14="http://schemas.microsoft.com/office/powerpoint/2010/main" val="53189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376235"/>
            <a:ext cx="8036720" cy="743347"/>
          </a:xfrm>
        </p:spPr>
        <p:txBody>
          <a:bodyPr/>
          <a:lstStyle/>
          <a:p>
            <a:r>
              <a:rPr lang="en-US" dirty="0" smtClean="0"/>
              <a:t>Navigating the modules</a:t>
            </a:r>
            <a:endParaRPr lang="en-US" dirty="0"/>
          </a:p>
        </p:txBody>
      </p:sp>
      <p:pic>
        <p:nvPicPr>
          <p:cNvPr id="4" name="Picture 3" descr="Screenshot of the &quot;What's inside&quot; section of Module 1, which can be found on page 28 of the toolkit.."/>
          <p:cNvPicPr>
            <a:picLocks noChangeAspect="1"/>
          </p:cNvPicPr>
          <p:nvPr/>
        </p:nvPicPr>
        <p:blipFill rotWithShape="1">
          <a:blip r:embed="rId3">
            <a:extLst>
              <a:ext uri="{28A0092B-C50C-407E-A947-70E740481C1C}">
                <a14:useLocalDpi xmlns:a14="http://schemas.microsoft.com/office/drawing/2010/main" val="0"/>
              </a:ext>
            </a:extLst>
          </a:blip>
          <a:srcRect l="-1149" t="-263" r="1149" b="14608"/>
          <a:stretch/>
        </p:blipFill>
        <p:spPr>
          <a:xfrm>
            <a:off x="1586363" y="1297867"/>
            <a:ext cx="5971276" cy="4460678"/>
          </a:xfrm>
          <a:prstGeom prst="rect">
            <a:avLst/>
          </a:prstGeom>
        </p:spPr>
      </p:pic>
    </p:spTree>
    <p:extLst>
      <p:ext uri="{BB962C8B-B14F-4D97-AF65-F5344CB8AC3E}">
        <p14:creationId xmlns:p14="http://schemas.microsoft.com/office/powerpoint/2010/main" val="185430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modules</a:t>
            </a:r>
            <a:endParaRPr lang="en-US" dirty="0"/>
          </a:p>
        </p:txBody>
      </p:sp>
      <p:pic>
        <p:nvPicPr>
          <p:cNvPr id="4" name="Picture 3" descr="Screenshot of the GEtting Started page from the &quot;SEtting SMART goals&quot; tool in Module 1, which can be found on page 29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350" y="1447798"/>
            <a:ext cx="3757931" cy="5029201"/>
          </a:xfrm>
          <a:prstGeom prst="rect">
            <a:avLst/>
          </a:prstGeom>
        </p:spPr>
      </p:pic>
      <p:sp>
        <p:nvSpPr>
          <p:cNvPr id="5" name="Rectangle 4" descr="&quot;&quot;"/>
          <p:cNvSpPr/>
          <p:nvPr/>
        </p:nvSpPr>
        <p:spPr>
          <a:xfrm>
            <a:off x="4408714" y="6096000"/>
            <a:ext cx="3672567" cy="38099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C00000"/>
                </a:solidFill>
              </a:ln>
            </a:endParaRPr>
          </a:p>
        </p:txBody>
      </p:sp>
      <p:sp>
        <p:nvSpPr>
          <p:cNvPr id="8" name="TextBox 7"/>
          <p:cNvSpPr txBox="1"/>
          <p:nvPr/>
        </p:nvSpPr>
        <p:spPr>
          <a:xfrm>
            <a:off x="424543" y="2322452"/>
            <a:ext cx="3766457" cy="1323439"/>
          </a:xfrm>
          <a:prstGeom prst="rect">
            <a:avLst/>
          </a:prstGeom>
          <a:noFill/>
        </p:spPr>
        <p:txBody>
          <a:bodyPr wrap="square" rtlCol="0">
            <a:spAutoFit/>
          </a:bodyPr>
          <a:lstStyle/>
          <a:p>
            <a:r>
              <a:rPr lang="en-US" sz="2000" dirty="0">
                <a:latin typeface="Georgia" panose="02040502050405020303" pitchFamily="18" charset="0"/>
              </a:rPr>
              <a:t>To access a dynamic and fillable version of this tool, visit </a:t>
            </a:r>
            <a:r>
              <a:rPr lang="en-US" sz="2000" u="sng" dirty="0">
                <a:latin typeface="Georgia" panose="02040502050405020303" pitchFamily="18" charset="0"/>
                <a:hlinkClick r:id="rId4"/>
              </a:rPr>
              <a:t>consumerfinance.gov/your-money-your-goals/tools</a:t>
            </a:r>
            <a:endParaRPr lang="en-US" sz="2000" dirty="0">
              <a:latin typeface="Georgia" panose="02040502050405020303" pitchFamily="18" charset="0"/>
            </a:endParaRPr>
          </a:p>
        </p:txBody>
      </p:sp>
    </p:spTree>
    <p:extLst>
      <p:ext uri="{BB962C8B-B14F-4D97-AF65-F5344CB8AC3E}">
        <p14:creationId xmlns:p14="http://schemas.microsoft.com/office/powerpoint/2010/main" val="233201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organization</a:t>
            </a:r>
            <a:endParaRPr lang="en-US" dirty="0"/>
          </a:p>
        </p:txBody>
      </p:sp>
      <p:graphicFrame>
        <p:nvGraphicFramePr>
          <p:cNvPr id="5" name="Diagram 4"/>
          <p:cNvGraphicFramePr/>
          <p:nvPr>
            <p:extLst/>
          </p:nvPr>
        </p:nvGraphicFramePr>
        <p:xfrm>
          <a:off x="270616" y="1396999"/>
          <a:ext cx="8590359" cy="530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255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organization</a:t>
            </a:r>
            <a:endParaRPr lang="en-US" dirty="0"/>
          </a:p>
        </p:txBody>
      </p:sp>
      <p:sp>
        <p:nvSpPr>
          <p:cNvPr id="6" name="Rectangle 5"/>
          <p:cNvSpPr/>
          <p:nvPr/>
        </p:nvSpPr>
        <p:spPr>
          <a:xfrm>
            <a:off x="553641" y="5802086"/>
            <a:ext cx="2799159" cy="82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Diagram 4"/>
          <p:cNvGraphicFramePr/>
          <p:nvPr>
            <p:extLst>
              <p:ext uri="{D42A27DB-BD31-4B8C-83A1-F6EECF244321}">
                <p14:modId xmlns:p14="http://schemas.microsoft.com/office/powerpoint/2010/main" val="3698230368"/>
              </p:ext>
            </p:extLst>
          </p:nvPr>
        </p:nvGraphicFramePr>
        <p:xfrm>
          <a:off x="858441" y="1396999"/>
          <a:ext cx="7273184" cy="5330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6042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start if someone…</a:t>
            </a:r>
            <a:endParaRPr lang="en-US" dirty="0"/>
          </a:p>
        </p:txBody>
      </p:sp>
      <p:sp>
        <p:nvSpPr>
          <p:cNvPr id="3" name="Text Placeholder 2"/>
          <p:cNvSpPr>
            <a:spLocks noGrp="1"/>
          </p:cNvSpPr>
          <p:nvPr>
            <p:ph type="body" idx="1"/>
          </p:nvPr>
        </p:nvSpPr>
        <p:spPr>
          <a:xfrm>
            <a:off x="553641" y="1284509"/>
            <a:ext cx="8036720" cy="4106412"/>
          </a:xfrm>
        </p:spPr>
        <p:txBody>
          <a:bodyPr/>
          <a:lstStyle/>
          <a:p>
            <a:pPr marL="546100" lvl="0" indent="-457200">
              <a:buFont typeface="+mj-lt"/>
              <a:buAutoNum type="arabicPeriod"/>
            </a:pPr>
            <a:r>
              <a:rPr lang="en-US" sz="1800" dirty="0"/>
              <a:t>Felt overwhelmed by debt?</a:t>
            </a:r>
          </a:p>
          <a:p>
            <a:pPr marL="546100" lvl="0" indent="-457200">
              <a:buFont typeface="+mj-lt"/>
              <a:buAutoNum type="arabicPeriod"/>
            </a:pPr>
            <a:r>
              <a:rPr lang="en-US" sz="1800" dirty="0"/>
              <a:t>Felt like she couldn’t make ends meet?</a:t>
            </a:r>
          </a:p>
          <a:p>
            <a:pPr marL="546100" lvl="0" indent="-457200">
              <a:buFont typeface="+mj-lt"/>
              <a:buAutoNum type="arabicPeriod"/>
            </a:pPr>
            <a:r>
              <a:rPr lang="en-US" sz="1800" dirty="0"/>
              <a:t>Wants to buy a car and get the best rate she can for the money she must borrow?</a:t>
            </a:r>
          </a:p>
          <a:p>
            <a:pPr marL="546100" lvl="0" indent="-457200">
              <a:buFont typeface="+mj-lt"/>
              <a:buAutoNum type="arabicPeriod"/>
            </a:pPr>
            <a:r>
              <a:rPr lang="en-US" sz="1800" dirty="0"/>
              <a:t>Wants to understand direct deposit and payroll cards?</a:t>
            </a:r>
          </a:p>
          <a:p>
            <a:pPr marL="546100" lvl="0" indent="-457200">
              <a:buFont typeface="+mj-lt"/>
              <a:buAutoNum type="arabicPeriod"/>
            </a:pPr>
            <a:r>
              <a:rPr lang="en-US" sz="1800" dirty="0"/>
              <a:t>Has used short-term, small-dollar credit products in the past and wants to avoid these in the future?</a:t>
            </a:r>
          </a:p>
          <a:p>
            <a:pPr marL="546100" lvl="0" indent="-457200">
              <a:buFont typeface="+mj-lt"/>
              <a:buAutoNum type="arabicPeriod"/>
            </a:pPr>
            <a:r>
              <a:rPr lang="en-US" sz="1800" dirty="0"/>
              <a:t>Wants to make changes but does not have clear goals?</a:t>
            </a:r>
          </a:p>
          <a:p>
            <a:pPr marL="546100" lvl="0" indent="-457200">
              <a:buFont typeface="+mj-lt"/>
              <a:buAutoNum type="arabicPeriod"/>
            </a:pPr>
            <a:r>
              <a:rPr lang="en-US" sz="1800" dirty="0"/>
              <a:t>Has no savings but wants to start?</a:t>
            </a:r>
          </a:p>
          <a:p>
            <a:pPr marL="546100" lvl="0" indent="-457200">
              <a:buFont typeface="+mj-lt"/>
              <a:buAutoNum type="arabicPeriod"/>
            </a:pPr>
            <a:r>
              <a:rPr lang="en-US" sz="1800" dirty="0"/>
              <a:t>Wants to open an account but doesn’t know what kind of account or where</a:t>
            </a:r>
            <a:r>
              <a:rPr lang="en-US" sz="1800" dirty="0" smtClean="0"/>
              <a:t>?</a:t>
            </a:r>
            <a:endParaRPr lang="en-US" sz="1800" dirty="0"/>
          </a:p>
        </p:txBody>
      </p:sp>
    </p:spTree>
    <p:extLst>
      <p:ext uri="{BB962C8B-B14F-4D97-AF65-F5344CB8AC3E}">
        <p14:creationId xmlns:p14="http://schemas.microsoft.com/office/powerpoint/2010/main" val="39759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Starting the money conversation</a:t>
            </a:r>
            <a:endParaRPr lang="en-US" dirty="0"/>
          </a:p>
        </p:txBody>
      </p:sp>
    </p:spTree>
    <p:extLst>
      <p:ext uri="{BB962C8B-B14F-4D97-AF65-F5344CB8AC3E}">
        <p14:creationId xmlns:p14="http://schemas.microsoft.com/office/powerpoint/2010/main" val="413275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 Financial empowerment self-assessment</a:t>
            </a:r>
            <a:endParaRPr lang="en-US" dirty="0"/>
          </a:p>
        </p:txBody>
      </p:sp>
      <p:sp>
        <p:nvSpPr>
          <p:cNvPr id="5" name="Text Placeholder 4"/>
          <p:cNvSpPr>
            <a:spLocks noGrp="1"/>
          </p:cNvSpPr>
          <p:nvPr>
            <p:ph type="body" idx="1"/>
          </p:nvPr>
        </p:nvSpPr>
        <p:spPr/>
        <p:txBody>
          <a:bodyPr/>
          <a:lstStyle/>
          <a:p>
            <a:r>
              <a:rPr lang="en-US" dirty="0"/>
              <a:t>Complete</a:t>
            </a:r>
            <a:r>
              <a:rPr lang="en-US" b="1" dirty="0"/>
              <a:t> </a:t>
            </a:r>
            <a:r>
              <a:rPr lang="en-US" dirty="0"/>
              <a:t>the</a:t>
            </a:r>
            <a:r>
              <a:rPr lang="en-US" b="1" dirty="0"/>
              <a:t> “</a:t>
            </a:r>
            <a:r>
              <a:rPr lang="en-US" dirty="0"/>
              <a:t>Financial empowerment self-assessment” tool in the Introduction</a:t>
            </a:r>
          </a:p>
          <a:p>
            <a:r>
              <a:rPr lang="en-US" dirty="0"/>
              <a:t>Reflection Questions</a:t>
            </a:r>
          </a:p>
          <a:p>
            <a:pPr lvl="1"/>
            <a:r>
              <a:rPr lang="en-US" dirty="0"/>
              <a:t>How did you feel about completing this assessment?</a:t>
            </a:r>
          </a:p>
          <a:p>
            <a:pPr lvl="1"/>
            <a:r>
              <a:rPr lang="en-US" dirty="0"/>
              <a:t>Were there topics you knew more about than you thought you would?</a:t>
            </a:r>
          </a:p>
          <a:p>
            <a:pPr lvl="1"/>
            <a:r>
              <a:rPr lang="en-US" dirty="0"/>
              <a:t>What topics would you like to learn more about?</a:t>
            </a:r>
          </a:p>
          <a:p>
            <a:pPr lvl="1"/>
            <a:r>
              <a:rPr lang="en-US" dirty="0"/>
              <a:t>How can you learn more about them?</a:t>
            </a:r>
          </a:p>
          <a:p>
            <a:endParaRPr lang="en-US" dirty="0"/>
          </a:p>
        </p:txBody>
      </p:sp>
    </p:spTree>
    <p:extLst>
      <p:ext uri="{BB962C8B-B14F-4D97-AF65-F5344CB8AC3E}">
        <p14:creationId xmlns:p14="http://schemas.microsoft.com/office/powerpoint/2010/main" val="1593231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assessment</a:t>
            </a:r>
            <a:endParaRPr lang="en-US" dirty="0"/>
          </a:p>
        </p:txBody>
      </p:sp>
      <p:sp>
        <p:nvSpPr>
          <p:cNvPr id="3" name="Text Placeholder 2"/>
          <p:cNvSpPr>
            <a:spLocks noGrp="1"/>
          </p:cNvSpPr>
          <p:nvPr>
            <p:ph type="body" idx="1"/>
          </p:nvPr>
        </p:nvSpPr>
        <p:spPr/>
        <p:txBody>
          <a:bodyPr/>
          <a:lstStyle/>
          <a:p>
            <a:r>
              <a:rPr lang="en-US" dirty="0"/>
              <a:t>A picture of conditions today used to inform and plan for actions to change conditions in the future</a:t>
            </a:r>
          </a:p>
          <a:p>
            <a:endParaRPr lang="en-US" dirty="0"/>
          </a:p>
        </p:txBody>
      </p:sp>
    </p:spTree>
    <p:extLst>
      <p:ext uri="{BB962C8B-B14F-4D97-AF65-F5344CB8AC3E}">
        <p14:creationId xmlns:p14="http://schemas.microsoft.com/office/powerpoint/2010/main" val="409565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p:txBody>
          <a:bodyPr>
            <a:normAutofit fontScale="90000"/>
          </a:bodyPr>
          <a:lstStyle/>
          <a:p>
            <a:r>
              <a:rPr lang="en-US" altLang="en-US" dirty="0" smtClean="0">
                <a:solidFill>
                  <a:srgbClr val="3B8636"/>
                </a:solidFill>
              </a:rPr>
              <a:t>Your Money, Your Goals</a:t>
            </a:r>
          </a:p>
        </p:txBody>
      </p:sp>
      <p:sp>
        <p:nvSpPr>
          <p:cNvPr id="3" name="Text Placeholder 2"/>
          <p:cNvSpPr>
            <a:spLocks noGrp="1"/>
          </p:cNvSpPr>
          <p:nvPr>
            <p:ph type="subTitle" idx="1"/>
          </p:nvPr>
        </p:nvSpPr>
        <p:spPr>
          <a:xfrm>
            <a:off x="903112" y="3202725"/>
            <a:ext cx="7309555" cy="975383"/>
          </a:xfrm>
        </p:spPr>
        <p:txBody>
          <a:bodyPr/>
          <a:lstStyle/>
          <a:p>
            <a:r>
              <a:rPr lang="en-US" dirty="0" smtClean="0"/>
              <a:t>Opening activity</a:t>
            </a:r>
            <a:endParaRPr lang="en-US" dirty="0"/>
          </a:p>
        </p:txBody>
      </p:sp>
    </p:spTree>
    <p:extLst>
      <p:ext uri="{BB962C8B-B14F-4D97-AF65-F5344CB8AC3E}">
        <p14:creationId xmlns:p14="http://schemas.microsoft.com/office/powerpoint/2010/main" val="4243795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My money picture</a:t>
            </a:r>
            <a:endParaRPr lang="en-US" dirty="0"/>
          </a:p>
        </p:txBody>
      </p:sp>
      <p:pic>
        <p:nvPicPr>
          <p:cNvPr id="4" name="Picture 3" descr="Screenshot of the answer key for the &quot;My money picture&quot; tool, which can be found on page 23 of the toolkit."/>
          <p:cNvPicPr>
            <a:picLocks noChangeAspect="1"/>
          </p:cNvPicPr>
          <p:nvPr/>
        </p:nvPicPr>
        <p:blipFill rotWithShape="1">
          <a:blip r:embed="rId3">
            <a:extLst>
              <a:ext uri="{28A0092B-C50C-407E-A947-70E740481C1C}">
                <a14:useLocalDpi xmlns:a14="http://schemas.microsoft.com/office/drawing/2010/main" val="0"/>
              </a:ext>
            </a:extLst>
          </a:blip>
          <a:srcRect l="2110" r="2679"/>
          <a:stretch/>
        </p:blipFill>
        <p:spPr>
          <a:xfrm>
            <a:off x="4724403" y="824110"/>
            <a:ext cx="4419600" cy="5998027"/>
          </a:xfrm>
          <a:prstGeom prst="rect">
            <a:avLst/>
          </a:prstGeom>
        </p:spPr>
      </p:pic>
      <p:pic>
        <p:nvPicPr>
          <p:cNvPr id="5" name="Picture 4" descr="Screenshot of the &quot;My money picture&quot; tool, which can be found on page 22 of the toolkit."/>
          <p:cNvPicPr>
            <a:picLocks noChangeAspect="1"/>
          </p:cNvPicPr>
          <p:nvPr/>
        </p:nvPicPr>
        <p:blipFill rotWithShape="1">
          <a:blip r:embed="rId4">
            <a:extLst>
              <a:ext uri="{28A0092B-C50C-407E-A947-70E740481C1C}">
                <a14:useLocalDpi xmlns:a14="http://schemas.microsoft.com/office/drawing/2010/main" val="0"/>
              </a:ext>
            </a:extLst>
          </a:blip>
          <a:srcRect r="2625"/>
          <a:stretch/>
        </p:blipFill>
        <p:spPr>
          <a:xfrm>
            <a:off x="0" y="1358315"/>
            <a:ext cx="4410246" cy="5499685"/>
          </a:xfrm>
          <a:prstGeom prst="rect">
            <a:avLst/>
          </a:prstGeom>
        </p:spPr>
      </p:pic>
    </p:spTree>
    <p:extLst>
      <p:ext uri="{BB962C8B-B14F-4D97-AF65-F5344CB8AC3E}">
        <p14:creationId xmlns:p14="http://schemas.microsoft.com/office/powerpoint/2010/main" val="1347580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Module 1: Setting Goals</a:t>
            </a:r>
            <a:endParaRPr lang="en-US" dirty="0"/>
          </a:p>
        </p:txBody>
      </p:sp>
    </p:spTree>
    <p:extLst>
      <p:ext uri="{BB962C8B-B14F-4D97-AF65-F5344CB8AC3E}">
        <p14:creationId xmlns:p14="http://schemas.microsoft.com/office/powerpoint/2010/main" val="166140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SMART goals</a:t>
            </a:r>
            <a:endParaRPr lang="en-US" dirty="0"/>
          </a:p>
        </p:txBody>
      </p:sp>
      <p:sp>
        <p:nvSpPr>
          <p:cNvPr id="5" name="Text Placeholder 4"/>
          <p:cNvSpPr>
            <a:spLocks noGrp="1"/>
          </p:cNvSpPr>
          <p:nvPr>
            <p:ph type="body" idx="1"/>
          </p:nvPr>
        </p:nvSpPr>
        <p:spPr/>
        <p:txBody>
          <a:bodyPr/>
          <a:lstStyle/>
          <a:p>
            <a:pPr lvl="0"/>
            <a:r>
              <a:rPr lang="en-US" b="1" u="sng" dirty="0"/>
              <a:t>S</a:t>
            </a:r>
            <a:r>
              <a:rPr lang="en-US" dirty="0"/>
              <a:t>pecific</a:t>
            </a:r>
          </a:p>
          <a:p>
            <a:pPr lvl="0"/>
            <a:r>
              <a:rPr lang="en-US" b="1" u="sng" dirty="0"/>
              <a:t>M</a:t>
            </a:r>
            <a:r>
              <a:rPr lang="en-US" dirty="0"/>
              <a:t>easurable</a:t>
            </a:r>
          </a:p>
          <a:p>
            <a:pPr lvl="0"/>
            <a:r>
              <a:rPr lang="en-US" b="1" u="sng" dirty="0"/>
              <a:t>A</a:t>
            </a:r>
            <a:r>
              <a:rPr lang="en-US" dirty="0"/>
              <a:t>chievable</a:t>
            </a:r>
          </a:p>
          <a:p>
            <a:pPr lvl="0"/>
            <a:r>
              <a:rPr lang="en-US" b="1" u="sng" dirty="0"/>
              <a:t>R</a:t>
            </a:r>
            <a:r>
              <a:rPr lang="en-US" dirty="0"/>
              <a:t>elevant </a:t>
            </a:r>
          </a:p>
          <a:p>
            <a:pPr lvl="0"/>
            <a:r>
              <a:rPr lang="en-US" b="1" u="sng" dirty="0"/>
              <a:t>T</a:t>
            </a:r>
            <a:r>
              <a:rPr lang="en-US" dirty="0"/>
              <a:t>ime bound</a:t>
            </a:r>
          </a:p>
          <a:p>
            <a:endParaRPr lang="en-US" dirty="0"/>
          </a:p>
        </p:txBody>
      </p:sp>
    </p:spTree>
    <p:extLst>
      <p:ext uri="{BB962C8B-B14F-4D97-AF65-F5344CB8AC3E}">
        <p14:creationId xmlns:p14="http://schemas.microsoft.com/office/powerpoint/2010/main" val="664175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hopes and dreams into goals</a:t>
            </a:r>
            <a:endParaRPr lang="en-US" dirty="0"/>
          </a:p>
        </p:txBody>
      </p:sp>
      <p:sp>
        <p:nvSpPr>
          <p:cNvPr id="8" name="Content Placeholder 2" descr="Hopes, wants, and dreams: I’d like to buy a new television. Strong goal: I will save $400 and purchase a new television in six months. Hopes, wants, and dreams: I want to get out of credit card debt. Strong goal: I will pay down $1,000 of my debt over the next 18 months. &#10;"/>
          <p:cNvSpPr txBox="1">
            <a:spLocks/>
          </p:cNvSpPr>
          <p:nvPr/>
        </p:nvSpPr>
        <p:spPr>
          <a:xfrm>
            <a:off x="548640" y="1162269"/>
            <a:ext cx="2927985" cy="4325112"/>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lnSpc>
                <a:spcPct val="100000"/>
              </a:lnSpc>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buFont typeface="Wingdings" panose="05000000000000000000" pitchFamily="2" charset="2"/>
              <a:buNone/>
            </a:pPr>
            <a:endParaRPr lang="en-US" altLang="en-US" dirty="0" smtClean="0">
              <a:solidFill>
                <a:srgbClr val="101820"/>
              </a:solidFill>
            </a:endParaRPr>
          </a:p>
          <a:p>
            <a:pPr marL="0" indent="0">
              <a:buFont typeface="Wingdings" panose="05000000000000000000" pitchFamily="2" charset="2"/>
              <a:buNone/>
            </a:pPr>
            <a:endParaRPr lang="en-US" altLang="en-US" dirty="0" smtClean="0">
              <a:solidFill>
                <a:srgbClr val="101820"/>
              </a:solidFill>
            </a:endParaRPr>
          </a:p>
          <a:p>
            <a:pPr marL="0" indent="0">
              <a:buFont typeface="Wingdings" panose="05000000000000000000" pitchFamily="2" charset="2"/>
              <a:buNone/>
            </a:pPr>
            <a:r>
              <a:rPr lang="en-US" altLang="en-US" dirty="0" smtClean="0">
                <a:solidFill>
                  <a:srgbClr val="101820"/>
                </a:solidFill>
              </a:rPr>
              <a:t>I</a:t>
            </a:r>
            <a:r>
              <a:rPr lang="ja-JP" altLang="en-US" dirty="0" smtClean="0">
                <a:solidFill>
                  <a:srgbClr val="101820"/>
                </a:solidFill>
              </a:rPr>
              <a:t>’</a:t>
            </a:r>
            <a:r>
              <a:rPr lang="en-US" altLang="ja-JP" dirty="0" smtClean="0">
                <a:solidFill>
                  <a:srgbClr val="101820"/>
                </a:solidFill>
              </a:rPr>
              <a:t>d like to buy a new television.</a:t>
            </a:r>
          </a:p>
          <a:p>
            <a:pPr marL="0" indent="0">
              <a:buFont typeface="Wingdings" panose="05000000000000000000" pitchFamily="2" charset="2"/>
              <a:buNone/>
            </a:pPr>
            <a:r>
              <a:rPr lang="en-US" altLang="en-US" dirty="0" smtClean="0">
                <a:solidFill>
                  <a:srgbClr val="101820"/>
                </a:solidFill>
              </a:rPr>
              <a:t/>
            </a:r>
            <a:br>
              <a:rPr lang="en-US" altLang="en-US" dirty="0" smtClean="0">
                <a:solidFill>
                  <a:srgbClr val="101820"/>
                </a:solidFill>
              </a:rPr>
            </a:br>
            <a:endParaRPr lang="en-US" altLang="en-US" dirty="0" smtClean="0">
              <a:solidFill>
                <a:srgbClr val="101820"/>
              </a:solidFill>
            </a:endParaRPr>
          </a:p>
          <a:p>
            <a:pPr marL="0" indent="0">
              <a:buFont typeface="Wingdings" panose="05000000000000000000" pitchFamily="2" charset="2"/>
              <a:buNone/>
            </a:pPr>
            <a:r>
              <a:rPr lang="en-US" altLang="en-US" dirty="0" smtClean="0">
                <a:solidFill>
                  <a:srgbClr val="101820"/>
                </a:solidFill>
              </a:rPr>
              <a:t>I want to get out of </a:t>
            </a:r>
            <a:br>
              <a:rPr lang="en-US" altLang="en-US" dirty="0" smtClean="0">
                <a:solidFill>
                  <a:srgbClr val="101820"/>
                </a:solidFill>
              </a:rPr>
            </a:br>
            <a:r>
              <a:rPr lang="en-US" altLang="en-US" dirty="0" smtClean="0">
                <a:solidFill>
                  <a:srgbClr val="101820"/>
                </a:solidFill>
              </a:rPr>
              <a:t>credit card debt. </a:t>
            </a:r>
          </a:p>
          <a:p>
            <a:pPr marL="0" indent="0"/>
            <a:endParaRPr lang="en-US" altLang="en-US" dirty="0" smtClean="0">
              <a:solidFill>
                <a:srgbClr val="101820"/>
              </a:solidFill>
            </a:endParaRPr>
          </a:p>
          <a:p>
            <a:pPr marL="0" indent="0"/>
            <a:endParaRPr lang="en-US" altLang="en-US" dirty="0" smtClean="0">
              <a:solidFill>
                <a:srgbClr val="101820"/>
              </a:solidFill>
            </a:endParaRPr>
          </a:p>
          <a:p>
            <a:pPr marL="0" indent="0"/>
            <a:endParaRPr lang="en-US" altLang="en-US" dirty="0" smtClean="0">
              <a:solidFill>
                <a:srgbClr val="101820"/>
              </a:solidFill>
            </a:endParaRPr>
          </a:p>
          <a:p>
            <a:pPr marL="0" indent="0"/>
            <a:endParaRPr lang="en-US" altLang="en-US" dirty="0" smtClean="0">
              <a:solidFill>
                <a:srgbClr val="101820"/>
              </a:solidFill>
            </a:endParaRPr>
          </a:p>
        </p:txBody>
      </p:sp>
      <p:sp>
        <p:nvSpPr>
          <p:cNvPr id="9" name="Content Placeholder 3" descr="Hopes, wants, and dreams: I’d like to buy a new television. Strong goal: I will save $400 and purchase a new television in six months. Hopes, wants, and dreams: I want to get out of credit card debt. Strong goal: I will pay down $1,000 of my debt over the next 18 months. &#10;"/>
          <p:cNvSpPr txBox="1">
            <a:spLocks/>
          </p:cNvSpPr>
          <p:nvPr/>
        </p:nvSpPr>
        <p:spPr>
          <a:xfrm>
            <a:off x="4686300" y="1162269"/>
            <a:ext cx="3951287" cy="397114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lnSpc>
                <a:spcPct val="100000"/>
              </a:lnSpc>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lnSpc>
                <a:spcPct val="100000"/>
              </a:lnSpc>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pPr marL="0" indent="0">
              <a:buFont typeface="Wingdings" panose="05000000000000000000" pitchFamily="2" charset="2"/>
              <a:buNone/>
            </a:pPr>
            <a:endParaRPr lang="en-US" altLang="en-US" b="1" smtClean="0">
              <a:solidFill>
                <a:srgbClr val="101820"/>
              </a:solidFill>
            </a:endParaRPr>
          </a:p>
          <a:p>
            <a:pPr marL="0" indent="0">
              <a:buFont typeface="Wingdings" panose="05000000000000000000" pitchFamily="2" charset="2"/>
              <a:buNone/>
            </a:pPr>
            <a:endParaRPr lang="en-US" altLang="en-US" b="1" smtClean="0">
              <a:solidFill>
                <a:srgbClr val="101820"/>
              </a:solidFill>
            </a:endParaRPr>
          </a:p>
          <a:p>
            <a:pPr marL="0" indent="0">
              <a:buFont typeface="Wingdings" panose="05000000000000000000" pitchFamily="2" charset="2"/>
              <a:buNone/>
            </a:pPr>
            <a:r>
              <a:rPr lang="en-US" altLang="en-US" b="1" smtClean="0">
                <a:solidFill>
                  <a:srgbClr val="101820"/>
                </a:solidFill>
              </a:rPr>
              <a:t>I will save $400 and purchase a new television in six months. </a:t>
            </a:r>
          </a:p>
          <a:p>
            <a:pPr marL="0" indent="0">
              <a:buFont typeface="Wingdings" panose="05000000000000000000" pitchFamily="2" charset="2"/>
              <a:buNone/>
            </a:pPr>
            <a:r>
              <a:rPr lang="en-US" altLang="en-US" b="1" smtClean="0">
                <a:solidFill>
                  <a:srgbClr val="101820"/>
                </a:solidFill>
              </a:rPr>
              <a:t/>
            </a:r>
            <a:br>
              <a:rPr lang="en-US" altLang="en-US" b="1" smtClean="0">
                <a:solidFill>
                  <a:srgbClr val="101820"/>
                </a:solidFill>
              </a:rPr>
            </a:br>
            <a:r>
              <a:rPr lang="en-US" altLang="en-US" b="1" smtClean="0">
                <a:solidFill>
                  <a:srgbClr val="101820"/>
                </a:solidFill>
              </a:rPr>
              <a:t>I will pay down $1,000 of my debt over the next 18 months. </a:t>
            </a:r>
          </a:p>
          <a:p>
            <a:pPr marL="0" indent="0">
              <a:buFont typeface="Wingdings" panose="05000000000000000000" pitchFamily="2" charset="2"/>
              <a:buNone/>
            </a:pPr>
            <a:endParaRPr lang="en-US" altLang="en-US" b="1" smtClean="0">
              <a:solidFill>
                <a:srgbClr val="101820"/>
              </a:solidFill>
            </a:endParaRPr>
          </a:p>
          <a:p>
            <a:pPr marL="0" indent="0">
              <a:buFont typeface="Wingdings" panose="05000000000000000000" pitchFamily="2" charset="2"/>
              <a:buNone/>
            </a:pPr>
            <a:endParaRPr lang="en-US" altLang="en-US" dirty="0" smtClean="0">
              <a:solidFill>
                <a:srgbClr val="101820"/>
              </a:solidFill>
            </a:endParaRPr>
          </a:p>
        </p:txBody>
      </p:sp>
      <p:pic>
        <p:nvPicPr>
          <p:cNvPr id="10" name="Picture 18" descr="Hopes, wants, and dreams: I’d like to buy a new television. Strong goal: I will save $400 and purchase a new television in six months. Hopes, wants, and dreams: I want to get out of credit card debt. Strong goal: I will pay down $1,000 of my debt over the next 18 months.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0113" y="2610311"/>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Hopes, wants, and dreams: I’d like to buy a new television. Strong goal: I will save $400 and purchase a new television in six months. Hopes, wants, and dreams: I want to get out of credit card debt. Strong goal: I will pay down $1,000 of my debt over the next 18 months.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4468977"/>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descr="Hopes, wants, and dreams: I’d like to buy a new television. Strong goal: I will save $400 and purchase a new television in six months. Hopes, wants, and dreams: I want to get out of credit card debt. Strong goal: I will pay down $1,000 of my debt over the next 18 months. &#10;"/>
          <p:cNvSpPr txBox="1">
            <a:spLocks/>
          </p:cNvSpPr>
          <p:nvPr/>
        </p:nvSpPr>
        <p:spPr bwMode="auto">
          <a:xfrm>
            <a:off x="515938" y="1416050"/>
            <a:ext cx="35290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buFont typeface="Wingdings" panose="05000000000000000000" pitchFamily="2" charset="2"/>
              <a:buNone/>
            </a:pPr>
            <a:r>
              <a:rPr lang="en-US" altLang="en-US" sz="2000" u="sng" dirty="0" smtClean="0">
                <a:solidFill>
                  <a:srgbClr val="101820"/>
                </a:solidFill>
              </a:rPr>
              <a:t>Hopes and </a:t>
            </a:r>
            <a:r>
              <a:rPr lang="en-US" altLang="en-US" sz="2000" u="sng" dirty="0">
                <a:solidFill>
                  <a:srgbClr val="101820"/>
                </a:solidFill>
              </a:rPr>
              <a:t>dreams </a:t>
            </a:r>
          </a:p>
        </p:txBody>
      </p:sp>
      <p:sp>
        <p:nvSpPr>
          <p:cNvPr id="13" name="Content Placeholder 2" descr="Hopes, wants, and dreams: I’d like to buy a new television. Strong goal: I will save $400 and purchase a new television in six months. Hopes, wants, and dreams: I want to get out of credit card debt. Strong goal: I will pay down $1,000 of my debt over the next 18 months. &#10;"/>
          <p:cNvSpPr txBox="1">
            <a:spLocks/>
          </p:cNvSpPr>
          <p:nvPr/>
        </p:nvSpPr>
        <p:spPr bwMode="auto">
          <a:xfrm>
            <a:off x="4318000" y="1416050"/>
            <a:ext cx="23971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eaLnBrk="1" hangingPunct="1">
              <a:buFont typeface="Wingdings" panose="05000000000000000000" pitchFamily="2" charset="2"/>
              <a:buNone/>
            </a:pPr>
            <a:r>
              <a:rPr lang="en-US" altLang="en-US" sz="2000" u="sng" dirty="0">
                <a:solidFill>
                  <a:srgbClr val="101820"/>
                </a:solidFill>
              </a:rPr>
              <a:t>Strong </a:t>
            </a:r>
            <a:r>
              <a:rPr lang="en-US" altLang="en-US" sz="2000" u="sng" dirty="0" smtClean="0">
                <a:solidFill>
                  <a:srgbClr val="101820"/>
                </a:solidFill>
              </a:rPr>
              <a:t>goals</a:t>
            </a:r>
            <a:endParaRPr lang="en-US" altLang="en-US" sz="2000" u="sng" dirty="0">
              <a:solidFill>
                <a:srgbClr val="101820"/>
              </a:solidFill>
            </a:endParaRPr>
          </a:p>
        </p:txBody>
      </p:sp>
    </p:spTree>
    <p:extLst>
      <p:ext uri="{BB962C8B-B14F-4D97-AF65-F5344CB8AC3E}">
        <p14:creationId xmlns:p14="http://schemas.microsoft.com/office/powerpoint/2010/main" val="4050841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Tool: Setting SMART goals</a:t>
            </a:r>
            <a:endParaRPr lang="en-US" dirty="0"/>
          </a:p>
        </p:txBody>
      </p:sp>
      <p:graphicFrame>
        <p:nvGraphicFramePr>
          <p:cNvPr id="4" name="Content Placeholder 4" descr="Four boxes separated by rightward pointing arrows.  From left to right, the boxes say: &#10;1. Brainstorm list of hopes, wants, and dreams&#10;2. SMART goals&#10;3. Action plan&#10;4. Figure out weekly savings target&#10;"/>
          <p:cNvGraphicFramePr>
            <a:graphicFrameLocks/>
          </p:cNvGraphicFramePr>
          <p:nvPr>
            <p:extLst>
              <p:ext uri="{D42A27DB-BD31-4B8C-83A1-F6EECF244321}">
                <p14:modId xmlns:p14="http://schemas.microsoft.com/office/powerpoint/2010/main" val="3262807233"/>
              </p:ext>
            </p:extLst>
          </p:nvPr>
        </p:nvGraphicFramePr>
        <p:xfrm>
          <a:off x="457200" y="1098478"/>
          <a:ext cx="8132763"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852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8197" y="1407885"/>
            <a:ext cx="4103688" cy="4199647"/>
          </a:xfrm>
        </p:spPr>
        <p:txBody>
          <a:bodyPr/>
          <a:lstStyle/>
          <a:p>
            <a:pPr marL="101600" indent="0">
              <a:buNone/>
            </a:pPr>
            <a:r>
              <a:rPr lang="en-US" sz="1600" b="1" dirty="0" smtClean="0"/>
              <a:t>What to do:</a:t>
            </a:r>
            <a:endParaRPr lang="en-US" sz="1600" b="1" dirty="0"/>
          </a:p>
          <a:p>
            <a:pPr>
              <a:buFont typeface="+mj-lt"/>
              <a:buAutoNum type="arabicPeriod"/>
            </a:pPr>
            <a:r>
              <a:rPr lang="en-US" sz="1400" dirty="0"/>
              <a:t>Break up your goal into small, actionable steps. Write each step in a separate box. </a:t>
            </a:r>
          </a:p>
          <a:p>
            <a:pPr>
              <a:buFont typeface="+mj-lt"/>
              <a:buAutoNum type="arabicPeriod"/>
            </a:pPr>
            <a:r>
              <a:rPr lang="en-US" sz="1400" dirty="0" smtClean="0"/>
              <a:t>Consider </a:t>
            </a:r>
            <a:r>
              <a:rPr lang="en-US" sz="1400" dirty="0"/>
              <a:t>what resources you will need to take each step and write them next to that step. </a:t>
            </a:r>
          </a:p>
          <a:p>
            <a:pPr>
              <a:buFont typeface="+mj-lt"/>
              <a:buAutoNum type="arabicPeriod"/>
            </a:pPr>
            <a:r>
              <a:rPr lang="en-US" sz="1400" dirty="0" smtClean="0"/>
              <a:t>Set </a:t>
            </a:r>
            <a:r>
              <a:rPr lang="en-US" sz="1400" dirty="0"/>
              <a:t>a deadline for each step’s completion.</a:t>
            </a:r>
          </a:p>
          <a:p>
            <a:pPr>
              <a:buFont typeface="+mj-lt"/>
              <a:buAutoNum type="arabicPeriod"/>
            </a:pPr>
            <a:r>
              <a:rPr lang="en-US" sz="1400" dirty="0" smtClean="0"/>
              <a:t>Think </a:t>
            </a:r>
            <a:r>
              <a:rPr lang="en-US" sz="1400" dirty="0"/>
              <a:t>about sharing your progress with a friend or family member. Add their name next to the step and how often you will check in with them. This can help keep you motivated. </a:t>
            </a:r>
          </a:p>
          <a:p>
            <a:pPr>
              <a:buFont typeface="+mj-lt"/>
              <a:buAutoNum type="arabicPeriod"/>
            </a:pPr>
            <a:endParaRPr lang="en-US" sz="1600" dirty="0"/>
          </a:p>
        </p:txBody>
      </p:sp>
      <p:sp>
        <p:nvSpPr>
          <p:cNvPr id="2" name="Title 1"/>
          <p:cNvSpPr>
            <a:spLocks noGrp="1"/>
          </p:cNvSpPr>
          <p:nvPr>
            <p:ph type="title"/>
          </p:nvPr>
        </p:nvSpPr>
        <p:spPr/>
        <p:txBody>
          <a:bodyPr/>
          <a:lstStyle/>
          <a:p>
            <a:r>
              <a:rPr lang="en-US" dirty="0" smtClean="0"/>
              <a:t>Tool: Putting goals into action</a:t>
            </a:r>
            <a:endParaRPr lang="en-US" dirty="0"/>
          </a:p>
        </p:txBody>
      </p:sp>
      <p:pic>
        <p:nvPicPr>
          <p:cNvPr id="5" name="Picture 4" descr="Screenshot of the &quot;Putting goals into action&quot; too in Module 1, which can be found on page 32 of the toolkit."/>
          <p:cNvPicPr>
            <a:picLocks noChangeAspect="1"/>
          </p:cNvPicPr>
          <p:nvPr/>
        </p:nvPicPr>
        <p:blipFill rotWithShape="1">
          <a:blip r:embed="rId3">
            <a:extLst>
              <a:ext uri="{28A0092B-C50C-407E-A947-70E740481C1C}">
                <a14:useLocalDpi xmlns:a14="http://schemas.microsoft.com/office/drawing/2010/main" val="0"/>
              </a:ext>
            </a:extLst>
          </a:blip>
          <a:srcRect t="2213"/>
          <a:stretch/>
        </p:blipFill>
        <p:spPr>
          <a:xfrm>
            <a:off x="4207763" y="1338944"/>
            <a:ext cx="4382598" cy="5519056"/>
          </a:xfrm>
          <a:prstGeom prst="rect">
            <a:avLst/>
          </a:prstGeom>
        </p:spPr>
      </p:pic>
    </p:spTree>
    <p:extLst>
      <p:ext uri="{BB962C8B-B14F-4D97-AF65-F5344CB8AC3E}">
        <p14:creationId xmlns:p14="http://schemas.microsoft.com/office/powerpoint/2010/main" val="990435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Handout: Revising goals</a:t>
            </a:r>
            <a:endParaRPr lang="en-US" dirty="0"/>
          </a:p>
        </p:txBody>
      </p:sp>
      <p:sp>
        <p:nvSpPr>
          <p:cNvPr id="6" name="Text Placeholder 5"/>
          <p:cNvSpPr>
            <a:spLocks noGrp="1"/>
          </p:cNvSpPr>
          <p:nvPr>
            <p:ph type="body" idx="1"/>
          </p:nvPr>
        </p:nvSpPr>
        <p:spPr/>
        <p:txBody>
          <a:bodyPr/>
          <a:lstStyle/>
          <a:p>
            <a:pPr marL="88900" indent="0">
              <a:buNone/>
            </a:pPr>
            <a:r>
              <a:rPr lang="en-US" dirty="0"/>
              <a:t>Reasons you may need to revise your goal:</a:t>
            </a:r>
          </a:p>
          <a:p>
            <a:pPr lvl="0"/>
            <a:r>
              <a:rPr lang="en-US" dirty="0"/>
              <a:t>Your circumstances have changed</a:t>
            </a:r>
          </a:p>
          <a:p>
            <a:pPr lvl="0"/>
            <a:r>
              <a:rPr lang="en-US" dirty="0"/>
              <a:t>You can’t meet your weekly savings goal</a:t>
            </a:r>
          </a:p>
          <a:p>
            <a:pPr lvl="0"/>
            <a:r>
              <a:rPr lang="en-US" dirty="0"/>
              <a:t>You’ve used up  your emergency savings</a:t>
            </a:r>
          </a:p>
          <a:p>
            <a:r>
              <a:rPr lang="en-US" dirty="0"/>
              <a:t>Your goal doesn’t feel important anymore</a:t>
            </a:r>
          </a:p>
        </p:txBody>
      </p:sp>
    </p:spTree>
    <p:extLst>
      <p:ext uri="{BB962C8B-B14F-4D97-AF65-F5344CB8AC3E}">
        <p14:creationId xmlns:p14="http://schemas.microsoft.com/office/powerpoint/2010/main" val="3578523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events and large purchases</a:t>
            </a:r>
            <a:endParaRPr lang="en-US" dirty="0"/>
          </a:p>
        </p:txBody>
      </p:sp>
      <p:sp>
        <p:nvSpPr>
          <p:cNvPr id="3" name="Text Placeholder 2"/>
          <p:cNvSpPr>
            <a:spLocks noGrp="1"/>
          </p:cNvSpPr>
          <p:nvPr>
            <p:ph type="body" idx="1"/>
          </p:nvPr>
        </p:nvSpPr>
        <p:spPr/>
        <p:txBody>
          <a:bodyPr/>
          <a:lstStyle/>
          <a:p>
            <a:r>
              <a:rPr lang="en-US" dirty="0"/>
              <a:t>Life events</a:t>
            </a:r>
          </a:p>
          <a:p>
            <a:pPr lvl="1"/>
            <a:r>
              <a:rPr lang="en-US" dirty="0"/>
              <a:t>Some are planned</a:t>
            </a:r>
          </a:p>
          <a:p>
            <a:pPr lvl="1"/>
            <a:r>
              <a:rPr lang="en-US" dirty="0"/>
              <a:t>Some happen without warning</a:t>
            </a:r>
          </a:p>
          <a:p>
            <a:endParaRPr lang="en-US" dirty="0" smtClean="0"/>
          </a:p>
          <a:p>
            <a:r>
              <a:rPr lang="en-US" dirty="0" smtClean="0"/>
              <a:t>Large </a:t>
            </a:r>
            <a:r>
              <a:rPr lang="en-US" dirty="0"/>
              <a:t>purchases</a:t>
            </a:r>
          </a:p>
          <a:p>
            <a:pPr lvl="1"/>
            <a:r>
              <a:rPr lang="en-US" dirty="0"/>
              <a:t>Uncertainty about how to pay can cause stress and anxiety</a:t>
            </a:r>
          </a:p>
          <a:p>
            <a:endParaRPr lang="en-US" dirty="0"/>
          </a:p>
        </p:txBody>
      </p:sp>
    </p:spTree>
    <p:extLst>
      <p:ext uri="{BB962C8B-B14F-4D97-AF65-F5344CB8AC3E}">
        <p14:creationId xmlns:p14="http://schemas.microsoft.com/office/powerpoint/2010/main" val="2960430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life events and large purchases</a:t>
            </a:r>
            <a:endParaRPr lang="en-US" dirty="0"/>
          </a:p>
        </p:txBody>
      </p:sp>
      <p:sp>
        <p:nvSpPr>
          <p:cNvPr id="3" name="Text Placeholder 2"/>
          <p:cNvSpPr>
            <a:spLocks noGrp="1"/>
          </p:cNvSpPr>
          <p:nvPr>
            <p:ph type="body" idx="1"/>
          </p:nvPr>
        </p:nvSpPr>
        <p:spPr>
          <a:xfrm>
            <a:off x="553641" y="1436912"/>
            <a:ext cx="8036720" cy="4106412"/>
          </a:xfrm>
        </p:spPr>
        <p:txBody>
          <a:bodyPr/>
          <a:lstStyle/>
          <a:p>
            <a:pPr lvl="0"/>
            <a:r>
              <a:rPr lang="en-US" sz="1600" b="1" dirty="0"/>
              <a:t>Group 1: </a:t>
            </a:r>
            <a:r>
              <a:rPr lang="en-US" sz="1600" dirty="0"/>
              <a:t>18-year old graduating from high school. Plans to attend trade school to become a skilled welder. </a:t>
            </a:r>
          </a:p>
          <a:p>
            <a:pPr lvl="0"/>
            <a:r>
              <a:rPr lang="en-US" sz="1600" b="1" dirty="0"/>
              <a:t>Group 2: </a:t>
            </a:r>
            <a:r>
              <a:rPr lang="en-US" sz="1600" dirty="0"/>
              <a:t>28-year old food services manager at a state university diagnosed with cancer. He is married and has an infant.</a:t>
            </a:r>
          </a:p>
          <a:p>
            <a:pPr lvl="0"/>
            <a:r>
              <a:rPr lang="en-US" sz="1600" b="1" dirty="0"/>
              <a:t>Group 3: </a:t>
            </a:r>
            <a:r>
              <a:rPr lang="en-US" sz="1600" dirty="0"/>
              <a:t>36-year old mother who is getting divorced. She has two children ages 4 and 8. Must find a job for the first time in 9 years; before having children she was a math teacher in the public school system.</a:t>
            </a:r>
          </a:p>
          <a:p>
            <a:pPr lvl="0"/>
            <a:r>
              <a:rPr lang="en-US" sz="1600" b="1" dirty="0"/>
              <a:t>Group 4: </a:t>
            </a:r>
            <a:r>
              <a:rPr lang="en-US" sz="1600" dirty="0"/>
              <a:t>45-year old man being downsized out of manufacturing job. Married with one child who is 15 years old. The child has plans to go to college out of state.</a:t>
            </a:r>
          </a:p>
          <a:p>
            <a:pPr lvl="0"/>
            <a:r>
              <a:rPr lang="en-US" sz="1600" b="1" dirty="0"/>
              <a:t>Group 5: </a:t>
            </a:r>
            <a:r>
              <a:rPr lang="en-US" sz="1600" dirty="0"/>
              <a:t>56-year old long-haul truck driver who would like to retire in 6 years. Has saved minimally for retirement. Children are grown and out of the house; however, one has lost his job and has plans to return home with his two preschool children</a:t>
            </a:r>
            <a:r>
              <a:rPr lang="en-US" sz="1600" dirty="0" smtClean="0"/>
              <a:t>.</a:t>
            </a:r>
            <a:endParaRPr lang="en-US" sz="1600" dirty="0"/>
          </a:p>
        </p:txBody>
      </p:sp>
    </p:spTree>
    <p:extLst>
      <p:ext uri="{BB962C8B-B14F-4D97-AF65-F5344CB8AC3E}">
        <p14:creationId xmlns:p14="http://schemas.microsoft.com/office/powerpoint/2010/main" val="1763171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life events and large purchases</a:t>
            </a:r>
            <a:endParaRPr lang="en-US" dirty="0"/>
          </a:p>
        </p:txBody>
      </p:sp>
      <p:sp>
        <p:nvSpPr>
          <p:cNvPr id="3" name="Text Placeholder 2"/>
          <p:cNvSpPr>
            <a:spLocks noGrp="1"/>
          </p:cNvSpPr>
          <p:nvPr>
            <p:ph type="body" idx="1"/>
          </p:nvPr>
        </p:nvSpPr>
        <p:spPr/>
        <p:txBody>
          <a:bodyPr/>
          <a:lstStyle/>
          <a:p>
            <a:pPr lvl="0"/>
            <a:r>
              <a:rPr lang="en-US" dirty="0"/>
              <a:t>What are the reasons for thinking about and anticipating life events and large purchases?</a:t>
            </a:r>
          </a:p>
          <a:p>
            <a:pPr lvl="0"/>
            <a:r>
              <a:rPr lang="en-US" dirty="0"/>
              <a:t>Do most people do this? Why or why not?</a:t>
            </a:r>
          </a:p>
          <a:p>
            <a:pPr lvl="0"/>
            <a:r>
              <a:rPr lang="en-US" dirty="0"/>
              <a:t>How does an exercise like this empower individuals?</a:t>
            </a:r>
          </a:p>
          <a:p>
            <a:pPr lvl="0"/>
            <a:r>
              <a:rPr lang="en-US" dirty="0"/>
              <a:t>How can an exercise like this backfire?</a:t>
            </a:r>
          </a:p>
          <a:p>
            <a:pPr lvl="0"/>
            <a:r>
              <a:rPr lang="en-US" dirty="0"/>
              <a:t>What did you learn from this exercise</a:t>
            </a:r>
            <a:r>
              <a:rPr lang="en-US" dirty="0" smtClean="0"/>
              <a:t>?</a:t>
            </a:r>
            <a:endParaRPr lang="en-US" dirty="0"/>
          </a:p>
        </p:txBody>
      </p:sp>
    </p:spTree>
    <p:extLst>
      <p:ext uri="{BB962C8B-B14F-4D97-AF65-F5344CB8AC3E}">
        <p14:creationId xmlns:p14="http://schemas.microsoft.com/office/powerpoint/2010/main" val="61906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and me: Opening activity</a:t>
            </a:r>
            <a:endParaRPr lang="en-US" dirty="0"/>
          </a:p>
        </p:txBody>
      </p:sp>
      <p:sp>
        <p:nvSpPr>
          <p:cNvPr id="3" name="Text Placeholder 2"/>
          <p:cNvSpPr>
            <a:spLocks noGrp="1"/>
          </p:cNvSpPr>
          <p:nvPr>
            <p:ph type="body" idx="1"/>
          </p:nvPr>
        </p:nvSpPr>
        <p:spPr/>
        <p:txBody>
          <a:bodyPr/>
          <a:lstStyle/>
          <a:p>
            <a:pPr marL="88900" indent="0">
              <a:buNone/>
            </a:pPr>
            <a:r>
              <a:rPr lang="en-US" sz="3600" dirty="0">
                <a:solidFill>
                  <a:srgbClr val="101820"/>
                </a:solidFill>
              </a:rPr>
              <a:t>List all of the words, phrases, sayings, songs, or other associations you have with the word </a:t>
            </a:r>
            <a:r>
              <a:rPr lang="en-US" sz="3600" dirty="0">
                <a:solidFill>
                  <a:srgbClr val="3B8636"/>
                </a:solidFill>
              </a:rPr>
              <a:t>money.</a:t>
            </a:r>
          </a:p>
          <a:p>
            <a:pPr marL="88900" indent="0">
              <a:buNone/>
            </a:pPr>
            <a:endParaRPr lang="en-US" dirty="0"/>
          </a:p>
        </p:txBody>
      </p:sp>
    </p:spTree>
    <p:extLst>
      <p:ext uri="{BB962C8B-B14F-4D97-AF65-F5344CB8AC3E}">
        <p14:creationId xmlns:p14="http://schemas.microsoft.com/office/powerpoint/2010/main" val="2128987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sz="1600" b="1" dirty="0" smtClean="0"/>
              <a:t>What to do:</a:t>
            </a:r>
            <a:endParaRPr lang="en-US" sz="1600" b="1" dirty="0"/>
          </a:p>
          <a:p>
            <a:pPr>
              <a:buFont typeface="+mj-lt"/>
              <a:buAutoNum type="arabicPeriod"/>
            </a:pPr>
            <a:r>
              <a:rPr lang="en-US" sz="1400" dirty="0"/>
              <a:t>Brainstorm a list of expenses using the categories at the top of the tool as a guide. </a:t>
            </a:r>
            <a:endParaRPr lang="en-US" sz="1400" dirty="0" smtClean="0"/>
          </a:p>
          <a:p>
            <a:pPr>
              <a:buFont typeface="+mj-lt"/>
              <a:buAutoNum type="arabicPeriod"/>
            </a:pPr>
            <a:r>
              <a:rPr lang="en-US" sz="1400" dirty="0" smtClean="0"/>
              <a:t>Research </a:t>
            </a:r>
            <a:r>
              <a:rPr lang="en-US" sz="1400" dirty="0"/>
              <a:t>and estimate the actual costs. Add in any associated expenses (like the interest you might pay on a car loan). </a:t>
            </a:r>
            <a:endParaRPr lang="en-US" sz="1400" dirty="0" smtClean="0"/>
          </a:p>
          <a:p>
            <a:pPr>
              <a:buFont typeface="+mj-lt"/>
              <a:buAutoNum type="arabicPeriod"/>
            </a:pPr>
            <a:r>
              <a:rPr lang="en-US" sz="1400" dirty="0" smtClean="0"/>
              <a:t>Identify </a:t>
            </a:r>
            <a:r>
              <a:rPr lang="en-US" sz="1400" dirty="0"/>
              <a:t>how much you might borrow versus how much you'll need to save. </a:t>
            </a:r>
          </a:p>
          <a:p>
            <a:pPr>
              <a:buFont typeface="+mj-lt"/>
              <a:buAutoNum type="arabicPeriod"/>
            </a:pPr>
            <a:r>
              <a:rPr lang="en-US" sz="1400" dirty="0" smtClean="0"/>
              <a:t>Identify </a:t>
            </a:r>
            <a:r>
              <a:rPr lang="en-US" sz="1400" dirty="0"/>
              <a:t>ways to keep the costs as low as possible. </a:t>
            </a:r>
          </a:p>
          <a:p>
            <a:endParaRPr lang="en-US" sz="1400" dirty="0"/>
          </a:p>
        </p:txBody>
      </p:sp>
      <p:sp>
        <p:nvSpPr>
          <p:cNvPr id="2" name="Title 1"/>
          <p:cNvSpPr>
            <a:spLocks noGrp="1"/>
          </p:cNvSpPr>
          <p:nvPr>
            <p:ph type="title"/>
          </p:nvPr>
        </p:nvSpPr>
        <p:spPr/>
        <p:txBody>
          <a:bodyPr/>
          <a:lstStyle/>
          <a:p>
            <a:r>
              <a:rPr lang="en-US" dirty="0" smtClean="0"/>
              <a:t>Tool: Planning for life events and large purchases</a:t>
            </a:r>
            <a:endParaRPr lang="en-US" dirty="0"/>
          </a:p>
        </p:txBody>
      </p:sp>
      <p:pic>
        <p:nvPicPr>
          <p:cNvPr id="6" name="Picture 5" descr="Screenshot of the &quot;Planning for life events and large purchases&quot; tool in Module 1, which can be found on page 34 of the toolkit."/>
          <p:cNvPicPr>
            <a:picLocks noChangeAspect="1"/>
          </p:cNvPicPr>
          <p:nvPr/>
        </p:nvPicPr>
        <p:blipFill rotWithShape="1">
          <a:blip r:embed="rId3">
            <a:extLst>
              <a:ext uri="{28A0092B-C50C-407E-A947-70E740481C1C}">
                <a14:useLocalDpi xmlns:a14="http://schemas.microsoft.com/office/drawing/2010/main" val="0"/>
              </a:ext>
            </a:extLst>
          </a:blip>
          <a:srcRect l="5539" t="-1" b="12192"/>
          <a:stretch/>
        </p:blipFill>
        <p:spPr>
          <a:xfrm>
            <a:off x="4603913" y="1536276"/>
            <a:ext cx="4415249" cy="5201981"/>
          </a:xfrm>
          <a:prstGeom prst="rect">
            <a:avLst/>
          </a:prstGeom>
        </p:spPr>
      </p:pic>
    </p:spTree>
    <p:extLst>
      <p:ext uri="{BB962C8B-B14F-4D97-AF65-F5344CB8AC3E}">
        <p14:creationId xmlns:p14="http://schemas.microsoft.com/office/powerpoint/2010/main" val="286360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Module 1: Opportunities for financial empowerment</a:t>
            </a:r>
            <a:endParaRPr lang="en-US" dirty="0"/>
          </a:p>
        </p:txBody>
      </p:sp>
      <p:sp>
        <p:nvSpPr>
          <p:cNvPr id="6" name="Text Placeholder 5"/>
          <p:cNvSpPr>
            <a:spLocks noGrp="1"/>
          </p:cNvSpPr>
          <p:nvPr>
            <p:ph type="body" idx="1"/>
          </p:nvPr>
        </p:nvSpPr>
        <p:spPr/>
        <p:txBody>
          <a:bodyPr/>
          <a:lstStyle/>
          <a:p>
            <a:r>
              <a:rPr lang="en-US" sz="1800" dirty="0"/>
              <a:t>If you have 10 minutes…</a:t>
            </a:r>
          </a:p>
          <a:p>
            <a:pPr lvl="1"/>
            <a:r>
              <a:rPr lang="en-US" sz="1600" dirty="0"/>
              <a:t>Use “Setting SMART goals” to identify goals that will help you plan for and attain the things that matter most to you</a:t>
            </a:r>
          </a:p>
          <a:p>
            <a:r>
              <a:rPr lang="en-US" sz="1800" dirty="0"/>
              <a:t>If you have 30 minutes…</a:t>
            </a:r>
          </a:p>
          <a:p>
            <a:pPr lvl="1"/>
            <a:r>
              <a:rPr lang="en-US" sz="1600" dirty="0"/>
              <a:t>Complete “Setting SMART goals”</a:t>
            </a:r>
          </a:p>
          <a:p>
            <a:pPr lvl="1"/>
            <a:r>
              <a:rPr lang="en-US" sz="1600" dirty="0"/>
              <a:t>Use “Putting goals into action” to create a plan to achieve your goals</a:t>
            </a:r>
          </a:p>
          <a:p>
            <a:r>
              <a:rPr lang="en-US" sz="1800" dirty="0"/>
              <a:t>If you have multiple sessions….</a:t>
            </a:r>
          </a:p>
          <a:p>
            <a:pPr lvl="1"/>
            <a:r>
              <a:rPr lang="en-US" sz="1600" dirty="0"/>
              <a:t>Use “Planning for life events and large purchases” to help you develop a plan to pay for things like a big celebration, a car, or your child’s college tuition</a:t>
            </a:r>
          </a:p>
          <a:p>
            <a:pPr lvl="1"/>
            <a:r>
              <a:rPr lang="en-US" sz="1600" dirty="0"/>
              <a:t>Follow up to see if progress is being made toward your goals</a:t>
            </a:r>
          </a:p>
          <a:p>
            <a:pPr lvl="1"/>
            <a:r>
              <a:rPr lang="en-US" sz="1600" dirty="0"/>
              <a:t>Use the “Revising goals” handout to update or revise goals as needed</a:t>
            </a:r>
          </a:p>
          <a:p>
            <a:pPr marL="88900" indent="0">
              <a:buNone/>
            </a:pPr>
            <a:endParaRPr lang="en-US" dirty="0"/>
          </a:p>
        </p:txBody>
      </p:sp>
    </p:spTree>
    <p:extLst>
      <p:ext uri="{BB962C8B-B14F-4D97-AF65-F5344CB8AC3E}">
        <p14:creationId xmlns:p14="http://schemas.microsoft.com/office/powerpoint/2010/main" val="1044949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Module 2: Saving</a:t>
            </a:r>
            <a:endParaRPr lang="en-US" dirty="0"/>
          </a:p>
        </p:txBody>
      </p:sp>
    </p:spTree>
    <p:extLst>
      <p:ext uri="{BB962C8B-B14F-4D97-AF65-F5344CB8AC3E}">
        <p14:creationId xmlns:p14="http://schemas.microsoft.com/office/powerpoint/2010/main" val="2659250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savings?</a:t>
            </a:r>
            <a:endParaRPr lang="en-US" dirty="0"/>
          </a:p>
        </p:txBody>
      </p:sp>
      <p:sp>
        <p:nvSpPr>
          <p:cNvPr id="5" name="Text Placeholder 4"/>
          <p:cNvSpPr>
            <a:spLocks noGrp="1"/>
          </p:cNvSpPr>
          <p:nvPr>
            <p:ph type="body" idx="1"/>
          </p:nvPr>
        </p:nvSpPr>
        <p:spPr/>
        <p:txBody>
          <a:bodyPr/>
          <a:lstStyle/>
          <a:p>
            <a:pPr lvl="0"/>
            <a:r>
              <a:rPr lang="en-US" b="1" dirty="0" smtClean="0"/>
              <a:t>Savings </a:t>
            </a:r>
            <a:r>
              <a:rPr lang="en-US" b="1" dirty="0"/>
              <a:t>is money you set aside today to use in the future</a:t>
            </a:r>
            <a:endParaRPr lang="en-US" dirty="0"/>
          </a:p>
          <a:p>
            <a:pPr lvl="0"/>
            <a:endParaRPr lang="en-US" dirty="0" smtClean="0"/>
          </a:p>
          <a:p>
            <a:pPr lvl="0"/>
            <a:r>
              <a:rPr lang="en-US" dirty="0" smtClean="0"/>
              <a:t>What </a:t>
            </a:r>
            <a:r>
              <a:rPr lang="en-US" dirty="0"/>
              <a:t>are examples of unexpected expenses or emergencies?</a:t>
            </a:r>
          </a:p>
          <a:p>
            <a:endParaRPr lang="en-US" dirty="0"/>
          </a:p>
        </p:txBody>
      </p:sp>
    </p:spTree>
    <p:extLst>
      <p:ext uri="{BB962C8B-B14F-4D97-AF65-F5344CB8AC3E}">
        <p14:creationId xmlns:p14="http://schemas.microsoft.com/office/powerpoint/2010/main" val="2071008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sz="1600" b="1" dirty="0" smtClean="0"/>
              <a:t>What to do:</a:t>
            </a:r>
            <a:endParaRPr lang="en-US" sz="1600" b="1" dirty="0"/>
          </a:p>
          <a:p>
            <a:pPr>
              <a:buFont typeface="+mj-lt"/>
              <a:buAutoNum type="arabicPeriod"/>
            </a:pPr>
            <a:r>
              <a:rPr lang="en-US" sz="1400" dirty="0"/>
              <a:t>Pick a reason for saving. Consider starting an emergency </a:t>
            </a:r>
            <a:r>
              <a:rPr lang="en-US" sz="1400" dirty="0" smtClean="0"/>
              <a:t>fund.</a:t>
            </a:r>
            <a:endParaRPr lang="en-US" sz="1400" dirty="0"/>
          </a:p>
          <a:p>
            <a:pPr>
              <a:buFont typeface="+mj-lt"/>
              <a:buAutoNum type="arabicPeriod"/>
            </a:pPr>
            <a:r>
              <a:rPr lang="en-US" sz="1400" dirty="0" smtClean="0"/>
              <a:t>Figure </a:t>
            </a:r>
            <a:r>
              <a:rPr lang="en-US" sz="1400" dirty="0"/>
              <a:t>out how much money you’ll need to save for that goal and how many weeks you have to save.</a:t>
            </a:r>
          </a:p>
          <a:p>
            <a:pPr>
              <a:buFont typeface="+mj-lt"/>
              <a:buAutoNum type="arabicPeriod"/>
            </a:pPr>
            <a:r>
              <a:rPr lang="en-US" sz="1400" dirty="0" smtClean="0"/>
              <a:t>Divide </a:t>
            </a:r>
            <a:r>
              <a:rPr lang="en-US" sz="1400" dirty="0"/>
              <a:t>the amount of money you want to save by the number of weeks you have to save it. That’s your weekly savings target.</a:t>
            </a:r>
          </a:p>
          <a:p>
            <a:pPr>
              <a:buFont typeface="+mj-lt"/>
              <a:buAutoNum type="arabicPeriod"/>
            </a:pPr>
            <a:r>
              <a:rPr lang="en-US" sz="1400" dirty="0" smtClean="0"/>
              <a:t>Brainstorm </a:t>
            </a:r>
            <a:r>
              <a:rPr lang="en-US" sz="1400" dirty="0"/>
              <a:t>some ways to decrease spending or increase income to meet your weekly savings target.</a:t>
            </a:r>
          </a:p>
          <a:p>
            <a:endParaRPr lang="en-US" sz="1400" dirty="0"/>
          </a:p>
        </p:txBody>
      </p:sp>
      <p:sp>
        <p:nvSpPr>
          <p:cNvPr id="2" name="Title 1"/>
          <p:cNvSpPr>
            <a:spLocks noGrp="1"/>
          </p:cNvSpPr>
          <p:nvPr>
            <p:ph type="title"/>
          </p:nvPr>
        </p:nvSpPr>
        <p:spPr/>
        <p:txBody>
          <a:bodyPr/>
          <a:lstStyle/>
          <a:p>
            <a:r>
              <a:rPr lang="en-US" dirty="0" smtClean="0"/>
              <a:t>Tool: Savings plan</a:t>
            </a:r>
            <a:endParaRPr lang="en-US" dirty="0"/>
          </a:p>
        </p:txBody>
      </p:sp>
      <p:pic>
        <p:nvPicPr>
          <p:cNvPr id="6" name="Picture 5" descr="Screenshot of the &quot;Savings plan&quot; tool in Module 2, which can be found on page 45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247" y="1377950"/>
            <a:ext cx="4255173" cy="5480050"/>
          </a:xfrm>
          <a:prstGeom prst="rect">
            <a:avLst/>
          </a:prstGeom>
        </p:spPr>
      </p:pic>
    </p:spTree>
    <p:extLst>
      <p:ext uri="{BB962C8B-B14F-4D97-AF65-F5344CB8AC3E}">
        <p14:creationId xmlns:p14="http://schemas.microsoft.com/office/powerpoint/2010/main" val="2258353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07352" y="1549400"/>
            <a:ext cx="3951287" cy="4199647"/>
          </a:xfrm>
        </p:spPr>
        <p:txBody>
          <a:bodyPr/>
          <a:lstStyle/>
          <a:p>
            <a:pPr marL="101600" indent="0">
              <a:buNone/>
            </a:pPr>
            <a:r>
              <a:rPr lang="en-US" sz="2200" dirty="0" smtClean="0"/>
              <a:t>What are the reasons this tool is included?</a:t>
            </a:r>
            <a:endParaRPr lang="en-US" sz="2200" dirty="0"/>
          </a:p>
        </p:txBody>
      </p:sp>
      <p:sp>
        <p:nvSpPr>
          <p:cNvPr id="4" name="Title 3"/>
          <p:cNvSpPr>
            <a:spLocks noGrp="1"/>
          </p:cNvSpPr>
          <p:nvPr>
            <p:ph type="title"/>
          </p:nvPr>
        </p:nvSpPr>
        <p:spPr/>
        <p:txBody>
          <a:bodyPr/>
          <a:lstStyle/>
          <a:p>
            <a:r>
              <a:rPr lang="en-US" dirty="0" smtClean="0"/>
              <a:t>Tool: Saving and asset limits</a:t>
            </a:r>
            <a:endParaRPr lang="en-US" dirty="0"/>
          </a:p>
        </p:txBody>
      </p:sp>
      <p:pic>
        <p:nvPicPr>
          <p:cNvPr id="5" name="Picture 4" descr="Screenshot of the &quot;Saving and asset limits&quot; tool in Module 2, which can be found on page 47 of the toolkit."/>
          <p:cNvPicPr>
            <a:picLocks noChangeAspect="1"/>
          </p:cNvPicPr>
          <p:nvPr/>
        </p:nvPicPr>
        <p:blipFill rotWithShape="1">
          <a:blip r:embed="rId3">
            <a:extLst>
              <a:ext uri="{28A0092B-C50C-407E-A947-70E740481C1C}">
                <a14:useLocalDpi xmlns:a14="http://schemas.microsoft.com/office/drawing/2010/main" val="0"/>
              </a:ext>
            </a:extLst>
          </a:blip>
          <a:srcRect t="1741" b="3001"/>
          <a:stretch/>
        </p:blipFill>
        <p:spPr>
          <a:xfrm>
            <a:off x="4037722" y="1440180"/>
            <a:ext cx="4756770" cy="5280660"/>
          </a:xfrm>
          <a:prstGeom prst="rect">
            <a:avLst/>
          </a:prstGeom>
        </p:spPr>
      </p:pic>
    </p:spTree>
    <p:extLst>
      <p:ext uri="{BB962C8B-B14F-4D97-AF65-F5344CB8AC3E}">
        <p14:creationId xmlns:p14="http://schemas.microsoft.com/office/powerpoint/2010/main" val="3807455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Finding a place for savings</a:t>
            </a:r>
            <a:endParaRPr lang="en-US" dirty="0"/>
          </a:p>
        </p:txBody>
      </p:sp>
      <p:sp>
        <p:nvSpPr>
          <p:cNvPr id="6" name="Text Placeholder 5"/>
          <p:cNvSpPr>
            <a:spLocks noGrp="1"/>
          </p:cNvSpPr>
          <p:nvPr>
            <p:ph type="body" idx="1"/>
          </p:nvPr>
        </p:nvSpPr>
        <p:spPr/>
        <p:txBody>
          <a:bodyPr/>
          <a:lstStyle/>
          <a:p>
            <a:pPr lvl="0"/>
            <a:r>
              <a:rPr lang="en-US" sz="2400" dirty="0"/>
              <a:t>Where can you keep money you save?</a:t>
            </a:r>
          </a:p>
          <a:p>
            <a:pPr lvl="0"/>
            <a:r>
              <a:rPr lang="en-US" sz="2400" dirty="0"/>
              <a:t>What are the benefits?</a:t>
            </a:r>
          </a:p>
          <a:p>
            <a:pPr lvl="1"/>
            <a:r>
              <a:rPr lang="en-US" dirty="0"/>
              <a:t>A benefit is something that provides you with an advantage. A benefit is something that is good for you.</a:t>
            </a:r>
          </a:p>
          <a:p>
            <a:pPr lvl="0"/>
            <a:r>
              <a:rPr lang="en-US" sz="2400" dirty="0"/>
              <a:t>What are the risks?</a:t>
            </a:r>
          </a:p>
          <a:p>
            <a:pPr lvl="1"/>
            <a:r>
              <a:rPr lang="en-US" dirty="0"/>
              <a:t>A risk is any chance for loss. Where there is risk, there is uncertainty in the outcome or result.</a:t>
            </a:r>
          </a:p>
          <a:p>
            <a:endParaRPr lang="en-US" dirty="0"/>
          </a:p>
        </p:txBody>
      </p:sp>
    </p:spTree>
    <p:extLst>
      <p:ext uri="{BB962C8B-B14F-4D97-AF65-F5344CB8AC3E}">
        <p14:creationId xmlns:p14="http://schemas.microsoft.com/office/powerpoint/2010/main" val="3009769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sz="2200" b="1" dirty="0" smtClean="0"/>
              <a:t>What to do:</a:t>
            </a:r>
            <a:endParaRPr lang="en-US" sz="2200" b="1" dirty="0"/>
          </a:p>
          <a:p>
            <a:pPr marL="558800" indent="-457200">
              <a:buFont typeface="+mj-lt"/>
              <a:buAutoNum type="arabicPeriod"/>
            </a:pPr>
            <a:r>
              <a:rPr lang="en-US" dirty="0"/>
              <a:t>Carefully review the benefits and risks of each place to keep your savings.</a:t>
            </a:r>
          </a:p>
          <a:p>
            <a:pPr marL="558800" indent="-457200">
              <a:buFont typeface="+mj-lt"/>
              <a:buAutoNum type="arabicPeriod"/>
            </a:pPr>
            <a:r>
              <a:rPr lang="en-US" dirty="0" smtClean="0"/>
              <a:t>Write </a:t>
            </a:r>
            <a:r>
              <a:rPr lang="en-US" dirty="0"/>
              <a:t>down what questions you have about options that may be right for you.</a:t>
            </a:r>
          </a:p>
          <a:p>
            <a:endParaRPr lang="en-US" dirty="0"/>
          </a:p>
        </p:txBody>
      </p:sp>
      <p:sp>
        <p:nvSpPr>
          <p:cNvPr id="2" name="Title 1"/>
          <p:cNvSpPr>
            <a:spLocks noGrp="1"/>
          </p:cNvSpPr>
          <p:nvPr>
            <p:ph type="title"/>
          </p:nvPr>
        </p:nvSpPr>
        <p:spPr/>
        <p:txBody>
          <a:bodyPr/>
          <a:lstStyle/>
          <a:p>
            <a:r>
              <a:rPr lang="en-US" dirty="0" smtClean="0"/>
              <a:t>Tool: Finding a place for savings</a:t>
            </a:r>
            <a:endParaRPr lang="en-US" dirty="0"/>
          </a:p>
        </p:txBody>
      </p:sp>
      <p:pic>
        <p:nvPicPr>
          <p:cNvPr id="6" name="Picture 5" descr="Screenshot of the &quot;Finding a place for savings&quot; tool in Module 2, which can be found on page 50 of the toolkit. "/>
          <p:cNvPicPr>
            <a:picLocks noChangeAspect="1"/>
          </p:cNvPicPr>
          <p:nvPr/>
        </p:nvPicPr>
        <p:blipFill rotWithShape="1">
          <a:blip r:embed="rId3">
            <a:extLst>
              <a:ext uri="{28A0092B-C50C-407E-A947-70E740481C1C}">
                <a14:useLocalDpi xmlns:a14="http://schemas.microsoft.com/office/drawing/2010/main" val="0"/>
              </a:ext>
            </a:extLst>
          </a:blip>
          <a:srcRect t="2755"/>
          <a:stretch/>
        </p:blipFill>
        <p:spPr>
          <a:xfrm>
            <a:off x="4495799" y="1394460"/>
            <a:ext cx="4545666" cy="5424170"/>
          </a:xfrm>
          <a:prstGeom prst="rect">
            <a:avLst/>
          </a:prstGeom>
        </p:spPr>
      </p:pic>
    </p:spTree>
    <p:extLst>
      <p:ext uri="{BB962C8B-B14F-4D97-AF65-F5344CB8AC3E}">
        <p14:creationId xmlns:p14="http://schemas.microsoft.com/office/powerpoint/2010/main" val="1377854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800" dirty="0"/>
              <a:t>The IRS is required to do additional verification of information on tax returns claiming the EITC and the CTC. This may cause some delay in the receipt of refunds that include these tax credits. </a:t>
            </a:r>
          </a:p>
          <a:p>
            <a:r>
              <a:rPr lang="en-US" sz="1800" dirty="0"/>
              <a:t>For more information go to </a:t>
            </a:r>
            <a:r>
              <a:rPr lang="en-US" sz="1800" u="sng" dirty="0">
                <a:hlinkClick r:id="rId3"/>
              </a:rPr>
              <a:t>https://</a:t>
            </a:r>
            <a:r>
              <a:rPr lang="en-US" sz="1800" u="sng" dirty="0" smtClean="0">
                <a:hlinkClick r:id="rId3"/>
              </a:rPr>
              <a:t>www.irs.gov/individuals/refund-timing</a:t>
            </a:r>
            <a:r>
              <a:rPr lang="en-US" sz="1800" u="sng" dirty="0" smtClean="0"/>
              <a:t> </a:t>
            </a:r>
            <a:endParaRPr lang="en-US" sz="1800" dirty="0"/>
          </a:p>
        </p:txBody>
      </p:sp>
      <p:sp>
        <p:nvSpPr>
          <p:cNvPr id="4" name="Title 3"/>
          <p:cNvSpPr>
            <a:spLocks noGrp="1"/>
          </p:cNvSpPr>
          <p:nvPr>
            <p:ph type="title"/>
          </p:nvPr>
        </p:nvSpPr>
        <p:spPr/>
        <p:txBody>
          <a:bodyPr/>
          <a:lstStyle/>
          <a:p>
            <a:r>
              <a:rPr lang="en-US" dirty="0" smtClean="0"/>
              <a:t>Handout: Saving at tax time</a:t>
            </a:r>
            <a:endParaRPr lang="en-US" dirty="0"/>
          </a:p>
        </p:txBody>
      </p:sp>
      <p:pic>
        <p:nvPicPr>
          <p:cNvPr id="6" name="Picture 5" descr="Screenshot of the &quot;Saving at tax time&quot; handout in Module 2, which can be found on page 53 of the toolk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136" y="1372750"/>
            <a:ext cx="4048225" cy="5276269"/>
          </a:xfrm>
          <a:prstGeom prst="rect">
            <a:avLst/>
          </a:prstGeom>
        </p:spPr>
      </p:pic>
    </p:spTree>
    <p:extLst>
      <p:ext uri="{BB962C8B-B14F-4D97-AF65-F5344CB8AC3E}">
        <p14:creationId xmlns:p14="http://schemas.microsoft.com/office/powerpoint/2010/main" val="543737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Module 2: Opportunities for financial empowerment</a:t>
            </a:r>
            <a:endParaRPr lang="en-US" dirty="0"/>
          </a:p>
        </p:txBody>
      </p:sp>
      <p:sp>
        <p:nvSpPr>
          <p:cNvPr id="6" name="Text Placeholder 5"/>
          <p:cNvSpPr>
            <a:spLocks noGrp="1"/>
          </p:cNvSpPr>
          <p:nvPr>
            <p:ph type="body" idx="1"/>
          </p:nvPr>
        </p:nvSpPr>
        <p:spPr/>
        <p:txBody>
          <a:bodyPr/>
          <a:lstStyle/>
          <a:p>
            <a:r>
              <a:rPr lang="en-US" sz="1800" dirty="0"/>
              <a:t>If you have 10 minutes…</a:t>
            </a:r>
          </a:p>
          <a:p>
            <a:pPr lvl="1"/>
            <a:r>
              <a:rPr lang="en-US" sz="1600" dirty="0"/>
              <a:t>Use “Savings plan” to build a weekly savings target that will help you accomplish your goals</a:t>
            </a:r>
          </a:p>
          <a:p>
            <a:r>
              <a:rPr lang="en-US" sz="1800" dirty="0"/>
              <a:t>If you </a:t>
            </a:r>
            <a:r>
              <a:rPr lang="en-US" sz="1800" dirty="0" smtClean="0"/>
              <a:t>have 30 </a:t>
            </a:r>
            <a:r>
              <a:rPr lang="en-US" sz="1800" dirty="0"/>
              <a:t>minutes…</a:t>
            </a:r>
          </a:p>
          <a:p>
            <a:pPr lvl="1"/>
            <a:r>
              <a:rPr lang="en-US" sz="1600" dirty="0"/>
              <a:t>Complete “Savings plan”</a:t>
            </a:r>
          </a:p>
          <a:p>
            <a:pPr lvl="1"/>
            <a:r>
              <a:rPr lang="en-US" sz="1600" dirty="0"/>
              <a:t>Use “Finding a place for savings” to pick a place that’s right for you to keep your savings</a:t>
            </a:r>
          </a:p>
          <a:p>
            <a:r>
              <a:rPr lang="en-US" sz="1800" dirty="0"/>
              <a:t>If you have multiple sessions…</a:t>
            </a:r>
          </a:p>
          <a:p>
            <a:pPr lvl="1"/>
            <a:r>
              <a:rPr lang="en-US" sz="1600" dirty="0"/>
              <a:t>Review the “Saving at tax time” handout for tips on how to prioritize saving when you get your tax refund</a:t>
            </a:r>
          </a:p>
          <a:p>
            <a:pPr lvl="1"/>
            <a:r>
              <a:rPr lang="en-US" sz="1600" dirty="0"/>
              <a:t>Use “Saving and asset limits” to get a clear picture of how much you can save while still maintaining your public benefits</a:t>
            </a:r>
          </a:p>
          <a:p>
            <a:endParaRPr lang="en-US" dirty="0"/>
          </a:p>
        </p:txBody>
      </p:sp>
    </p:spTree>
    <p:extLst>
      <p:ext uri="{BB962C8B-B14F-4D97-AF65-F5344CB8AC3E}">
        <p14:creationId xmlns:p14="http://schemas.microsoft.com/office/powerpoint/2010/main" val="218760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and me: Opening activity</a:t>
            </a:r>
            <a:endParaRPr lang="en-US" dirty="0"/>
          </a:p>
        </p:txBody>
      </p:sp>
      <p:sp>
        <p:nvSpPr>
          <p:cNvPr id="3" name="Text Placeholder 2"/>
          <p:cNvSpPr>
            <a:spLocks noGrp="1"/>
          </p:cNvSpPr>
          <p:nvPr>
            <p:ph type="body" idx="1"/>
          </p:nvPr>
        </p:nvSpPr>
        <p:spPr/>
        <p:txBody>
          <a:bodyPr/>
          <a:lstStyle/>
          <a:p>
            <a:pPr marL="114300" indent="0" eaLnBrk="1" hangingPunct="1">
              <a:lnSpc>
                <a:spcPct val="100000"/>
              </a:lnSpc>
              <a:buFont typeface="Wingdings" panose="05000000000000000000" pitchFamily="2" charset="2"/>
              <a:buNone/>
            </a:pPr>
            <a:r>
              <a:rPr lang="en-US" altLang="en-US" sz="3600" dirty="0">
                <a:solidFill>
                  <a:srgbClr val="3B8636"/>
                </a:solidFill>
              </a:rPr>
              <a:t>money </a:t>
            </a:r>
          </a:p>
          <a:p>
            <a:pPr marL="114300" indent="0" eaLnBrk="1" hangingPunct="1">
              <a:lnSpc>
                <a:spcPct val="100000"/>
              </a:lnSpc>
              <a:buFont typeface="Wingdings" panose="05000000000000000000" pitchFamily="2" charset="2"/>
              <a:buNone/>
            </a:pPr>
            <a:r>
              <a:rPr lang="en-US" altLang="en-US" sz="3600" dirty="0">
                <a:solidFill>
                  <a:srgbClr val="3B3C3E"/>
                </a:solidFill>
              </a:rPr>
              <a:t>any generally accepted medium </a:t>
            </a:r>
            <a:br>
              <a:rPr lang="en-US" altLang="en-US" sz="3600" dirty="0">
                <a:solidFill>
                  <a:srgbClr val="3B3C3E"/>
                </a:solidFill>
              </a:rPr>
            </a:br>
            <a:r>
              <a:rPr lang="en-US" altLang="en-US" sz="3600" dirty="0">
                <a:solidFill>
                  <a:srgbClr val="3B3C3E"/>
                </a:solidFill>
              </a:rPr>
              <a:t>of exchange</a:t>
            </a:r>
          </a:p>
        </p:txBody>
      </p:sp>
    </p:spTree>
    <p:extLst>
      <p:ext uri="{BB962C8B-B14F-4D97-AF65-F5344CB8AC3E}">
        <p14:creationId xmlns:p14="http://schemas.microsoft.com/office/powerpoint/2010/main" val="108644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Module </a:t>
            </a:r>
            <a:r>
              <a:rPr lang="en-US" dirty="0"/>
              <a:t>3</a:t>
            </a:r>
            <a:r>
              <a:rPr lang="en-US" dirty="0" smtClean="0"/>
              <a:t>: Tracking Income and Benefits</a:t>
            </a:r>
            <a:endParaRPr lang="en-US" dirty="0"/>
          </a:p>
        </p:txBody>
      </p:sp>
    </p:spTree>
    <p:extLst>
      <p:ext uri="{BB962C8B-B14F-4D97-AF65-F5344CB8AC3E}">
        <p14:creationId xmlns:p14="http://schemas.microsoft.com/office/powerpoint/2010/main" val="3552445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Income and benefits</a:t>
            </a:r>
            <a:endParaRPr lang="en-US" dirty="0"/>
          </a:p>
        </p:txBody>
      </p:sp>
      <p:sp>
        <p:nvSpPr>
          <p:cNvPr id="5" name="Text Placeholder 4"/>
          <p:cNvSpPr>
            <a:spLocks noGrp="1"/>
          </p:cNvSpPr>
          <p:nvPr>
            <p:ph type="body" idx="1"/>
          </p:nvPr>
        </p:nvSpPr>
        <p:spPr/>
        <p:txBody>
          <a:bodyPr/>
          <a:lstStyle/>
          <a:p>
            <a:pPr marL="88900" indent="0">
              <a:buNone/>
            </a:pPr>
            <a:r>
              <a:rPr lang="en-US" b="1" dirty="0"/>
              <a:t>Income</a:t>
            </a:r>
            <a:endParaRPr lang="en-US" dirty="0"/>
          </a:p>
          <a:p>
            <a:pPr lvl="0"/>
            <a:r>
              <a:rPr lang="en-US" dirty="0"/>
              <a:t>Regular income</a:t>
            </a:r>
          </a:p>
          <a:p>
            <a:pPr lvl="0"/>
            <a:r>
              <a:rPr lang="en-US" dirty="0"/>
              <a:t>Irregular income</a:t>
            </a:r>
          </a:p>
          <a:p>
            <a:pPr lvl="0"/>
            <a:r>
              <a:rPr lang="en-US" dirty="0"/>
              <a:t>Seasonal</a:t>
            </a:r>
          </a:p>
          <a:p>
            <a:pPr lvl="0"/>
            <a:r>
              <a:rPr lang="en-US" dirty="0"/>
              <a:t>One-time occurrence</a:t>
            </a:r>
          </a:p>
          <a:p>
            <a:pPr marL="88900" indent="0">
              <a:buNone/>
            </a:pPr>
            <a:r>
              <a:rPr lang="en-US" b="1" dirty="0"/>
              <a:t>Benefits</a:t>
            </a:r>
            <a:endParaRPr lang="en-US" dirty="0"/>
          </a:p>
        </p:txBody>
      </p:sp>
    </p:spTree>
    <p:extLst>
      <p:ext uri="{BB962C8B-B14F-4D97-AF65-F5344CB8AC3E}">
        <p14:creationId xmlns:p14="http://schemas.microsoft.com/office/powerpoint/2010/main" val="3499273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Garnishment</a:t>
            </a:r>
            <a:endParaRPr lang="en-US" dirty="0"/>
          </a:p>
        </p:txBody>
      </p:sp>
      <p:sp>
        <p:nvSpPr>
          <p:cNvPr id="3" name="Text Placeholder 2"/>
          <p:cNvSpPr>
            <a:spLocks noGrp="1"/>
          </p:cNvSpPr>
          <p:nvPr>
            <p:ph type="body" idx="1"/>
          </p:nvPr>
        </p:nvSpPr>
        <p:spPr/>
        <p:txBody>
          <a:bodyPr/>
          <a:lstStyle/>
          <a:p>
            <a:pPr lvl="0"/>
            <a:r>
              <a:rPr lang="en-US" dirty="0"/>
              <a:t>If a creditor sues you for unpaid debts and wins, they might collect the debt by garnishing your wages</a:t>
            </a:r>
          </a:p>
          <a:p>
            <a:pPr lvl="1"/>
            <a:r>
              <a:rPr lang="en-US" sz="1800" dirty="0"/>
              <a:t>Garnishments can be taken out of your paycheck by your employer</a:t>
            </a:r>
          </a:p>
          <a:p>
            <a:pPr lvl="1"/>
            <a:r>
              <a:rPr lang="en-US" sz="1800" dirty="0"/>
              <a:t>Garnishments can also come directly from your bank account</a:t>
            </a:r>
          </a:p>
          <a:p>
            <a:pPr lvl="0"/>
            <a:r>
              <a:rPr lang="en-US" dirty="0"/>
              <a:t>Your wages can also garnished to pay back:</a:t>
            </a:r>
          </a:p>
          <a:p>
            <a:pPr lvl="1"/>
            <a:r>
              <a:rPr lang="en-US" sz="1800" dirty="0"/>
              <a:t>Back child support</a:t>
            </a:r>
          </a:p>
          <a:p>
            <a:pPr lvl="1"/>
            <a:r>
              <a:rPr lang="en-US" sz="1800" dirty="0"/>
              <a:t>Defaulted federal student loans</a:t>
            </a:r>
          </a:p>
          <a:p>
            <a:pPr lvl="1"/>
            <a:r>
              <a:rPr lang="en-US" sz="1800" dirty="0"/>
              <a:t>Back taxes</a:t>
            </a:r>
          </a:p>
          <a:p>
            <a:pPr lvl="1"/>
            <a:r>
              <a:rPr lang="en-US" sz="1800" dirty="0"/>
              <a:t>Unpaid court costs, or other debts to a government agency</a:t>
            </a:r>
          </a:p>
          <a:p>
            <a:endParaRPr lang="en-US" dirty="0"/>
          </a:p>
        </p:txBody>
      </p:sp>
    </p:spTree>
    <p:extLst>
      <p:ext uri="{BB962C8B-B14F-4D97-AF65-F5344CB8AC3E}">
        <p14:creationId xmlns:p14="http://schemas.microsoft.com/office/powerpoint/2010/main" val="2328426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to wage garnishment</a:t>
            </a:r>
            <a:endParaRPr lang="en-US" dirty="0"/>
          </a:p>
        </p:txBody>
      </p:sp>
      <p:sp>
        <p:nvSpPr>
          <p:cNvPr id="3" name="Text Placeholder 2"/>
          <p:cNvSpPr>
            <a:spLocks noGrp="1"/>
          </p:cNvSpPr>
          <p:nvPr>
            <p:ph type="body" idx="1"/>
          </p:nvPr>
        </p:nvSpPr>
        <p:spPr>
          <a:xfrm>
            <a:off x="553641" y="1230710"/>
            <a:ext cx="8036720" cy="4106412"/>
          </a:xfrm>
        </p:spPr>
        <p:txBody>
          <a:bodyPr/>
          <a:lstStyle/>
          <a:p>
            <a:pPr marL="88900" indent="0">
              <a:buNone/>
            </a:pPr>
            <a:r>
              <a:rPr lang="en-US" sz="2000" dirty="0"/>
              <a:t>The amount that can be garnished from wages under federal law is usually limited to the smaller of these two amounts:</a:t>
            </a:r>
          </a:p>
        </p:txBody>
      </p:sp>
      <p:graphicFrame>
        <p:nvGraphicFramePr>
          <p:cNvPr id="5" name="Table 4"/>
          <p:cNvGraphicFramePr>
            <a:graphicFrameLocks noGrp="1"/>
          </p:cNvGraphicFramePr>
          <p:nvPr>
            <p:extLst>
              <p:ext uri="{D42A27DB-BD31-4B8C-83A1-F6EECF244321}">
                <p14:modId xmlns:p14="http://schemas.microsoft.com/office/powerpoint/2010/main" val="3523670878"/>
              </p:ext>
            </p:extLst>
          </p:nvPr>
        </p:nvGraphicFramePr>
        <p:xfrm>
          <a:off x="674370" y="2154400"/>
          <a:ext cx="7625124" cy="2103120"/>
        </p:xfrm>
        <a:graphic>
          <a:graphicData uri="http://schemas.openxmlformats.org/drawingml/2006/table">
            <a:tbl>
              <a:tblPr firstRow="1" bandRow="1">
                <a:tableStyleId>{05B96D8B-66B1-4798-876F-329478C7A52C}</a:tableStyleId>
              </a:tblPr>
              <a:tblGrid>
                <a:gridCol w="2377440">
                  <a:extLst>
                    <a:ext uri="{9D8B030D-6E8A-4147-A177-3AD203B41FA5}">
                      <a16:colId xmlns:a16="http://schemas.microsoft.com/office/drawing/2014/main" val="899886392"/>
                    </a:ext>
                  </a:extLst>
                </a:gridCol>
                <a:gridCol w="1116869">
                  <a:extLst>
                    <a:ext uri="{9D8B030D-6E8A-4147-A177-3AD203B41FA5}">
                      <a16:colId xmlns:a16="http://schemas.microsoft.com/office/drawing/2014/main" val="1501255155"/>
                    </a:ext>
                  </a:extLst>
                </a:gridCol>
                <a:gridCol w="213033">
                  <a:extLst>
                    <a:ext uri="{9D8B030D-6E8A-4147-A177-3AD203B41FA5}">
                      <a16:colId xmlns:a16="http://schemas.microsoft.com/office/drawing/2014/main" val="1227263476"/>
                    </a:ext>
                  </a:extLst>
                </a:gridCol>
                <a:gridCol w="2642134">
                  <a:extLst>
                    <a:ext uri="{9D8B030D-6E8A-4147-A177-3AD203B41FA5}">
                      <a16:colId xmlns:a16="http://schemas.microsoft.com/office/drawing/2014/main" val="3980772587"/>
                    </a:ext>
                  </a:extLst>
                </a:gridCol>
                <a:gridCol w="1275648">
                  <a:extLst>
                    <a:ext uri="{9D8B030D-6E8A-4147-A177-3AD203B41FA5}">
                      <a16:colId xmlns:a16="http://schemas.microsoft.com/office/drawing/2014/main" val="2524061362"/>
                    </a:ext>
                  </a:extLst>
                </a:gridCol>
              </a:tblGrid>
              <a:tr h="0">
                <a:tc gridSpan="2">
                  <a:txBody>
                    <a:bodyPr/>
                    <a:lstStyle/>
                    <a:p>
                      <a:r>
                        <a:rPr lang="en-US" sz="1800" dirty="0" smtClean="0">
                          <a:solidFill>
                            <a:schemeClr val="tx1"/>
                          </a:solidFill>
                          <a:latin typeface="Calibri" panose="020F0502020204030204" pitchFamily="34" charset="0"/>
                          <a:cs typeface="Calibri" panose="020F0502020204030204" pitchFamily="34" charset="0"/>
                        </a:rPr>
                        <a:t>25 percent of your disposable income</a:t>
                      </a:r>
                      <a:endParaRPr lang="en-US" sz="18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endParaRPr lang="en-US" sz="18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800" dirty="0" smtClean="0">
                          <a:solidFill>
                            <a:schemeClr val="tx1"/>
                          </a:solidFill>
                          <a:latin typeface="Calibri" panose="020F0502020204030204" pitchFamily="34" charset="0"/>
                          <a:cs typeface="Calibri" panose="020F0502020204030204" pitchFamily="34" charset="0"/>
                        </a:rPr>
                        <a:t>Difference between your income and 30 times the federal minimum wage</a:t>
                      </a:r>
                      <a:endParaRPr lang="en-US" sz="18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93160200"/>
                  </a:ext>
                </a:extLst>
              </a:tr>
              <a:tr h="0">
                <a:tc>
                  <a:txBody>
                    <a:bodyPr/>
                    <a:lstStyle/>
                    <a:p>
                      <a:pPr algn="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libri" panose="020F0502020204030204" pitchFamily="34" charset="0"/>
                          <a:cs typeface="Calibri" panose="020F0502020204030204" pitchFamily="34" charset="0"/>
                        </a:rPr>
                        <a:t>EXAMPLE</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libri" panose="020F0502020204030204" pitchFamily="34" charset="0"/>
                          <a:cs typeface="Calibri" panose="020F0502020204030204" pitchFamily="34" charset="0"/>
                        </a:rPr>
                        <a:t>EXMAPLE</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2646284"/>
                  </a:ext>
                </a:extLst>
              </a:tr>
              <a:tr h="0">
                <a:tc>
                  <a:txBody>
                    <a:bodyPr/>
                    <a:lstStyle/>
                    <a:p>
                      <a:r>
                        <a:rPr lang="en-US" sz="1800" dirty="0" smtClean="0">
                          <a:latin typeface="Calibri" panose="020F0502020204030204" pitchFamily="34" charset="0"/>
                          <a:cs typeface="Calibri" panose="020F0502020204030204" pitchFamily="34" charset="0"/>
                        </a:rPr>
                        <a:t>Weekly earnings</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Calibri" panose="020F0502020204030204" pitchFamily="34" charset="0"/>
                          <a:cs typeface="Calibri" panose="020F0502020204030204" pitchFamily="34" charset="0"/>
                        </a:rPr>
                        <a:t>$300</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libri" panose="020F0502020204030204" pitchFamily="34" charset="0"/>
                          <a:cs typeface="Calibri" panose="020F0502020204030204" pitchFamily="34" charset="0"/>
                        </a:rPr>
                        <a:t>Federal minimum wage</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Calibri" panose="020F0502020204030204" pitchFamily="34" charset="0"/>
                          <a:cs typeface="Calibri" panose="020F0502020204030204" pitchFamily="34" charset="0"/>
                        </a:rPr>
                        <a:t>$7.25</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1524145"/>
                  </a:ext>
                </a:extLst>
              </a:tr>
              <a:tr h="0">
                <a:tc>
                  <a:txBody>
                    <a:bodyPr/>
                    <a:lstStyle/>
                    <a:p>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800" dirty="0" smtClean="0">
                          <a:latin typeface="Calibri" panose="020F0502020204030204" pitchFamily="34" charset="0"/>
                          <a:cs typeface="Calibri" panose="020F0502020204030204" pitchFamily="34" charset="0"/>
                        </a:rPr>
                        <a:t>x        25%</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libri" panose="020F0502020204030204" pitchFamily="34" charset="0"/>
                          <a:cs typeface="Calibri" panose="020F0502020204030204" pitchFamily="34" charset="0"/>
                        </a:rPr>
                        <a:t>x              30</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118380"/>
                  </a:ext>
                </a:extLst>
              </a:tr>
              <a:tr h="0">
                <a:tc>
                  <a:txBody>
                    <a:bodyPr/>
                    <a:lstStyle/>
                    <a:p>
                      <a:r>
                        <a:rPr lang="en-US" sz="1800" dirty="0" smtClean="0">
                          <a:latin typeface="Calibri" panose="020F0502020204030204" pitchFamily="34" charset="0"/>
                          <a:cs typeface="Calibri" panose="020F0502020204030204" pitchFamily="34" charset="0"/>
                        </a:rPr>
                        <a:t>Total garnishment</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pPr algn="r"/>
                      <a:r>
                        <a:rPr lang="en-US" sz="1800" dirty="0" smtClean="0">
                          <a:latin typeface="Calibri" panose="020F0502020204030204" pitchFamily="34" charset="0"/>
                          <a:cs typeface="Calibri" panose="020F0502020204030204" pitchFamily="34" charset="0"/>
                        </a:rPr>
                        <a:t>=         $75</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libri" panose="020F0502020204030204" pitchFamily="34" charset="0"/>
                          <a:cs typeface="Calibri" panose="020F0502020204030204" pitchFamily="34" charset="0"/>
                        </a:rPr>
                        <a:t>Subtotal</a:t>
                      </a:r>
                      <a:endParaRPr lang="en-US" sz="18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r>
                        <a:rPr lang="en-US" sz="1800" dirty="0" smtClean="0">
                          <a:latin typeface="Calibri" panose="020F0502020204030204" pitchFamily="34" charset="0"/>
                          <a:cs typeface="Calibri" panose="020F0502020204030204" pitchFamily="34" charset="0"/>
                        </a:rPr>
                        <a:t>=    $217.50</a:t>
                      </a:r>
                      <a:endParaRPr lang="en-US" sz="18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extLst>
                  <a:ext uri="{0D108BD9-81ED-4DB2-BD59-A6C34878D82A}">
                    <a16:rowId xmlns:a16="http://schemas.microsoft.com/office/drawing/2014/main" val="89425679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5207092"/>
              </p:ext>
            </p:extLst>
          </p:nvPr>
        </p:nvGraphicFramePr>
        <p:xfrm>
          <a:off x="4377690" y="4430028"/>
          <a:ext cx="3921804" cy="1097280"/>
        </p:xfrm>
        <a:graphic>
          <a:graphicData uri="http://schemas.openxmlformats.org/drawingml/2006/table">
            <a:tbl>
              <a:tblPr firstRow="1" bandRow="1">
                <a:tableStyleId>{05B96D8B-66B1-4798-876F-329478C7A52C}</a:tableStyleId>
              </a:tblPr>
              <a:tblGrid>
                <a:gridCol w="2668297">
                  <a:extLst>
                    <a:ext uri="{9D8B030D-6E8A-4147-A177-3AD203B41FA5}">
                      <a16:colId xmlns:a16="http://schemas.microsoft.com/office/drawing/2014/main" val="2417675838"/>
                    </a:ext>
                  </a:extLst>
                </a:gridCol>
                <a:gridCol w="1253507">
                  <a:extLst>
                    <a:ext uri="{9D8B030D-6E8A-4147-A177-3AD203B41FA5}">
                      <a16:colId xmlns:a16="http://schemas.microsoft.com/office/drawing/2014/main" val="192498013"/>
                    </a:ext>
                  </a:extLst>
                </a:gridCol>
              </a:tblGrid>
              <a:tr h="0">
                <a:tc>
                  <a:txBody>
                    <a:bodyPr/>
                    <a:lstStyle/>
                    <a:p>
                      <a:r>
                        <a:rPr lang="en-US" sz="1800" b="0" dirty="0" smtClean="0">
                          <a:solidFill>
                            <a:schemeClr val="tx1"/>
                          </a:solidFill>
                          <a:latin typeface="Calibri" panose="020F0502020204030204" pitchFamily="34" charset="0"/>
                          <a:cs typeface="Calibri" panose="020F0502020204030204" pitchFamily="34" charset="0"/>
                        </a:rPr>
                        <a:t>Weekly earnings</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smtClean="0">
                          <a:solidFill>
                            <a:schemeClr val="tx1"/>
                          </a:solidFill>
                          <a:latin typeface="Calibri" panose="020F0502020204030204" pitchFamily="34" charset="0"/>
                          <a:cs typeface="Calibri" panose="020F0502020204030204" pitchFamily="34" charset="0"/>
                        </a:rPr>
                        <a:t>$300</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4725835"/>
                  </a:ext>
                </a:extLst>
              </a:tr>
              <a:tr h="0">
                <a:tc>
                  <a:txBody>
                    <a:bodyPr/>
                    <a:lstStyle/>
                    <a:p>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0" dirty="0" smtClean="0">
                          <a:solidFill>
                            <a:schemeClr val="tx1"/>
                          </a:solidFill>
                          <a:latin typeface="Calibri" panose="020F0502020204030204" pitchFamily="34" charset="0"/>
                          <a:cs typeface="Calibri" panose="020F0502020204030204" pitchFamily="34" charset="0"/>
                        </a:rPr>
                        <a:t>-      217.50</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338425"/>
                  </a:ext>
                </a:extLst>
              </a:tr>
              <a:tr h="0">
                <a:tc>
                  <a:txBody>
                    <a:bodyPr/>
                    <a:lstStyle/>
                    <a:p>
                      <a:r>
                        <a:rPr lang="en-US" sz="1800" b="0" dirty="0" smtClean="0">
                          <a:solidFill>
                            <a:schemeClr val="tx1"/>
                          </a:solidFill>
                          <a:latin typeface="Calibri" panose="020F0502020204030204" pitchFamily="34" charset="0"/>
                          <a:cs typeface="Calibri" panose="020F0502020204030204" pitchFamily="34" charset="0"/>
                        </a:rPr>
                        <a:t>Total garnishment</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tc>
                  <a:txBody>
                    <a:bodyPr/>
                    <a:lstStyle/>
                    <a:p>
                      <a:pPr algn="r"/>
                      <a:r>
                        <a:rPr lang="en-US" sz="1800" b="0" dirty="0" smtClean="0">
                          <a:solidFill>
                            <a:schemeClr val="tx1"/>
                          </a:solidFill>
                          <a:latin typeface="Calibri" panose="020F0502020204030204" pitchFamily="34" charset="0"/>
                          <a:cs typeface="Calibri" panose="020F0502020204030204" pitchFamily="34" charset="0"/>
                        </a:rPr>
                        <a:t>=      $82.50</a:t>
                      </a:r>
                      <a:endParaRPr lang="en-US" sz="1800" b="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C6C6"/>
                    </a:solidFill>
                  </a:tcPr>
                </a:tc>
                <a:extLst>
                  <a:ext uri="{0D108BD9-81ED-4DB2-BD59-A6C34878D82A}">
                    <a16:rowId xmlns:a16="http://schemas.microsoft.com/office/drawing/2014/main" val="233380001"/>
                  </a:ext>
                </a:extLst>
              </a:tr>
            </a:tbl>
          </a:graphicData>
        </a:graphic>
      </p:graphicFrame>
      <p:sp>
        <p:nvSpPr>
          <p:cNvPr id="4" name="Rectangle 3"/>
          <p:cNvSpPr/>
          <p:nvPr/>
        </p:nvSpPr>
        <p:spPr>
          <a:xfrm>
            <a:off x="3218407" y="5695867"/>
            <a:ext cx="5371953" cy="646331"/>
          </a:xfrm>
          <a:prstGeom prst="rect">
            <a:avLst/>
          </a:prstGeom>
        </p:spPr>
        <p:txBody>
          <a:bodyPr wrap="square">
            <a:spAutoFit/>
          </a:bodyPr>
          <a:lstStyle/>
          <a:p>
            <a:r>
              <a:rPr lang="en-US" sz="1800" dirty="0" smtClean="0">
                <a:solidFill>
                  <a:srgbClr val="211E1F"/>
                </a:solidFill>
                <a:latin typeface="Avenir Next Demi Bold"/>
              </a:rPr>
              <a:t>In this example, federal </a:t>
            </a:r>
            <a:r>
              <a:rPr lang="en-US" sz="1800" dirty="0">
                <a:solidFill>
                  <a:srgbClr val="211E1F"/>
                </a:solidFill>
                <a:latin typeface="Avenir Next Demi Bold"/>
              </a:rPr>
              <a:t>law would limit your garnishment to $75, </a:t>
            </a:r>
            <a:r>
              <a:rPr lang="en-US" sz="1800" dirty="0">
                <a:solidFill>
                  <a:srgbClr val="211E1F"/>
                </a:solidFill>
                <a:latin typeface="Avenir Next"/>
              </a:rPr>
              <a:t>because it's less than $82.50. </a:t>
            </a:r>
            <a:endParaRPr lang="en-US" sz="1800" dirty="0"/>
          </a:p>
        </p:txBody>
      </p:sp>
    </p:spTree>
    <p:extLst>
      <p:ext uri="{BB962C8B-B14F-4D97-AF65-F5344CB8AC3E}">
        <p14:creationId xmlns:p14="http://schemas.microsoft.com/office/powerpoint/2010/main" val="3219755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b="1" dirty="0" smtClean="0"/>
              <a:t>What to do:</a:t>
            </a:r>
          </a:p>
          <a:p>
            <a:pPr marL="558800" indent="-457200">
              <a:buFont typeface="+mj-lt"/>
              <a:buAutoNum type="arabicPeriod"/>
            </a:pPr>
            <a:r>
              <a:rPr lang="en-US" sz="1800" dirty="0" smtClean="0"/>
              <a:t>Gather </a:t>
            </a:r>
            <a:r>
              <a:rPr lang="en-US" sz="1800" dirty="0"/>
              <a:t>all of your pay stubs, benefits statements, and records of electronic payments. </a:t>
            </a:r>
          </a:p>
          <a:p>
            <a:pPr marL="558800" indent="-457200">
              <a:buFont typeface="+mj-lt"/>
              <a:buAutoNum type="arabicPeriod"/>
            </a:pPr>
            <a:r>
              <a:rPr lang="en-US" sz="1800" dirty="0" smtClean="0"/>
              <a:t>Enter </a:t>
            </a:r>
            <a:r>
              <a:rPr lang="en-US" sz="1800" dirty="0"/>
              <a:t>the amount of income or benefits you receive next to the correct category in the appropriate week of the month.</a:t>
            </a:r>
          </a:p>
          <a:p>
            <a:pPr marL="101600" indent="0">
              <a:buNone/>
            </a:pPr>
            <a:endParaRPr lang="en-US" dirty="0"/>
          </a:p>
        </p:txBody>
      </p:sp>
      <p:sp>
        <p:nvSpPr>
          <p:cNvPr id="2" name="Title 1"/>
          <p:cNvSpPr>
            <a:spLocks noGrp="1"/>
          </p:cNvSpPr>
          <p:nvPr>
            <p:ph type="title"/>
          </p:nvPr>
        </p:nvSpPr>
        <p:spPr/>
        <p:txBody>
          <a:bodyPr/>
          <a:lstStyle/>
          <a:p>
            <a:r>
              <a:rPr lang="en-US" dirty="0" smtClean="0"/>
              <a:t>Tool: Income and benefits tracker</a:t>
            </a:r>
            <a:endParaRPr lang="en-US" dirty="0"/>
          </a:p>
        </p:txBody>
      </p:sp>
      <p:pic>
        <p:nvPicPr>
          <p:cNvPr id="6" name="Picture 5" descr="Screenshot of the &quot;Income and benefits tracker&quot; in Module 3, which can be found on page 67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826" y="1338549"/>
            <a:ext cx="4239705" cy="5497417"/>
          </a:xfrm>
          <a:prstGeom prst="rect">
            <a:avLst/>
          </a:prstGeom>
        </p:spPr>
      </p:pic>
    </p:spTree>
    <p:extLst>
      <p:ext uri="{BB962C8B-B14F-4D97-AF65-F5344CB8AC3E}">
        <p14:creationId xmlns:p14="http://schemas.microsoft.com/office/powerpoint/2010/main" val="1988651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Tool: Choosing how to get paid</a:t>
            </a:r>
            <a:endParaRPr lang="en-US" dirty="0"/>
          </a:p>
        </p:txBody>
      </p:sp>
      <p:sp>
        <p:nvSpPr>
          <p:cNvPr id="6" name="Text Placeholder 5"/>
          <p:cNvSpPr>
            <a:spLocks noGrp="1"/>
          </p:cNvSpPr>
          <p:nvPr>
            <p:ph type="body" idx="1"/>
          </p:nvPr>
        </p:nvSpPr>
        <p:spPr/>
        <p:txBody>
          <a:bodyPr/>
          <a:lstStyle/>
          <a:p>
            <a:pPr lvl="0"/>
            <a:r>
              <a:rPr lang="en-US" dirty="0"/>
              <a:t>Cash</a:t>
            </a:r>
          </a:p>
          <a:p>
            <a:pPr lvl="0"/>
            <a:r>
              <a:rPr lang="en-US" dirty="0"/>
              <a:t>Paper check</a:t>
            </a:r>
          </a:p>
          <a:p>
            <a:pPr lvl="0"/>
            <a:r>
              <a:rPr lang="en-US" dirty="0"/>
              <a:t>Direct deposit</a:t>
            </a:r>
          </a:p>
          <a:p>
            <a:pPr lvl="0"/>
            <a:r>
              <a:rPr lang="en-US" dirty="0"/>
              <a:t>Payroll cards</a:t>
            </a:r>
          </a:p>
          <a:p>
            <a:pPr lvl="0"/>
            <a:r>
              <a:rPr lang="en-US" dirty="0"/>
              <a:t>Government benefits card</a:t>
            </a:r>
          </a:p>
          <a:p>
            <a:pPr lvl="0"/>
            <a:r>
              <a:rPr lang="en-US" dirty="0"/>
              <a:t>EBT</a:t>
            </a:r>
          </a:p>
          <a:p>
            <a:endParaRPr lang="en-US" dirty="0"/>
          </a:p>
        </p:txBody>
      </p:sp>
    </p:spTree>
    <p:extLst>
      <p:ext uri="{BB962C8B-B14F-4D97-AF65-F5344CB8AC3E}">
        <p14:creationId xmlns:p14="http://schemas.microsoft.com/office/powerpoint/2010/main" val="1233373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Increasing income and benefits</a:t>
            </a:r>
            <a:endParaRPr lang="en-US" dirty="0"/>
          </a:p>
        </p:txBody>
      </p:sp>
      <p:sp>
        <p:nvSpPr>
          <p:cNvPr id="3" name="Text Placeholder 2"/>
          <p:cNvSpPr>
            <a:spLocks noGrp="1"/>
          </p:cNvSpPr>
          <p:nvPr>
            <p:ph type="body" idx="1"/>
          </p:nvPr>
        </p:nvSpPr>
        <p:spPr/>
        <p:txBody>
          <a:bodyPr/>
          <a:lstStyle/>
          <a:p>
            <a:pPr lvl="0"/>
            <a:r>
              <a:rPr lang="en-US" sz="2400" dirty="0"/>
              <a:t>Review this tool on pages 74 – 76</a:t>
            </a:r>
          </a:p>
          <a:p>
            <a:pPr lvl="0"/>
            <a:r>
              <a:rPr lang="en-US" sz="2400" dirty="0"/>
              <a:t>Think about the people that you serve.</a:t>
            </a:r>
          </a:p>
          <a:p>
            <a:pPr lvl="0"/>
            <a:r>
              <a:rPr lang="en-US" sz="2400" dirty="0"/>
              <a:t>Which strategies listed do you think are most feasible for them?</a:t>
            </a:r>
          </a:p>
          <a:p>
            <a:pPr lvl="1"/>
            <a:r>
              <a:rPr lang="en-US" dirty="0"/>
              <a:t>Circle these.</a:t>
            </a:r>
          </a:p>
          <a:p>
            <a:pPr lvl="0"/>
            <a:r>
              <a:rPr lang="en-US" sz="2400" dirty="0"/>
              <a:t>What strategies are missing?</a:t>
            </a:r>
          </a:p>
          <a:p>
            <a:pPr lvl="1"/>
            <a:r>
              <a:rPr lang="en-US" dirty="0"/>
              <a:t>Add these.</a:t>
            </a:r>
          </a:p>
        </p:txBody>
      </p:sp>
    </p:spTree>
    <p:extLst>
      <p:ext uri="{BB962C8B-B14F-4D97-AF65-F5344CB8AC3E}">
        <p14:creationId xmlns:p14="http://schemas.microsoft.com/office/powerpoint/2010/main" val="3623887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Opportunities for financial empowerment</a:t>
            </a:r>
            <a:endParaRPr lang="en-US" dirty="0"/>
          </a:p>
        </p:txBody>
      </p:sp>
      <p:sp>
        <p:nvSpPr>
          <p:cNvPr id="3" name="Text Placeholder 2"/>
          <p:cNvSpPr>
            <a:spLocks noGrp="1"/>
          </p:cNvSpPr>
          <p:nvPr>
            <p:ph type="body" idx="1"/>
          </p:nvPr>
        </p:nvSpPr>
        <p:spPr/>
        <p:txBody>
          <a:bodyPr/>
          <a:lstStyle/>
          <a:p>
            <a:r>
              <a:rPr lang="en-US" dirty="0"/>
              <a:t>If you have 10 minutes…</a:t>
            </a:r>
          </a:p>
          <a:p>
            <a:pPr lvl="1"/>
            <a:r>
              <a:rPr lang="en-US" dirty="0"/>
              <a:t>Review "Choosing how to get paid" to see the pros and cons of different payment methods and pick what works best for you</a:t>
            </a:r>
          </a:p>
          <a:p>
            <a:r>
              <a:rPr lang="en-US" dirty="0"/>
              <a:t>If you 30 minutes…</a:t>
            </a:r>
          </a:p>
          <a:p>
            <a:pPr lvl="1"/>
            <a:r>
              <a:rPr lang="en-US" dirty="0"/>
              <a:t>Complete the "Income and benefits tracker" to see how much money you’re bringing home each month</a:t>
            </a:r>
          </a:p>
          <a:p>
            <a:r>
              <a:rPr lang="en-US" dirty="0"/>
              <a:t>If you have multiple sessions…</a:t>
            </a:r>
          </a:p>
          <a:p>
            <a:pPr lvl="1"/>
            <a:r>
              <a:rPr lang="en-US" sz="2200" dirty="0"/>
              <a:t>Use "Increasing income and benefits" to think about ways you can boost the amount of money you’re making</a:t>
            </a:r>
            <a:endParaRPr lang="en-US" dirty="0"/>
          </a:p>
        </p:txBody>
      </p:sp>
    </p:spTree>
    <p:extLst>
      <p:ext uri="{BB962C8B-B14F-4D97-AF65-F5344CB8AC3E}">
        <p14:creationId xmlns:p14="http://schemas.microsoft.com/office/powerpoint/2010/main" val="2906070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Module </a:t>
            </a:r>
            <a:r>
              <a:rPr lang="en-US" dirty="0"/>
              <a:t>4</a:t>
            </a:r>
            <a:r>
              <a:rPr lang="en-US" dirty="0" smtClean="0"/>
              <a:t>: Paying Bills</a:t>
            </a:r>
            <a:endParaRPr lang="en-US" dirty="0"/>
          </a:p>
        </p:txBody>
      </p:sp>
    </p:spTree>
    <p:extLst>
      <p:ext uri="{BB962C8B-B14F-4D97-AF65-F5344CB8AC3E}">
        <p14:creationId xmlns:p14="http://schemas.microsoft.com/office/powerpoint/2010/main" val="1117983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Needs, wants, and obligations</a:t>
            </a:r>
            <a:endParaRPr lang="en-US" dirty="0"/>
          </a:p>
        </p:txBody>
      </p:sp>
      <p:sp>
        <p:nvSpPr>
          <p:cNvPr id="5" name="Text Placeholder 4"/>
          <p:cNvSpPr>
            <a:spLocks noGrp="1"/>
          </p:cNvSpPr>
          <p:nvPr>
            <p:ph type="body" idx="1"/>
          </p:nvPr>
        </p:nvSpPr>
        <p:spPr/>
        <p:txBody>
          <a:bodyPr/>
          <a:lstStyle/>
          <a:p>
            <a:r>
              <a:rPr lang="en-US" b="1" dirty="0"/>
              <a:t>Spending</a:t>
            </a:r>
            <a:endParaRPr lang="en-US" dirty="0"/>
          </a:p>
          <a:p>
            <a:pPr lvl="1"/>
            <a:r>
              <a:rPr lang="en-US" dirty="0"/>
              <a:t>Money you use to pay for a wide range of basic needs, your financial obligations, and other things you may want.</a:t>
            </a:r>
          </a:p>
          <a:p>
            <a:r>
              <a:rPr lang="en-US" b="1" dirty="0"/>
              <a:t>Needs, wants, and obligations</a:t>
            </a:r>
            <a:endParaRPr lang="en-US" dirty="0"/>
          </a:p>
          <a:p>
            <a:pPr lvl="1"/>
            <a:r>
              <a:rPr lang="en-US" dirty="0"/>
              <a:t>Needs are things you must have to live. </a:t>
            </a:r>
          </a:p>
          <a:p>
            <a:pPr lvl="1"/>
            <a:r>
              <a:rPr lang="en-US" dirty="0"/>
              <a:t>Wants are things you can survive without. </a:t>
            </a:r>
          </a:p>
          <a:p>
            <a:pPr lvl="1"/>
            <a:r>
              <a:rPr lang="en-US" dirty="0"/>
              <a:t>Obligations are things you must pay because you owe someone money (a car loan) or have been ordered to pay someone (child support).</a:t>
            </a:r>
          </a:p>
          <a:p>
            <a:endParaRPr lang="en-US" dirty="0"/>
          </a:p>
        </p:txBody>
      </p:sp>
    </p:spTree>
    <p:extLst>
      <p:ext uri="{BB962C8B-B14F-4D97-AF65-F5344CB8AC3E}">
        <p14:creationId xmlns:p14="http://schemas.microsoft.com/office/powerpoint/2010/main" val="48174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 what does it mean?</a:t>
            </a:r>
            <a:endParaRPr lang="en-US" dirty="0"/>
          </a:p>
        </p:txBody>
      </p:sp>
      <p:sp>
        <p:nvSpPr>
          <p:cNvPr id="3" name="Text Placeholder 2"/>
          <p:cNvSpPr>
            <a:spLocks noGrp="1"/>
          </p:cNvSpPr>
          <p:nvPr>
            <p:ph type="body" idx="1"/>
          </p:nvPr>
        </p:nvSpPr>
        <p:spPr/>
        <p:txBody>
          <a:bodyPr/>
          <a:lstStyle/>
          <a:p>
            <a:pPr lvl="0"/>
            <a:r>
              <a:rPr lang="en-US" dirty="0"/>
              <a:t>Where do associations about money come from?</a:t>
            </a:r>
          </a:p>
          <a:p>
            <a:pPr lvl="0"/>
            <a:r>
              <a:rPr lang="en-US" dirty="0"/>
              <a:t>How do these associations reflect attitudes and feelings about money?</a:t>
            </a:r>
          </a:p>
          <a:p>
            <a:pPr lvl="0"/>
            <a:r>
              <a:rPr lang="en-US" dirty="0"/>
              <a:t>How are attitudes and feelings related to behaviors and actions?</a:t>
            </a:r>
          </a:p>
          <a:p>
            <a:pPr lvl="0"/>
            <a:r>
              <a:rPr lang="en-US" dirty="0"/>
              <a:t>What does this mean when we are working with the people we serve?</a:t>
            </a:r>
          </a:p>
          <a:p>
            <a:endParaRPr lang="en-US" dirty="0"/>
          </a:p>
        </p:txBody>
      </p:sp>
    </p:spTree>
    <p:extLst>
      <p:ext uri="{BB962C8B-B14F-4D97-AF65-F5344CB8AC3E}">
        <p14:creationId xmlns:p14="http://schemas.microsoft.com/office/powerpoint/2010/main" val="4076878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pPr marL="101600" indent="0">
              <a:buNone/>
            </a:pPr>
            <a:r>
              <a:rPr lang="en-US" sz="1800" b="1" dirty="0" smtClean="0"/>
              <a:t>What to do:</a:t>
            </a:r>
            <a:endParaRPr lang="en-US" sz="1800" b="1" dirty="0"/>
          </a:p>
          <a:p>
            <a:pPr>
              <a:buFont typeface="+mj-lt"/>
              <a:buAutoNum type="arabicPeriod"/>
            </a:pPr>
            <a:r>
              <a:rPr lang="en-US" sz="1600" dirty="0"/>
              <a:t>Get a small container or envelope. Every time you spend money, get a receipt and put it into the case or envelope. </a:t>
            </a:r>
            <a:endParaRPr lang="en-US" sz="1600" dirty="0" smtClean="0"/>
          </a:p>
          <a:p>
            <a:pPr>
              <a:buFont typeface="+mj-lt"/>
              <a:buAutoNum type="arabicPeriod"/>
            </a:pPr>
            <a:r>
              <a:rPr lang="en-US" sz="1600" dirty="0" smtClean="0"/>
              <a:t>Analyze </a:t>
            </a:r>
            <a:r>
              <a:rPr lang="en-US" sz="1600" dirty="0"/>
              <a:t>your spending. Go through your receipts and enter the total you spent in each category for each week. </a:t>
            </a:r>
            <a:endParaRPr lang="en-US" sz="1600" dirty="0" smtClean="0"/>
          </a:p>
          <a:p>
            <a:pPr>
              <a:buFont typeface="+mj-lt"/>
              <a:buAutoNum type="arabicPeriod"/>
            </a:pPr>
            <a:r>
              <a:rPr lang="en-US" sz="1600" dirty="0" smtClean="0"/>
              <a:t>Notice </a:t>
            </a:r>
            <a:r>
              <a:rPr lang="en-US" sz="1600" dirty="0"/>
              <a:t>trends. </a:t>
            </a:r>
            <a:r>
              <a:rPr lang="en-US" sz="1600" dirty="0" smtClean="0"/>
              <a:t>Identify </a:t>
            </a:r>
            <a:r>
              <a:rPr lang="en-US" sz="1600" dirty="0"/>
              <a:t>any areas you can eliminate or cut back on—these will generally be wants. </a:t>
            </a:r>
          </a:p>
          <a:p>
            <a:endParaRPr lang="en-US" sz="1600" dirty="0"/>
          </a:p>
        </p:txBody>
      </p:sp>
      <p:sp>
        <p:nvSpPr>
          <p:cNvPr id="2" name="Title 1"/>
          <p:cNvSpPr>
            <a:spLocks noGrp="1"/>
          </p:cNvSpPr>
          <p:nvPr>
            <p:ph type="title"/>
          </p:nvPr>
        </p:nvSpPr>
        <p:spPr/>
        <p:txBody>
          <a:bodyPr/>
          <a:lstStyle/>
          <a:p>
            <a:r>
              <a:rPr lang="en-US" dirty="0" smtClean="0"/>
              <a:t>Tool: Spending tracker</a:t>
            </a:r>
            <a:endParaRPr lang="en-US" dirty="0"/>
          </a:p>
        </p:txBody>
      </p:sp>
      <p:pic>
        <p:nvPicPr>
          <p:cNvPr id="10" name="Picture 9" descr="Screenshot of the &quot;Spending tracker&quot; in Module 4, which can be found on page 81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569" y="1327532"/>
            <a:ext cx="4286284" cy="5530468"/>
          </a:xfrm>
          <a:prstGeom prst="rect">
            <a:avLst/>
          </a:prstGeom>
        </p:spPr>
      </p:pic>
    </p:spTree>
    <p:extLst>
      <p:ext uri="{BB962C8B-B14F-4D97-AF65-F5344CB8AC3E}">
        <p14:creationId xmlns:p14="http://schemas.microsoft.com/office/powerpoint/2010/main" val="1489021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4512" y="1340077"/>
            <a:ext cx="3951287" cy="4199647"/>
          </a:xfrm>
        </p:spPr>
        <p:txBody>
          <a:bodyPr/>
          <a:lstStyle/>
          <a:p>
            <a:pPr marL="101600" indent="0">
              <a:buNone/>
            </a:pPr>
            <a:r>
              <a:rPr lang="en-US" sz="1600" b="1" dirty="0" smtClean="0"/>
              <a:t>What to do:</a:t>
            </a:r>
            <a:endParaRPr lang="en-US" sz="1600" b="1" dirty="0"/>
          </a:p>
          <a:p>
            <a:pPr>
              <a:buFont typeface="+mj-lt"/>
              <a:buAutoNum type="arabicPeriod"/>
            </a:pPr>
            <a:r>
              <a:rPr lang="en-US" sz="1400" dirty="0"/>
              <a:t>Gather all the bills you pay in one month or use the information from your spending tracker. </a:t>
            </a:r>
            <a:endParaRPr lang="en-US" sz="1400" dirty="0" smtClean="0"/>
          </a:p>
          <a:p>
            <a:pPr>
              <a:buFont typeface="+mj-lt"/>
              <a:buAutoNum type="arabicPeriod"/>
            </a:pPr>
            <a:r>
              <a:rPr lang="en-US" sz="1400" dirty="0" smtClean="0"/>
              <a:t>Write </a:t>
            </a:r>
            <a:r>
              <a:rPr lang="en-US" sz="1400" dirty="0"/>
              <a:t>the date when you must send the payment or when the money must be taken out of your account, in advance of the due date. </a:t>
            </a:r>
            <a:endParaRPr lang="en-US" sz="1400" dirty="0" smtClean="0"/>
          </a:p>
          <a:p>
            <a:pPr>
              <a:buFont typeface="+mj-lt"/>
              <a:buAutoNum type="arabicPeriod"/>
            </a:pPr>
            <a:r>
              <a:rPr lang="en-US" sz="1400" dirty="0" smtClean="0"/>
              <a:t>Write </a:t>
            </a:r>
            <a:r>
              <a:rPr lang="en-US" sz="1400" dirty="0"/>
              <a:t>down the name of the company or person you owe the money to and the amount that’s due on the date the bill must be sent to arrive on time. </a:t>
            </a:r>
          </a:p>
          <a:p>
            <a:pPr>
              <a:buFont typeface="+mj-lt"/>
              <a:buAutoNum type="arabicPeriod"/>
            </a:pPr>
            <a:r>
              <a:rPr lang="en-US" sz="1400" dirty="0" smtClean="0"/>
              <a:t>Put </a:t>
            </a:r>
            <a:r>
              <a:rPr lang="en-US" sz="1400" dirty="0"/>
              <a:t>this calendar where you will see it every day. </a:t>
            </a:r>
          </a:p>
          <a:p>
            <a:endParaRPr lang="en-US" sz="1600" dirty="0"/>
          </a:p>
        </p:txBody>
      </p:sp>
      <p:sp>
        <p:nvSpPr>
          <p:cNvPr id="4" name="Title 3"/>
          <p:cNvSpPr>
            <a:spLocks noGrp="1"/>
          </p:cNvSpPr>
          <p:nvPr>
            <p:ph type="title"/>
          </p:nvPr>
        </p:nvSpPr>
        <p:spPr/>
        <p:txBody>
          <a:bodyPr/>
          <a:lstStyle/>
          <a:p>
            <a:r>
              <a:rPr lang="en-US" dirty="0" smtClean="0"/>
              <a:t>Tool: Bill calendar</a:t>
            </a:r>
            <a:endParaRPr lang="en-US" dirty="0"/>
          </a:p>
        </p:txBody>
      </p:sp>
      <p:pic>
        <p:nvPicPr>
          <p:cNvPr id="5" name="Picture 4" descr="Screenshot of the &quot;Bill calendar&quot; in Module 4, which can be found on page 84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352206"/>
            <a:ext cx="4118645" cy="5125712"/>
          </a:xfrm>
          <a:prstGeom prst="rect">
            <a:avLst/>
          </a:prstGeom>
        </p:spPr>
      </p:pic>
    </p:spTree>
    <p:extLst>
      <p:ext uri="{BB962C8B-B14F-4D97-AF65-F5344CB8AC3E}">
        <p14:creationId xmlns:p14="http://schemas.microsoft.com/office/powerpoint/2010/main" val="3583060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01600" indent="0">
              <a:buNone/>
            </a:pPr>
            <a:r>
              <a:rPr lang="en-US" sz="1800" b="1" dirty="0" smtClean="0"/>
              <a:t>What to do:</a:t>
            </a:r>
            <a:endParaRPr lang="en-US" sz="1800" b="1" dirty="0"/>
          </a:p>
          <a:p>
            <a:pPr>
              <a:buFont typeface="+mj-lt"/>
              <a:buAutoNum type="arabicPeriod"/>
            </a:pPr>
            <a:r>
              <a:rPr lang="en-US" sz="1600" dirty="0"/>
              <a:t>Read through the bill payment methods. </a:t>
            </a:r>
          </a:p>
          <a:p>
            <a:pPr>
              <a:buFont typeface="+mj-lt"/>
              <a:buAutoNum type="arabicPeriod"/>
            </a:pPr>
            <a:r>
              <a:rPr lang="en-US" sz="1600" dirty="0" smtClean="0"/>
              <a:t>Consider </a:t>
            </a:r>
            <a:r>
              <a:rPr lang="en-US" sz="1600" dirty="0"/>
              <a:t>the features of each. Some features can be either advantages or disadvantages, depending on what is important to you. </a:t>
            </a:r>
          </a:p>
          <a:p>
            <a:pPr>
              <a:buFont typeface="+mj-lt"/>
              <a:buAutoNum type="arabicPeriod"/>
            </a:pPr>
            <a:r>
              <a:rPr lang="en-US" sz="1600" dirty="0" smtClean="0"/>
              <a:t>Decide </a:t>
            </a:r>
            <a:r>
              <a:rPr lang="en-US" sz="1600" dirty="0"/>
              <a:t>which method to pay your bills is the right choice for you. </a:t>
            </a:r>
            <a:endParaRPr lang="en-US" dirty="0"/>
          </a:p>
        </p:txBody>
      </p:sp>
      <p:sp>
        <p:nvSpPr>
          <p:cNvPr id="4" name="Title 3"/>
          <p:cNvSpPr>
            <a:spLocks noGrp="1"/>
          </p:cNvSpPr>
          <p:nvPr>
            <p:ph type="title"/>
          </p:nvPr>
        </p:nvSpPr>
        <p:spPr/>
        <p:txBody>
          <a:bodyPr/>
          <a:lstStyle/>
          <a:p>
            <a:r>
              <a:rPr lang="en-US" dirty="0" smtClean="0"/>
              <a:t>Tool: Choosing how to pay bills</a:t>
            </a:r>
            <a:endParaRPr lang="en-US" dirty="0"/>
          </a:p>
        </p:txBody>
      </p:sp>
      <p:pic>
        <p:nvPicPr>
          <p:cNvPr id="5" name="Picture 4" descr="Screenshot of the &quot;Choosing how to pay bills&quot; tool in Module 4, which can be found on page 86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412" y="1465243"/>
            <a:ext cx="3972949" cy="5122843"/>
          </a:xfrm>
          <a:prstGeom prst="rect">
            <a:avLst/>
          </a:prstGeom>
        </p:spPr>
      </p:pic>
    </p:spTree>
    <p:extLst>
      <p:ext uri="{BB962C8B-B14F-4D97-AF65-F5344CB8AC3E}">
        <p14:creationId xmlns:p14="http://schemas.microsoft.com/office/powerpoint/2010/main" val="3305643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Tool: Cutting expenses</a:t>
            </a:r>
            <a:endParaRPr lang="en-US" dirty="0"/>
          </a:p>
        </p:txBody>
      </p:sp>
      <p:sp>
        <p:nvSpPr>
          <p:cNvPr id="6" name="Text Placeholder 5"/>
          <p:cNvSpPr>
            <a:spLocks noGrp="1"/>
          </p:cNvSpPr>
          <p:nvPr>
            <p:ph type="body" idx="1"/>
          </p:nvPr>
        </p:nvSpPr>
        <p:spPr/>
        <p:txBody>
          <a:bodyPr/>
          <a:lstStyle/>
          <a:p>
            <a:pPr lvl="0"/>
            <a:r>
              <a:rPr lang="en-US" sz="2400" dirty="0"/>
              <a:t>Review this tool on pages 90-92.</a:t>
            </a:r>
          </a:p>
          <a:p>
            <a:pPr lvl="0"/>
            <a:r>
              <a:rPr lang="en-US" sz="2400" dirty="0"/>
              <a:t>Think about the people you serve.</a:t>
            </a:r>
          </a:p>
          <a:p>
            <a:pPr lvl="0"/>
            <a:r>
              <a:rPr lang="en-US" sz="2400" dirty="0"/>
              <a:t>Which strategies listed do you think are most feasible for them?</a:t>
            </a:r>
          </a:p>
          <a:p>
            <a:pPr lvl="1"/>
            <a:r>
              <a:rPr lang="en-US" dirty="0"/>
              <a:t>Circle these.</a:t>
            </a:r>
          </a:p>
          <a:p>
            <a:pPr lvl="0"/>
            <a:r>
              <a:rPr lang="en-US" sz="2400" dirty="0"/>
              <a:t>What strategies are missing?</a:t>
            </a:r>
          </a:p>
          <a:p>
            <a:pPr lvl="1"/>
            <a:r>
              <a:rPr lang="en-US" dirty="0"/>
              <a:t>Add these.</a:t>
            </a:r>
          </a:p>
          <a:p>
            <a:endParaRPr lang="en-US" dirty="0"/>
          </a:p>
        </p:txBody>
      </p:sp>
    </p:spTree>
    <p:extLst>
      <p:ext uri="{BB962C8B-B14F-4D97-AF65-F5344CB8AC3E}">
        <p14:creationId xmlns:p14="http://schemas.microsoft.com/office/powerpoint/2010/main" val="203097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1800" dirty="0"/>
              <a:t>Group 1: </a:t>
            </a:r>
          </a:p>
          <a:p>
            <a:pPr marL="971550" lvl="1" indent="-342900">
              <a:buSzPct val="100000"/>
              <a:buFont typeface="+mj-lt"/>
              <a:buAutoNum type="alphaLcPeriod"/>
            </a:pPr>
            <a:r>
              <a:rPr lang="en-US" dirty="0" smtClean="0"/>
              <a:t>Consequences </a:t>
            </a:r>
            <a:r>
              <a:rPr lang="en-US" dirty="0"/>
              <a:t>of paying rent late.</a:t>
            </a:r>
          </a:p>
          <a:p>
            <a:pPr marL="971550" lvl="1" indent="-342900">
              <a:buSzPct val="100000"/>
              <a:buFont typeface="+mj-lt"/>
              <a:buAutoNum type="alphaLcPeriod"/>
            </a:pPr>
            <a:r>
              <a:rPr lang="en-US" dirty="0" smtClean="0"/>
              <a:t>Consequences </a:t>
            </a:r>
            <a:r>
              <a:rPr lang="en-US" dirty="0"/>
              <a:t>of missing multiple rent payments.</a:t>
            </a:r>
          </a:p>
          <a:p>
            <a:r>
              <a:rPr lang="en-US" sz="1800" dirty="0"/>
              <a:t>Group 2:</a:t>
            </a:r>
          </a:p>
          <a:p>
            <a:pPr marL="971550" lvl="1" indent="-342900">
              <a:buSzPct val="100000"/>
              <a:buFont typeface="+mj-lt"/>
              <a:buAutoNum type="alphaLcPeriod"/>
            </a:pPr>
            <a:r>
              <a:rPr lang="en-US" dirty="0" smtClean="0"/>
              <a:t>Consequences </a:t>
            </a:r>
            <a:r>
              <a:rPr lang="en-US" dirty="0"/>
              <a:t>of making car payment late.</a:t>
            </a:r>
          </a:p>
          <a:p>
            <a:pPr marL="971550" lvl="1" indent="-342900">
              <a:buSzPct val="100000"/>
              <a:buFont typeface="+mj-lt"/>
              <a:buAutoNum type="alphaLcPeriod"/>
            </a:pPr>
            <a:r>
              <a:rPr lang="en-US" dirty="0" smtClean="0"/>
              <a:t>Consequences </a:t>
            </a:r>
            <a:r>
              <a:rPr lang="en-US" dirty="0"/>
              <a:t>of missing multiple car payments</a:t>
            </a:r>
            <a:r>
              <a:rPr lang="en-US" dirty="0" smtClean="0"/>
              <a:t>.</a:t>
            </a:r>
            <a:endParaRPr lang="en-US" dirty="0"/>
          </a:p>
        </p:txBody>
      </p:sp>
      <p:sp>
        <p:nvSpPr>
          <p:cNvPr id="4" name="Text Placeholder 3"/>
          <p:cNvSpPr>
            <a:spLocks noGrp="1"/>
          </p:cNvSpPr>
          <p:nvPr>
            <p:ph type="body" idx="2"/>
          </p:nvPr>
        </p:nvSpPr>
        <p:spPr/>
        <p:txBody>
          <a:bodyPr/>
          <a:lstStyle/>
          <a:p>
            <a:r>
              <a:rPr lang="en-US" sz="1800" dirty="0"/>
              <a:t>Group 3:</a:t>
            </a:r>
          </a:p>
          <a:p>
            <a:pPr marL="971550" lvl="1" indent="-342900">
              <a:buSzPct val="100000"/>
              <a:buFont typeface="+mj-lt"/>
              <a:buAutoNum type="alphaLcPeriod"/>
            </a:pPr>
            <a:r>
              <a:rPr lang="en-US" dirty="0" smtClean="0"/>
              <a:t>Consequences </a:t>
            </a:r>
            <a:r>
              <a:rPr lang="en-US" dirty="0"/>
              <a:t>of being late with electricity bill.</a:t>
            </a:r>
          </a:p>
          <a:p>
            <a:pPr marL="971550" lvl="1" indent="-342900">
              <a:buSzPct val="100000"/>
              <a:buFont typeface="+mj-lt"/>
              <a:buAutoNum type="alphaLcPeriod"/>
            </a:pPr>
            <a:r>
              <a:rPr lang="en-US" dirty="0" smtClean="0"/>
              <a:t>Consequences </a:t>
            </a:r>
            <a:r>
              <a:rPr lang="en-US" dirty="0"/>
              <a:t>of multiple late electricity bill payments.</a:t>
            </a:r>
          </a:p>
          <a:p>
            <a:r>
              <a:rPr lang="en-US" sz="1800" dirty="0"/>
              <a:t>Group 4:</a:t>
            </a:r>
          </a:p>
          <a:p>
            <a:pPr marL="971550" lvl="1" indent="-342900">
              <a:buSzPct val="100000"/>
              <a:buFont typeface="+mj-lt"/>
              <a:buAutoNum type="alphaLcPeriod"/>
            </a:pPr>
            <a:r>
              <a:rPr lang="en-US" dirty="0" smtClean="0"/>
              <a:t>Consequences </a:t>
            </a:r>
            <a:r>
              <a:rPr lang="en-US" dirty="0"/>
              <a:t>of missing payday loan payment.</a:t>
            </a:r>
          </a:p>
          <a:p>
            <a:pPr marL="971550" lvl="1" indent="-342900">
              <a:buSzPct val="100000"/>
              <a:buFont typeface="+mj-lt"/>
              <a:buAutoNum type="alphaLcPeriod"/>
            </a:pPr>
            <a:r>
              <a:rPr lang="en-US" dirty="0" smtClean="0"/>
              <a:t>Consequences </a:t>
            </a:r>
            <a:r>
              <a:rPr lang="en-US" dirty="0"/>
              <a:t>of missing credit card payment.</a:t>
            </a:r>
          </a:p>
          <a:p>
            <a:endParaRPr lang="en-US" sz="1800" dirty="0"/>
          </a:p>
        </p:txBody>
      </p:sp>
      <p:sp>
        <p:nvSpPr>
          <p:cNvPr id="2" name="Title 1"/>
          <p:cNvSpPr>
            <a:spLocks noGrp="1"/>
          </p:cNvSpPr>
          <p:nvPr>
            <p:ph type="title"/>
          </p:nvPr>
        </p:nvSpPr>
        <p:spPr/>
        <p:txBody>
          <a:bodyPr/>
          <a:lstStyle/>
          <a:p>
            <a:r>
              <a:rPr lang="en-US" dirty="0" smtClean="0"/>
              <a:t>Consequences of skipping bills</a:t>
            </a:r>
            <a:endParaRPr lang="en-US" dirty="0"/>
          </a:p>
        </p:txBody>
      </p:sp>
    </p:spTree>
    <p:extLst>
      <p:ext uri="{BB962C8B-B14F-4D97-AF65-F5344CB8AC3E}">
        <p14:creationId xmlns:p14="http://schemas.microsoft.com/office/powerpoint/2010/main" val="1389364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01600" indent="0">
              <a:buNone/>
            </a:pPr>
            <a:r>
              <a:rPr lang="en-US" sz="1800" b="1" dirty="0" smtClean="0"/>
              <a:t>What to do:</a:t>
            </a:r>
            <a:endParaRPr lang="en-US" sz="1800" b="1" dirty="0"/>
          </a:p>
          <a:p>
            <a:pPr>
              <a:buFont typeface="+mj-lt"/>
              <a:buAutoNum type="arabicPeriod"/>
            </a:pPr>
            <a:r>
              <a:rPr lang="en-US" sz="1600" dirty="0" smtClean="0"/>
              <a:t>Read </a:t>
            </a:r>
            <a:r>
              <a:rPr lang="en-US" sz="1600" dirty="0"/>
              <a:t>through the list of expenses. Identify what you need to pay to protect your housing and income, keep your insurance, and meet any court-ordered obligations.</a:t>
            </a:r>
          </a:p>
          <a:p>
            <a:pPr>
              <a:buFont typeface="+mj-lt"/>
              <a:buAutoNum type="arabicPeriod"/>
            </a:pPr>
            <a:r>
              <a:rPr lang="en-US" sz="1600" dirty="0" smtClean="0"/>
              <a:t>Prioritize </a:t>
            </a:r>
            <a:r>
              <a:rPr lang="en-US" sz="1600" dirty="0"/>
              <a:t>your bills</a:t>
            </a:r>
            <a:r>
              <a:rPr lang="en-US" sz="1600" dirty="0" smtClean="0"/>
              <a:t>.</a:t>
            </a:r>
            <a:endParaRPr lang="en-US" sz="1600" dirty="0"/>
          </a:p>
        </p:txBody>
      </p:sp>
      <p:sp>
        <p:nvSpPr>
          <p:cNvPr id="4" name="Title 3"/>
          <p:cNvSpPr>
            <a:spLocks noGrp="1"/>
          </p:cNvSpPr>
          <p:nvPr>
            <p:ph type="title"/>
          </p:nvPr>
        </p:nvSpPr>
        <p:spPr/>
        <p:txBody>
          <a:bodyPr/>
          <a:lstStyle/>
          <a:p>
            <a:r>
              <a:rPr lang="en-US" dirty="0" smtClean="0"/>
              <a:t>Tool: Prioritizing bills</a:t>
            </a:r>
            <a:endParaRPr lang="en-US" dirty="0"/>
          </a:p>
        </p:txBody>
      </p:sp>
      <p:pic>
        <p:nvPicPr>
          <p:cNvPr id="5" name="Picture 4" descr="Screenshot of the &quot;Prioritizing bills&quot; tool in Module 4, which can be found on page 93 of the toolkit."/>
          <p:cNvPicPr>
            <a:picLocks noChangeAspect="1"/>
          </p:cNvPicPr>
          <p:nvPr/>
        </p:nvPicPr>
        <p:blipFill rotWithShape="1">
          <a:blip r:embed="rId3">
            <a:extLst>
              <a:ext uri="{28A0092B-C50C-407E-A947-70E740481C1C}">
                <a14:useLocalDpi xmlns:a14="http://schemas.microsoft.com/office/drawing/2010/main" val="0"/>
              </a:ext>
            </a:extLst>
          </a:blip>
          <a:srcRect l="6626"/>
          <a:stretch/>
        </p:blipFill>
        <p:spPr>
          <a:xfrm>
            <a:off x="4356679" y="1426291"/>
            <a:ext cx="4732235" cy="5029593"/>
          </a:xfrm>
          <a:prstGeom prst="rect">
            <a:avLst/>
          </a:prstGeom>
        </p:spPr>
      </p:pic>
    </p:spTree>
    <p:extLst>
      <p:ext uri="{BB962C8B-B14F-4D97-AF65-F5344CB8AC3E}">
        <p14:creationId xmlns:p14="http://schemas.microsoft.com/office/powerpoint/2010/main" val="3045892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Module 4: Opportunities for financial empowerment</a:t>
            </a:r>
            <a:endParaRPr lang="en-US" dirty="0"/>
          </a:p>
        </p:txBody>
      </p:sp>
      <p:sp>
        <p:nvSpPr>
          <p:cNvPr id="6" name="Text Placeholder 5"/>
          <p:cNvSpPr>
            <a:spLocks noGrp="1"/>
          </p:cNvSpPr>
          <p:nvPr>
            <p:ph type="body" idx="1"/>
          </p:nvPr>
        </p:nvSpPr>
        <p:spPr>
          <a:xfrm>
            <a:off x="553641" y="1446881"/>
            <a:ext cx="8036720" cy="4106412"/>
          </a:xfrm>
        </p:spPr>
        <p:txBody>
          <a:bodyPr/>
          <a:lstStyle/>
          <a:p>
            <a:pPr lvl="0"/>
            <a:r>
              <a:rPr lang="en-US" sz="1800" dirty="0"/>
              <a:t>If you have 10 minutes…</a:t>
            </a:r>
          </a:p>
          <a:p>
            <a:pPr lvl="1"/>
            <a:r>
              <a:rPr lang="en-US" sz="1600" dirty="0"/>
              <a:t>Use the “Spending tracker” to get a clear picture of where you’re using your money and financial resources.</a:t>
            </a:r>
          </a:p>
          <a:p>
            <a:pPr lvl="0"/>
            <a:r>
              <a:rPr lang="en-US" sz="1800" dirty="0"/>
              <a:t>If you have 30 minutes…</a:t>
            </a:r>
          </a:p>
          <a:p>
            <a:pPr lvl="1"/>
            <a:r>
              <a:rPr lang="en-US" sz="1600" dirty="0"/>
              <a:t>Use “Choosing how to pay bills” to learn about all of the payment options you have for paying your bills.</a:t>
            </a:r>
          </a:p>
          <a:p>
            <a:pPr lvl="1"/>
            <a:r>
              <a:rPr lang="en-US" sz="1600" dirty="0"/>
              <a:t>Use “Cutting expenses” to brainstorm ideas for cutting expenses from your budget.</a:t>
            </a:r>
          </a:p>
          <a:p>
            <a:pPr lvl="1"/>
            <a:r>
              <a:rPr lang="en-US" sz="1600" dirty="0"/>
              <a:t>Use “Prioritizing bills” to make decisions about which bills to pay when you can’t make ends meet</a:t>
            </a:r>
          </a:p>
          <a:p>
            <a:pPr lvl="0"/>
            <a:r>
              <a:rPr lang="en-US" sz="1800" dirty="0"/>
              <a:t>If you have multiple sessions…</a:t>
            </a:r>
          </a:p>
          <a:p>
            <a:pPr lvl="1"/>
            <a:r>
              <a:rPr lang="en-US" sz="1600" dirty="0"/>
              <a:t>Use the “Bill calendar” to visually organize all of your bills in a monthly calendar</a:t>
            </a:r>
          </a:p>
        </p:txBody>
      </p:sp>
    </p:spTree>
    <p:extLst>
      <p:ext uri="{BB962C8B-B14F-4D97-AF65-F5344CB8AC3E}">
        <p14:creationId xmlns:p14="http://schemas.microsoft.com/office/powerpoint/2010/main" val="1020217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Module </a:t>
            </a:r>
            <a:r>
              <a:rPr lang="en-US" dirty="0"/>
              <a:t>5</a:t>
            </a:r>
            <a:r>
              <a:rPr lang="en-US" dirty="0" smtClean="0"/>
              <a:t>: Getting through the Month</a:t>
            </a:r>
            <a:endParaRPr lang="en-US" dirty="0"/>
          </a:p>
        </p:txBody>
      </p:sp>
    </p:spTree>
    <p:extLst>
      <p:ext uri="{BB962C8B-B14F-4D97-AF65-F5344CB8AC3E}">
        <p14:creationId xmlns:p14="http://schemas.microsoft.com/office/powerpoint/2010/main" val="497579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a:t>
            </a:r>
            <a:endParaRPr lang="en-US" dirty="0"/>
          </a:p>
        </p:txBody>
      </p:sp>
      <p:sp>
        <p:nvSpPr>
          <p:cNvPr id="3" name="Text Placeholder 2"/>
          <p:cNvSpPr>
            <a:spLocks noGrp="1"/>
          </p:cNvSpPr>
          <p:nvPr>
            <p:ph type="body" idx="1"/>
          </p:nvPr>
        </p:nvSpPr>
        <p:spPr/>
        <p:txBody>
          <a:bodyPr/>
          <a:lstStyle/>
          <a:p>
            <a:pPr lvl="0"/>
            <a:r>
              <a:rPr lang="en-US" dirty="0"/>
              <a:t>What is a cash flow budget?</a:t>
            </a:r>
          </a:p>
          <a:p>
            <a:pPr lvl="0"/>
            <a:r>
              <a:rPr lang="en-US" dirty="0"/>
              <a:t>How is it different from a regular budget?</a:t>
            </a:r>
          </a:p>
          <a:p>
            <a:pPr lvl="0"/>
            <a:r>
              <a:rPr lang="en-US" dirty="0"/>
              <a:t>What do you think may be the benefit of this approach?</a:t>
            </a:r>
          </a:p>
        </p:txBody>
      </p:sp>
    </p:spTree>
    <p:extLst>
      <p:ext uri="{BB962C8B-B14F-4D97-AF65-F5344CB8AC3E}">
        <p14:creationId xmlns:p14="http://schemas.microsoft.com/office/powerpoint/2010/main" val="2520832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Creating a cash flow budget</a:t>
            </a:r>
            <a:endParaRPr lang="en-US" dirty="0"/>
          </a:p>
        </p:txBody>
      </p:sp>
      <p:pic>
        <p:nvPicPr>
          <p:cNvPr id="4" name="Picture 3" descr="Screenshot of the &quot;How a cash flow budget works&quot; example on page 99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461779"/>
            <a:ext cx="7673672" cy="4522415"/>
          </a:xfrm>
          <a:prstGeom prst="rect">
            <a:avLst/>
          </a:prstGeom>
        </p:spPr>
      </p:pic>
    </p:spTree>
    <p:extLst>
      <p:ext uri="{BB962C8B-B14F-4D97-AF65-F5344CB8AC3E}">
        <p14:creationId xmlns:p14="http://schemas.microsoft.com/office/powerpoint/2010/main" val="172063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Overview of the training and introductions</a:t>
            </a:r>
            <a:endParaRPr lang="en-US" dirty="0"/>
          </a:p>
        </p:txBody>
      </p:sp>
    </p:spTree>
    <p:extLst>
      <p:ext uri="{BB962C8B-B14F-4D97-AF65-F5344CB8AC3E}">
        <p14:creationId xmlns:p14="http://schemas.microsoft.com/office/powerpoint/2010/main" val="4101182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cash flow: Scenario overview</a:t>
            </a:r>
            <a:endParaRPr lang="en-US" dirty="0"/>
          </a:p>
        </p:txBody>
      </p:sp>
      <p:sp>
        <p:nvSpPr>
          <p:cNvPr id="3" name="Text Placeholder 2"/>
          <p:cNvSpPr>
            <a:spLocks noGrp="1"/>
          </p:cNvSpPr>
          <p:nvPr>
            <p:ph type="body" idx="1"/>
          </p:nvPr>
        </p:nvSpPr>
        <p:spPr/>
        <p:txBody>
          <a:bodyPr/>
          <a:lstStyle/>
          <a:p>
            <a:pPr lvl="0"/>
            <a:r>
              <a:rPr lang="en-US" dirty="0"/>
              <a:t>Rafael is a single parent with two children. </a:t>
            </a:r>
          </a:p>
          <a:p>
            <a:pPr lvl="0"/>
            <a:r>
              <a:rPr lang="en-US" dirty="0"/>
              <a:t>He is often late with his rent and other bills, because he does not have the money when he needs it. </a:t>
            </a:r>
          </a:p>
          <a:p>
            <a:pPr lvl="0"/>
            <a:r>
              <a:rPr lang="en-US" dirty="0"/>
              <a:t>After tracking his spending, he developed a cash flow budget with an educator at a parenting class he takes through Cooperative Extension in his community.</a:t>
            </a:r>
          </a:p>
          <a:p>
            <a:pPr lvl="0"/>
            <a:r>
              <a:rPr lang="en-US" dirty="0"/>
              <a:t>Using the cash flow, make some recommendations to Rafael so he can make ends meet.</a:t>
            </a:r>
          </a:p>
          <a:p>
            <a:endParaRPr lang="en-US" dirty="0"/>
          </a:p>
        </p:txBody>
      </p:sp>
    </p:spTree>
    <p:extLst>
      <p:ext uri="{BB962C8B-B14F-4D97-AF65-F5344CB8AC3E}">
        <p14:creationId xmlns:p14="http://schemas.microsoft.com/office/powerpoint/2010/main" val="30865055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Managing cash flow scenario</a:t>
            </a:r>
            <a:endParaRPr lang="en-US" dirty="0"/>
          </a:p>
        </p:txBody>
      </p:sp>
      <p:graphicFrame>
        <p:nvGraphicFramePr>
          <p:cNvPr id="4" name="Object 4" descr="Example table showing cash flow budget for 4 weeks with items including beginning balance, sources of cash, uses of cash and balance for week"/>
          <p:cNvGraphicFramePr>
            <a:graphicFrameLocks noChangeAspect="1"/>
          </p:cNvGraphicFramePr>
          <p:nvPr>
            <p:extLst>
              <p:ext uri="{D42A27DB-BD31-4B8C-83A1-F6EECF244321}">
                <p14:modId xmlns:p14="http://schemas.microsoft.com/office/powerpoint/2010/main" val="495961507"/>
              </p:ext>
            </p:extLst>
          </p:nvPr>
        </p:nvGraphicFramePr>
        <p:xfrm>
          <a:off x="223031" y="1460034"/>
          <a:ext cx="8644497" cy="4807592"/>
        </p:xfrm>
        <a:graphic>
          <a:graphicData uri="http://schemas.openxmlformats.org/presentationml/2006/ole">
            <mc:AlternateContent xmlns:mc="http://schemas.openxmlformats.org/markup-compatibility/2006">
              <mc:Choice xmlns:v="urn:schemas-microsoft-com:vml" Requires="v">
                <p:oleObj spid="_x0000_s1054" name="Worksheet" r:id="rId4" imgW="8813800" imgH="5651500" progId="Excel.Sheet.12">
                  <p:embed/>
                </p:oleObj>
              </mc:Choice>
              <mc:Fallback>
                <p:oleObj name="Worksheet" r:id="rId4" imgW="8813800" imgH="5651500" progId="Excel.Sheet.12">
                  <p:embed/>
                  <p:pic>
                    <p:nvPicPr>
                      <p:cNvPr id="251906" name="Object 4" descr="Example table showing cash flow budget for 4 weeks with items including beginning balance, sources of cash, uses of cash and balance for week"/>
                      <p:cNvPicPr>
                        <a:picLocks noChangeAspect="1" noChangeArrowheads="1"/>
                      </p:cNvPicPr>
                      <p:nvPr/>
                    </p:nvPicPr>
                    <p:blipFill>
                      <a:blip r:embed="rId5"/>
                      <a:srcRect/>
                      <a:stretch>
                        <a:fillRect/>
                      </a:stretch>
                    </p:blipFill>
                    <p:spPr bwMode="auto">
                      <a:xfrm>
                        <a:off x="223031" y="1460034"/>
                        <a:ext cx="8644497" cy="480759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98948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Cash flow analysis</a:t>
            </a:r>
            <a:endParaRPr lang="en-US" dirty="0"/>
          </a:p>
        </p:txBody>
      </p:sp>
      <p:sp>
        <p:nvSpPr>
          <p:cNvPr id="4" name="Text Placeholder 3"/>
          <p:cNvSpPr>
            <a:spLocks noGrp="1"/>
          </p:cNvSpPr>
          <p:nvPr>
            <p:ph type="body" idx="1"/>
          </p:nvPr>
        </p:nvSpPr>
        <p:spPr/>
        <p:txBody>
          <a:bodyPr/>
          <a:lstStyle/>
          <a:p>
            <a:pPr marL="546100" lvl="0" indent="-457200">
              <a:buFont typeface="+mj-lt"/>
              <a:buAutoNum type="arabicPeriod"/>
            </a:pPr>
            <a:r>
              <a:rPr lang="en-US" dirty="0"/>
              <a:t>When does Rafael run out of money?</a:t>
            </a:r>
          </a:p>
          <a:p>
            <a:pPr marL="546100" lvl="0" indent="-457200">
              <a:buFont typeface="+mj-lt"/>
              <a:buAutoNum type="arabicPeriod"/>
            </a:pPr>
            <a:r>
              <a:rPr lang="en-US" dirty="0"/>
              <a:t>What can he do (or try to do) to better match the timing of his income and his expenses? Develop a prioritized list.</a:t>
            </a:r>
          </a:p>
          <a:p>
            <a:pPr marL="546100" lvl="0" indent="-457200">
              <a:buFont typeface="+mj-lt"/>
              <a:buAutoNum type="arabicPeriod"/>
            </a:pPr>
            <a:r>
              <a:rPr lang="en-US" dirty="0"/>
              <a:t>How does the SNAP benefit factor into the cash flow?</a:t>
            </a:r>
          </a:p>
          <a:p>
            <a:pPr marL="546100" lvl="0" indent="-457200">
              <a:buFont typeface="+mj-lt"/>
              <a:buAutoNum type="arabicPeriod"/>
            </a:pPr>
            <a:r>
              <a:rPr lang="en-US" dirty="0"/>
              <a:t>The next month is not included in the example. What will Rafael’s situation be at the beginning of next month? How much cash will he have? What bills will he have? What should he do now to prepare for the following month?</a:t>
            </a:r>
          </a:p>
          <a:p>
            <a:pPr marL="88900" indent="0">
              <a:buNone/>
            </a:pPr>
            <a:endParaRPr lang="en-US" dirty="0"/>
          </a:p>
        </p:txBody>
      </p:sp>
    </p:spTree>
    <p:extLst>
      <p:ext uri="{BB962C8B-B14F-4D97-AF65-F5344CB8AC3E}">
        <p14:creationId xmlns:p14="http://schemas.microsoft.com/office/powerpoint/2010/main" val="3733761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cash flow budget</a:t>
            </a:r>
            <a:endParaRPr lang="en-US" dirty="0"/>
          </a:p>
        </p:txBody>
      </p:sp>
      <p:sp>
        <p:nvSpPr>
          <p:cNvPr id="3" name="Text Placeholder 2"/>
          <p:cNvSpPr>
            <a:spLocks noGrp="1"/>
          </p:cNvSpPr>
          <p:nvPr>
            <p:ph type="body" idx="1"/>
          </p:nvPr>
        </p:nvSpPr>
        <p:spPr/>
        <p:txBody>
          <a:bodyPr/>
          <a:lstStyle/>
          <a:p>
            <a:pPr marL="546100" lvl="0" indent="-457200">
              <a:buFont typeface="+mj-lt"/>
              <a:buAutoNum type="arabicPeriod"/>
            </a:pPr>
            <a:r>
              <a:rPr lang="en-US" sz="2400" dirty="0"/>
              <a:t>Get a picture of your current situation by completing:</a:t>
            </a:r>
          </a:p>
          <a:p>
            <a:pPr lvl="1"/>
            <a:r>
              <a:rPr lang="en-US" dirty="0"/>
              <a:t>The “Income and benefits tracker”  in Module 3 </a:t>
            </a:r>
          </a:p>
          <a:p>
            <a:pPr lvl="1"/>
            <a:r>
              <a:rPr lang="en-US" dirty="0"/>
              <a:t>The “Spending tracker” in Module 4 </a:t>
            </a:r>
          </a:p>
          <a:p>
            <a:pPr lvl="1"/>
            <a:r>
              <a:rPr lang="en-US" dirty="0"/>
              <a:t>The “Cutting expenses” tool in Module 4</a:t>
            </a:r>
          </a:p>
          <a:p>
            <a:endParaRPr lang="en-US" dirty="0"/>
          </a:p>
        </p:txBody>
      </p:sp>
    </p:spTree>
    <p:extLst>
      <p:ext uri="{BB962C8B-B14F-4D97-AF65-F5344CB8AC3E}">
        <p14:creationId xmlns:p14="http://schemas.microsoft.com/office/powerpoint/2010/main" val="40151670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cash flow budget</a:t>
            </a:r>
            <a:endParaRPr lang="en-US" dirty="0"/>
          </a:p>
        </p:txBody>
      </p:sp>
      <p:sp>
        <p:nvSpPr>
          <p:cNvPr id="3" name="Text Placeholder 2"/>
          <p:cNvSpPr>
            <a:spLocks noGrp="1"/>
          </p:cNvSpPr>
          <p:nvPr>
            <p:ph type="body" idx="1"/>
          </p:nvPr>
        </p:nvSpPr>
        <p:spPr/>
        <p:txBody>
          <a:bodyPr/>
          <a:lstStyle/>
          <a:p>
            <a:pPr marL="546100" lvl="0" indent="-457200">
              <a:buFont typeface="+mj-lt"/>
              <a:buAutoNum type="arabicPeriod" startAt="2"/>
            </a:pPr>
            <a:r>
              <a:rPr lang="en-US" sz="2400" dirty="0"/>
              <a:t>Review your goals.  Complete the “Setting SMART goals” tool in Module 1 to make sure your goals are actionable.</a:t>
            </a:r>
          </a:p>
          <a:p>
            <a:pPr marL="546100" lvl="0" indent="-457200">
              <a:buFont typeface="+mj-lt"/>
              <a:buAutoNum type="arabicPeriod" startAt="2"/>
            </a:pPr>
            <a:r>
              <a:rPr lang="en-US" sz="2400" dirty="0"/>
              <a:t>Review the “Planning for life events and large purchases” tool in Module 1.</a:t>
            </a:r>
          </a:p>
          <a:p>
            <a:pPr marL="546100" lvl="0" indent="-457200">
              <a:buFont typeface="+mj-lt"/>
              <a:buAutoNum type="arabicPeriod" startAt="2"/>
            </a:pPr>
            <a:r>
              <a:rPr lang="en-US" sz="2400" dirty="0"/>
              <a:t>Write the following in the approximate week you expect each item to happen:</a:t>
            </a:r>
          </a:p>
          <a:p>
            <a:pPr lvl="1"/>
            <a:r>
              <a:rPr lang="en-US" dirty="0"/>
              <a:t>Projected income, benefits, and others resources, and</a:t>
            </a:r>
          </a:p>
          <a:p>
            <a:pPr lvl="1"/>
            <a:r>
              <a:rPr lang="en-US" dirty="0"/>
              <a:t>Spending that cannot be cut.</a:t>
            </a:r>
          </a:p>
        </p:txBody>
      </p:sp>
    </p:spTree>
    <p:extLst>
      <p:ext uri="{BB962C8B-B14F-4D97-AF65-F5344CB8AC3E}">
        <p14:creationId xmlns:p14="http://schemas.microsoft.com/office/powerpoint/2010/main" val="1505728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cash flow budget</a:t>
            </a:r>
            <a:endParaRPr lang="en-US" dirty="0"/>
          </a:p>
        </p:txBody>
      </p:sp>
      <p:sp>
        <p:nvSpPr>
          <p:cNvPr id="3" name="Text Placeholder 2"/>
          <p:cNvSpPr>
            <a:spLocks noGrp="1"/>
          </p:cNvSpPr>
          <p:nvPr>
            <p:ph type="body" idx="1"/>
          </p:nvPr>
        </p:nvSpPr>
        <p:spPr/>
        <p:txBody>
          <a:bodyPr/>
          <a:lstStyle/>
          <a:p>
            <a:pPr marL="546100" lvl="0" indent="-457200">
              <a:buFont typeface="+mj-lt"/>
              <a:buAutoNum type="arabicPeriod" startAt="5"/>
            </a:pPr>
            <a:r>
              <a:rPr lang="en-US" sz="2400" dirty="0"/>
              <a:t>Set targets for spending to help create savings for goals, life events, and large purchases. Use the “Cutting expenses” tool in Module 4 to identity:</a:t>
            </a:r>
          </a:p>
          <a:p>
            <a:pPr lvl="1"/>
            <a:r>
              <a:rPr lang="en-US" dirty="0"/>
              <a:t>Spending that </a:t>
            </a:r>
            <a:r>
              <a:rPr lang="en-US" u="sng" dirty="0"/>
              <a:t>can be </a:t>
            </a:r>
            <a:r>
              <a:rPr lang="en-US" b="1" u="sng" dirty="0"/>
              <a:t>eliminated</a:t>
            </a:r>
            <a:r>
              <a:rPr lang="en-US" b="1" dirty="0"/>
              <a:t> </a:t>
            </a:r>
            <a:endParaRPr lang="en-US" dirty="0"/>
          </a:p>
          <a:p>
            <a:pPr lvl="1"/>
            <a:r>
              <a:rPr lang="en-US" dirty="0"/>
              <a:t>Spending that </a:t>
            </a:r>
            <a:r>
              <a:rPr lang="en-US" u="sng" dirty="0"/>
              <a:t>can be </a:t>
            </a:r>
            <a:r>
              <a:rPr lang="en-US" b="1" u="sng" dirty="0"/>
              <a:t>reduced</a:t>
            </a:r>
            <a:endParaRPr lang="en-US" dirty="0"/>
          </a:p>
          <a:p>
            <a:pPr marL="546100" lvl="0" indent="-457200">
              <a:buFont typeface="+mj-lt"/>
              <a:buAutoNum type="arabicPeriod" startAt="6"/>
            </a:pPr>
            <a:r>
              <a:rPr lang="en-US" sz="2400" dirty="0"/>
              <a:t>Fill in savings for goals, life expenses, and large purchases.</a:t>
            </a:r>
          </a:p>
          <a:p>
            <a:endParaRPr lang="en-US" dirty="0"/>
          </a:p>
        </p:txBody>
      </p:sp>
    </p:spTree>
    <p:extLst>
      <p:ext uri="{BB962C8B-B14F-4D97-AF65-F5344CB8AC3E}">
        <p14:creationId xmlns:p14="http://schemas.microsoft.com/office/powerpoint/2010/main" val="2730532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cash flow</a:t>
            </a:r>
            <a:endParaRPr lang="en-US" dirty="0"/>
          </a:p>
        </p:txBody>
      </p:sp>
      <p:sp>
        <p:nvSpPr>
          <p:cNvPr id="4" name="Content Placeholder 2"/>
          <p:cNvSpPr txBox="1">
            <a:spLocks/>
          </p:cNvSpPr>
          <p:nvPr/>
        </p:nvSpPr>
        <p:spPr>
          <a:xfrm>
            <a:off x="328613" y="1244906"/>
            <a:ext cx="8134350" cy="404041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lnSpc>
                <a:spcPct val="100000"/>
              </a:lnSpc>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marL="914400" lvl="2" indent="0">
              <a:lnSpc>
                <a:spcPts val="3200"/>
              </a:lnSpc>
              <a:buFont typeface="Arial" panose="020B0604020202020204" pitchFamily="34" charset="0"/>
              <a:buNone/>
            </a:pPr>
            <a:r>
              <a:rPr lang="en-US" altLang="en-US" b="1" dirty="0" smtClean="0">
                <a:solidFill>
                  <a:srgbClr val="101820"/>
                </a:solidFill>
              </a:rPr>
              <a:t>Increase</a:t>
            </a:r>
            <a:r>
              <a:rPr lang="en-US" altLang="en-US" dirty="0" smtClean="0">
                <a:solidFill>
                  <a:srgbClr val="101820"/>
                </a:solidFill>
              </a:rPr>
              <a:t> sources of cash, income, or other financial resources, including accessing public benefits and applying for tax credits for which you qualify.</a:t>
            </a:r>
          </a:p>
          <a:p>
            <a:pPr marL="1371600" lvl="3" indent="0">
              <a:lnSpc>
                <a:spcPts val="3200"/>
              </a:lnSpc>
              <a:buFont typeface="Arial" panose="020B0604020202020204" pitchFamily="34" charset="0"/>
              <a:buNone/>
            </a:pPr>
            <a:endParaRPr lang="en-US" altLang="en-US" dirty="0" smtClean="0">
              <a:solidFill>
                <a:srgbClr val="101820"/>
              </a:solidFill>
            </a:endParaRPr>
          </a:p>
          <a:p>
            <a:pPr marL="914400" lvl="2" indent="0">
              <a:lnSpc>
                <a:spcPts val="3200"/>
              </a:lnSpc>
              <a:buFont typeface="Arial" panose="020B0604020202020204" pitchFamily="34" charset="0"/>
              <a:buNone/>
            </a:pPr>
            <a:r>
              <a:rPr lang="en-US" altLang="en-US" b="1" dirty="0" smtClean="0">
                <a:solidFill>
                  <a:srgbClr val="101820"/>
                </a:solidFill>
              </a:rPr>
              <a:t>Decrease </a:t>
            </a:r>
            <a:r>
              <a:rPr lang="en-US" altLang="en-US" dirty="0" smtClean="0">
                <a:solidFill>
                  <a:srgbClr val="101820"/>
                </a:solidFill>
              </a:rPr>
              <a:t>your spending or uses of cash and other financial resources.</a:t>
            </a:r>
          </a:p>
          <a:p>
            <a:pPr marL="457200" lvl="1" indent="0">
              <a:lnSpc>
                <a:spcPts val="3200"/>
              </a:lnSpc>
              <a:buFont typeface="Wingdings" panose="05000000000000000000" pitchFamily="2" charset="2"/>
              <a:buNone/>
            </a:pPr>
            <a:endParaRPr lang="en-US" altLang="en-US" dirty="0" smtClean="0">
              <a:solidFill>
                <a:srgbClr val="101820"/>
              </a:solidFill>
            </a:endParaRPr>
          </a:p>
          <a:p>
            <a:pPr marL="914400" lvl="2" indent="0">
              <a:lnSpc>
                <a:spcPts val="3200"/>
              </a:lnSpc>
              <a:buFont typeface="Arial" panose="020B0604020202020204" pitchFamily="34" charset="0"/>
              <a:buNone/>
            </a:pPr>
            <a:r>
              <a:rPr lang="en-US" altLang="en-US" b="1" dirty="0" smtClean="0">
                <a:solidFill>
                  <a:srgbClr val="101820"/>
                </a:solidFill>
              </a:rPr>
              <a:t>Match</a:t>
            </a:r>
            <a:r>
              <a:rPr lang="en-US" altLang="en-US" dirty="0" smtClean="0">
                <a:solidFill>
                  <a:srgbClr val="101820"/>
                </a:solidFill>
              </a:rPr>
              <a:t> timing of sources and uses of income where possible.</a:t>
            </a:r>
          </a:p>
          <a:p>
            <a:pPr marL="0" indent="0">
              <a:lnSpc>
                <a:spcPts val="3200"/>
              </a:lnSpc>
            </a:pPr>
            <a:endParaRPr lang="en-US" altLang="en-US" b="1" dirty="0" smtClean="0">
              <a:solidFill>
                <a:srgbClr val="101820"/>
              </a:solidFill>
            </a:endParaRPr>
          </a:p>
        </p:txBody>
      </p:sp>
      <p:grpSp>
        <p:nvGrpSpPr>
          <p:cNvPr id="5" name="Group 9" descr="&quot;&quot;"/>
          <p:cNvGrpSpPr>
            <a:grpSpLocks/>
          </p:cNvGrpSpPr>
          <p:nvPr/>
        </p:nvGrpSpPr>
        <p:grpSpPr bwMode="auto">
          <a:xfrm>
            <a:off x="554038" y="4829942"/>
            <a:ext cx="461962" cy="213419"/>
            <a:chOff x="5605860" y="3077329"/>
            <a:chExt cx="330200" cy="199188"/>
          </a:xfrm>
        </p:grpSpPr>
        <p:pic>
          <p:nvPicPr>
            <p:cNvPr id="6" name="Picture 10"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5860" y="3077329"/>
              <a:ext cx="330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5860" y="3213017"/>
              <a:ext cx="330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2" descr="&quot;&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70034" y="3414902"/>
            <a:ext cx="38075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quot;&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70033" y="1811106"/>
            <a:ext cx="38075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3433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sz="1800" b="1" dirty="0" smtClean="0"/>
              <a:t>What to do:</a:t>
            </a:r>
            <a:endParaRPr lang="en-US" sz="1800" b="1" dirty="0"/>
          </a:p>
          <a:p>
            <a:pPr>
              <a:buFont typeface="+mj-lt"/>
              <a:buAutoNum type="arabicPeriod"/>
            </a:pPr>
            <a:r>
              <a:rPr lang="en-US" sz="1600" dirty="0"/>
              <a:t>Read through the strategies for improving your cash flow.</a:t>
            </a:r>
          </a:p>
          <a:p>
            <a:pPr>
              <a:buFont typeface="+mj-lt"/>
              <a:buAutoNum type="arabicPeriod"/>
            </a:pPr>
            <a:r>
              <a:rPr lang="en-US" sz="1600" dirty="0" smtClean="0"/>
              <a:t>Write </a:t>
            </a:r>
            <a:r>
              <a:rPr lang="en-US" sz="1600" dirty="0"/>
              <a:t>down any questions you have or next steps you can take.</a:t>
            </a:r>
          </a:p>
          <a:p>
            <a:pPr>
              <a:buFont typeface="+mj-lt"/>
              <a:buAutoNum type="arabicPeriod"/>
            </a:pPr>
            <a:r>
              <a:rPr lang="en-US" sz="1600" dirty="0" smtClean="0"/>
              <a:t>Commit </a:t>
            </a:r>
            <a:r>
              <a:rPr lang="en-US" sz="1600" dirty="0"/>
              <a:t>to implementing one or two strategies for the coming month and see if your cash flow improves.</a:t>
            </a:r>
          </a:p>
          <a:p>
            <a:endParaRPr lang="en-US" sz="1600" dirty="0"/>
          </a:p>
        </p:txBody>
      </p:sp>
      <p:sp>
        <p:nvSpPr>
          <p:cNvPr id="2" name="Title 1"/>
          <p:cNvSpPr>
            <a:spLocks noGrp="1"/>
          </p:cNvSpPr>
          <p:nvPr>
            <p:ph type="title"/>
          </p:nvPr>
        </p:nvSpPr>
        <p:spPr/>
        <p:txBody>
          <a:bodyPr/>
          <a:lstStyle/>
          <a:p>
            <a:r>
              <a:rPr lang="en-US" dirty="0" smtClean="0"/>
              <a:t>Tool: Improving cash flow</a:t>
            </a:r>
            <a:endParaRPr lang="en-US" dirty="0"/>
          </a:p>
        </p:txBody>
      </p:sp>
      <p:pic>
        <p:nvPicPr>
          <p:cNvPr id="7" name="Picture 6" descr="Screenshot of the &quot;Improving cash flow&quot; tool in Module 5, which can be found on page 102 of the toolkit."/>
          <p:cNvPicPr>
            <a:picLocks noChangeAspect="1"/>
          </p:cNvPicPr>
          <p:nvPr/>
        </p:nvPicPr>
        <p:blipFill rotWithShape="1">
          <a:blip r:embed="rId3">
            <a:extLst>
              <a:ext uri="{28A0092B-C50C-407E-A947-70E740481C1C}">
                <a14:useLocalDpi xmlns:a14="http://schemas.microsoft.com/office/drawing/2010/main" val="0"/>
              </a:ext>
            </a:extLst>
          </a:blip>
          <a:srcRect l="2271" r="3466"/>
          <a:stretch/>
        </p:blipFill>
        <p:spPr>
          <a:xfrm>
            <a:off x="4439797" y="1467354"/>
            <a:ext cx="4450815" cy="4669039"/>
          </a:xfrm>
          <a:prstGeom prst="rect">
            <a:avLst/>
          </a:prstGeom>
        </p:spPr>
      </p:pic>
    </p:spTree>
    <p:extLst>
      <p:ext uri="{BB962C8B-B14F-4D97-AF65-F5344CB8AC3E}">
        <p14:creationId xmlns:p14="http://schemas.microsoft.com/office/powerpoint/2010/main" val="161092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4512" y="1439230"/>
            <a:ext cx="3951287" cy="4199647"/>
          </a:xfrm>
        </p:spPr>
        <p:txBody>
          <a:bodyPr/>
          <a:lstStyle/>
          <a:p>
            <a:pPr marL="101600" indent="0">
              <a:buNone/>
            </a:pPr>
            <a:r>
              <a:rPr lang="en-US" sz="1800" b="1" dirty="0" smtClean="0"/>
              <a:t>What to do:</a:t>
            </a:r>
            <a:endParaRPr lang="en-US" sz="1800" b="1" dirty="0"/>
          </a:p>
          <a:p>
            <a:pPr>
              <a:buFont typeface="+mj-lt"/>
              <a:buAutoNum type="arabicPeriod"/>
            </a:pPr>
            <a:r>
              <a:rPr lang="en-US" sz="1600" dirty="0"/>
              <a:t>Fill in the calendar with the dates for that month.</a:t>
            </a:r>
          </a:p>
          <a:p>
            <a:pPr>
              <a:buFont typeface="+mj-lt"/>
              <a:buAutoNum type="arabicPeriod"/>
            </a:pPr>
            <a:r>
              <a:rPr lang="en-US" sz="1600" dirty="0" smtClean="0"/>
              <a:t>Use </a:t>
            </a:r>
            <a:r>
              <a:rPr lang="en-US" sz="1600" dirty="0"/>
              <a:t>your cash flow budget to enter your income (including benefits) and expenses. </a:t>
            </a:r>
            <a:endParaRPr lang="en-US" sz="1600" dirty="0" smtClean="0"/>
          </a:p>
          <a:p>
            <a:pPr>
              <a:buFont typeface="+mj-lt"/>
              <a:buAutoNum type="arabicPeriod"/>
            </a:pPr>
            <a:r>
              <a:rPr lang="en-US" sz="1600" dirty="0" smtClean="0"/>
              <a:t>Try </a:t>
            </a:r>
            <a:r>
              <a:rPr lang="en-US" sz="1600" dirty="0"/>
              <a:t>moving expenses around to better align with when you have income in places where you’re coming up short.</a:t>
            </a:r>
          </a:p>
          <a:p>
            <a:pPr>
              <a:buFont typeface="+mj-lt"/>
              <a:buAutoNum type="arabicPeriod"/>
            </a:pPr>
            <a:r>
              <a:rPr lang="en-US" sz="1600" dirty="0" smtClean="0"/>
              <a:t>Take </a:t>
            </a:r>
            <a:r>
              <a:rPr lang="en-US" sz="1600" dirty="0"/>
              <a:t>action to make the changes a reality. </a:t>
            </a:r>
          </a:p>
        </p:txBody>
      </p:sp>
      <p:sp>
        <p:nvSpPr>
          <p:cNvPr id="4" name="Title 3"/>
          <p:cNvSpPr>
            <a:spLocks noGrp="1"/>
          </p:cNvSpPr>
          <p:nvPr>
            <p:ph type="title"/>
          </p:nvPr>
        </p:nvSpPr>
        <p:spPr/>
        <p:txBody>
          <a:bodyPr/>
          <a:lstStyle/>
          <a:p>
            <a:r>
              <a:rPr lang="en-US" dirty="0" smtClean="0"/>
              <a:t>Tool: Adjusting your cash flow</a:t>
            </a:r>
            <a:endParaRPr lang="en-US" dirty="0"/>
          </a:p>
        </p:txBody>
      </p:sp>
      <p:pic>
        <p:nvPicPr>
          <p:cNvPr id="5" name="Picture 4" descr="Screenshot of the &quot;Adjusting your cash flow&quot; tool in Module 5, which can be found on page 107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592" y="1352204"/>
            <a:ext cx="4035817" cy="5270607"/>
          </a:xfrm>
          <a:prstGeom prst="rect">
            <a:avLst/>
          </a:prstGeom>
        </p:spPr>
      </p:pic>
    </p:spTree>
    <p:extLst>
      <p:ext uri="{BB962C8B-B14F-4D97-AF65-F5344CB8AC3E}">
        <p14:creationId xmlns:p14="http://schemas.microsoft.com/office/powerpoint/2010/main" val="2492853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Module 5: Opportunities for financial empowerment</a:t>
            </a:r>
            <a:endParaRPr lang="en-US" dirty="0"/>
          </a:p>
        </p:txBody>
      </p:sp>
      <p:sp>
        <p:nvSpPr>
          <p:cNvPr id="6" name="Text Placeholder 5"/>
          <p:cNvSpPr>
            <a:spLocks noGrp="1"/>
          </p:cNvSpPr>
          <p:nvPr>
            <p:ph type="body" idx="1"/>
          </p:nvPr>
        </p:nvSpPr>
        <p:spPr/>
        <p:txBody>
          <a:bodyPr/>
          <a:lstStyle/>
          <a:p>
            <a:r>
              <a:rPr lang="en-US" dirty="0"/>
              <a:t>If you have a 10-minute session…</a:t>
            </a:r>
          </a:p>
          <a:p>
            <a:pPr lvl="1"/>
            <a:r>
              <a:rPr lang="en-US" dirty="0"/>
              <a:t>Use “Improving cash flow” to learn about strategies and habits you can change to help your cash flow</a:t>
            </a:r>
          </a:p>
          <a:p>
            <a:r>
              <a:rPr lang="en-US" dirty="0"/>
              <a:t>If you have a 30-minute session…</a:t>
            </a:r>
          </a:p>
          <a:p>
            <a:pPr lvl="1"/>
            <a:r>
              <a:rPr lang="en-US" dirty="0"/>
              <a:t>Use “Adjusting your cash flow” to find expenses that you can move or reduce to make sure your weekly cash flow is positive</a:t>
            </a:r>
          </a:p>
          <a:p>
            <a:r>
              <a:rPr lang="en-US" dirty="0"/>
              <a:t>If you have multiple sessions…</a:t>
            </a:r>
          </a:p>
          <a:p>
            <a:pPr lvl="1"/>
            <a:r>
              <a:rPr lang="en-US" dirty="0"/>
              <a:t>Use “Creating a cash flow budget” to see how your income and expenses line up</a:t>
            </a:r>
          </a:p>
          <a:p>
            <a:endParaRPr lang="en-US" dirty="0"/>
          </a:p>
        </p:txBody>
      </p:sp>
    </p:spTree>
    <p:extLst>
      <p:ext uri="{BB962C8B-B14F-4D97-AF65-F5344CB8AC3E}">
        <p14:creationId xmlns:p14="http://schemas.microsoft.com/office/powerpoint/2010/main" val="198601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purpose</a:t>
            </a:r>
            <a:endParaRPr lang="en-US" dirty="0"/>
          </a:p>
        </p:txBody>
      </p:sp>
      <p:sp>
        <p:nvSpPr>
          <p:cNvPr id="5" name="Text Placeholder 4"/>
          <p:cNvSpPr>
            <a:spLocks noGrp="1"/>
          </p:cNvSpPr>
          <p:nvPr>
            <p:ph type="body" idx="1"/>
          </p:nvPr>
        </p:nvSpPr>
        <p:spPr/>
        <p:txBody>
          <a:bodyPr/>
          <a:lstStyle/>
          <a:p>
            <a:pPr marL="88900" indent="0">
              <a:buNone/>
            </a:pPr>
            <a:r>
              <a:rPr lang="en-US" dirty="0"/>
              <a:t>To provide you with:</a:t>
            </a:r>
          </a:p>
          <a:p>
            <a:pPr lvl="0"/>
            <a:r>
              <a:rPr lang="en-US" dirty="0"/>
              <a:t>An orientation to the Consumer Financial Protection </a:t>
            </a:r>
            <a:r>
              <a:rPr lang="en-US" dirty="0" smtClean="0"/>
              <a:t>Bureau.</a:t>
            </a:r>
            <a:endParaRPr lang="en-US" dirty="0"/>
          </a:p>
          <a:p>
            <a:pPr lvl="0"/>
            <a:r>
              <a:rPr lang="en-US" dirty="0"/>
              <a:t>An overview of financial topics relevant to the work you </a:t>
            </a:r>
            <a:r>
              <a:rPr lang="en-US" dirty="0" smtClean="0"/>
              <a:t>do.</a:t>
            </a:r>
            <a:endParaRPr lang="en-US" dirty="0"/>
          </a:p>
          <a:p>
            <a:pPr lvl="0"/>
            <a:r>
              <a:rPr lang="en-US" dirty="0"/>
              <a:t>Tools and handouts you can use with the people you </a:t>
            </a:r>
            <a:r>
              <a:rPr lang="en-US" dirty="0" smtClean="0"/>
              <a:t>serve.</a:t>
            </a:r>
            <a:endParaRPr lang="en-US" dirty="0"/>
          </a:p>
          <a:p>
            <a:pPr lvl="0"/>
            <a:r>
              <a:rPr lang="en-US" dirty="0"/>
              <a:t>Strategies for using </a:t>
            </a:r>
            <a:r>
              <a:rPr lang="en-US" dirty="0" smtClean="0"/>
              <a:t>the Your Money, Your Goals toolkit.</a:t>
            </a:r>
            <a:endParaRPr lang="en-US" dirty="0"/>
          </a:p>
          <a:p>
            <a:pPr lvl="0"/>
            <a:r>
              <a:rPr lang="en-US" dirty="0"/>
              <a:t>The knowledge and confidence to use the toolkit with the people you </a:t>
            </a:r>
            <a:r>
              <a:rPr lang="en-US" dirty="0" smtClean="0"/>
              <a:t>serve.</a:t>
            </a:r>
            <a:endParaRPr lang="en-US" dirty="0"/>
          </a:p>
          <a:p>
            <a:endParaRPr lang="en-US" dirty="0"/>
          </a:p>
        </p:txBody>
      </p:sp>
    </p:spTree>
    <p:extLst>
      <p:ext uri="{BB962C8B-B14F-4D97-AF65-F5344CB8AC3E}">
        <p14:creationId xmlns:p14="http://schemas.microsoft.com/office/powerpoint/2010/main" val="12498932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03112" y="2300174"/>
            <a:ext cx="7309556" cy="880064"/>
          </a:xfrm>
        </p:spPr>
        <p:txBody>
          <a:bodyPr>
            <a:normAutofit fontScale="90000"/>
          </a:bodyPr>
          <a:lstStyle/>
          <a:p>
            <a:r>
              <a:rPr lang="en-US" altLang="en-US" dirty="0" smtClean="0">
                <a:solidFill>
                  <a:srgbClr val="3B8636"/>
                </a:solidFill>
              </a:rPr>
              <a:t>Your Money, Your Goals</a:t>
            </a:r>
          </a:p>
        </p:txBody>
      </p:sp>
      <p:sp>
        <p:nvSpPr>
          <p:cNvPr id="5" name="Text Placeholder 2"/>
          <p:cNvSpPr>
            <a:spLocks noGrp="1"/>
          </p:cNvSpPr>
          <p:nvPr>
            <p:ph type="subTitle" idx="1"/>
          </p:nvPr>
        </p:nvSpPr>
        <p:spPr>
          <a:xfrm>
            <a:off x="903112" y="3202725"/>
            <a:ext cx="7309555" cy="975383"/>
          </a:xfrm>
        </p:spPr>
        <p:txBody>
          <a:bodyPr/>
          <a:lstStyle/>
          <a:p>
            <a:r>
              <a:rPr lang="en-US" dirty="0" smtClean="0"/>
              <a:t>Module </a:t>
            </a:r>
            <a:r>
              <a:rPr lang="en-US" dirty="0"/>
              <a:t>6</a:t>
            </a:r>
            <a:r>
              <a:rPr lang="en-US" dirty="0" smtClean="0"/>
              <a:t>: Dealing with Debt</a:t>
            </a:r>
            <a:endParaRPr lang="en-US" dirty="0"/>
          </a:p>
        </p:txBody>
      </p:sp>
    </p:spTree>
    <p:extLst>
      <p:ext uri="{BB962C8B-B14F-4D97-AF65-F5344CB8AC3E}">
        <p14:creationId xmlns:p14="http://schemas.microsoft.com/office/powerpoint/2010/main" val="24293816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debt?</a:t>
            </a:r>
            <a:endParaRPr lang="en-US" dirty="0"/>
          </a:p>
        </p:txBody>
      </p:sp>
      <p:sp>
        <p:nvSpPr>
          <p:cNvPr id="5" name="Text Placeholder 4"/>
          <p:cNvSpPr>
            <a:spLocks noGrp="1"/>
          </p:cNvSpPr>
          <p:nvPr>
            <p:ph type="body" idx="1"/>
          </p:nvPr>
        </p:nvSpPr>
        <p:spPr/>
        <p:txBody>
          <a:bodyPr/>
          <a:lstStyle/>
          <a:p>
            <a:pPr lvl="0"/>
            <a:r>
              <a:rPr lang="en-US" b="1" dirty="0"/>
              <a:t>What is debt?</a:t>
            </a:r>
            <a:endParaRPr lang="en-US" dirty="0"/>
          </a:p>
          <a:p>
            <a:pPr lvl="1"/>
            <a:r>
              <a:rPr lang="en-US" dirty="0"/>
              <a:t>Money you owe.</a:t>
            </a:r>
          </a:p>
          <a:p>
            <a:pPr lvl="1"/>
            <a:r>
              <a:rPr lang="en-US" dirty="0"/>
              <a:t>Debt is a liability. </a:t>
            </a:r>
          </a:p>
          <a:p>
            <a:pPr lvl="1"/>
            <a:r>
              <a:rPr lang="en-US" dirty="0"/>
              <a:t>Debt may obligate future income.</a:t>
            </a:r>
          </a:p>
          <a:p>
            <a:pPr lvl="0"/>
            <a:r>
              <a:rPr lang="en-US" b="1" dirty="0"/>
              <a:t>How is debt different from credit? </a:t>
            </a:r>
            <a:r>
              <a:rPr lang="en-US" dirty="0"/>
              <a:t>For our purposes…</a:t>
            </a:r>
          </a:p>
          <a:p>
            <a:pPr lvl="1"/>
            <a:r>
              <a:rPr lang="en-US" dirty="0"/>
              <a:t>Credit is the ability to borrow money.</a:t>
            </a:r>
          </a:p>
          <a:p>
            <a:pPr lvl="1"/>
            <a:r>
              <a:rPr lang="en-US" dirty="0"/>
              <a:t>Debt is the result of using credit.</a:t>
            </a:r>
          </a:p>
          <a:p>
            <a:endParaRPr lang="en-US" dirty="0"/>
          </a:p>
        </p:txBody>
      </p:sp>
    </p:spTree>
    <p:extLst>
      <p:ext uri="{BB962C8B-B14F-4D97-AF65-F5344CB8AC3E}">
        <p14:creationId xmlns:p14="http://schemas.microsoft.com/office/powerpoint/2010/main" val="1761243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debt, bad debt</a:t>
            </a:r>
            <a:endParaRPr lang="en-US" dirty="0"/>
          </a:p>
        </p:txBody>
      </p:sp>
      <p:sp>
        <p:nvSpPr>
          <p:cNvPr id="3" name="Text Placeholder 2"/>
          <p:cNvSpPr>
            <a:spLocks noGrp="1"/>
          </p:cNvSpPr>
          <p:nvPr>
            <p:ph type="body" idx="1"/>
          </p:nvPr>
        </p:nvSpPr>
        <p:spPr/>
        <p:txBody>
          <a:bodyPr/>
          <a:lstStyle/>
          <a:p>
            <a:pPr lvl="0"/>
            <a:r>
              <a:rPr lang="en-US" dirty="0"/>
              <a:t>Loan from friend or family member</a:t>
            </a:r>
          </a:p>
          <a:p>
            <a:pPr lvl="0"/>
            <a:r>
              <a:rPr lang="en-US" dirty="0"/>
              <a:t>Auto loan </a:t>
            </a:r>
          </a:p>
          <a:p>
            <a:pPr lvl="0"/>
            <a:r>
              <a:rPr lang="en-US" dirty="0"/>
              <a:t>Student loan</a:t>
            </a:r>
          </a:p>
          <a:p>
            <a:pPr lvl="0"/>
            <a:r>
              <a:rPr lang="en-US" dirty="0"/>
              <a:t>Payday loan</a:t>
            </a:r>
          </a:p>
          <a:p>
            <a:pPr lvl="0"/>
            <a:r>
              <a:rPr lang="en-US" dirty="0"/>
              <a:t>Mortgage (loan for a home)</a:t>
            </a:r>
          </a:p>
          <a:p>
            <a:pPr lvl="0"/>
            <a:r>
              <a:rPr lang="en-US" dirty="0"/>
              <a:t>Auto title loan</a:t>
            </a:r>
          </a:p>
          <a:p>
            <a:pPr lvl="0"/>
            <a:r>
              <a:rPr lang="en-US" dirty="0"/>
              <a:t>Pawn shop loan</a:t>
            </a:r>
          </a:p>
        </p:txBody>
      </p:sp>
    </p:spTree>
    <p:extLst>
      <p:ext uri="{BB962C8B-B14F-4D97-AF65-F5344CB8AC3E}">
        <p14:creationId xmlns:p14="http://schemas.microsoft.com/office/powerpoint/2010/main" val="1730126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Co-signers: Agree to pay the loan</a:t>
            </a:r>
            <a:endParaRPr lang="en-US" dirty="0"/>
          </a:p>
        </p:txBody>
      </p:sp>
      <p:sp>
        <p:nvSpPr>
          <p:cNvPr id="3" name="Text Placeholder 2"/>
          <p:cNvSpPr>
            <a:spLocks noGrp="1"/>
          </p:cNvSpPr>
          <p:nvPr>
            <p:ph type="body" idx="1"/>
          </p:nvPr>
        </p:nvSpPr>
        <p:spPr/>
        <p:txBody>
          <a:bodyPr/>
          <a:lstStyle/>
          <a:p>
            <a:r>
              <a:rPr lang="en-US" b="1" dirty="0"/>
              <a:t>Co-signing on a loan</a:t>
            </a:r>
            <a:endParaRPr lang="en-US" dirty="0"/>
          </a:p>
          <a:p>
            <a:pPr lvl="1"/>
            <a:r>
              <a:rPr lang="en-US" dirty="0"/>
              <a:t>Means you have the same obligation to pay the debt as the borrower</a:t>
            </a:r>
          </a:p>
          <a:p>
            <a:pPr lvl="1"/>
            <a:r>
              <a:rPr lang="en-US" dirty="0"/>
              <a:t>Can result in you having to repay any missed payments</a:t>
            </a:r>
          </a:p>
          <a:p>
            <a:pPr lvl="1"/>
            <a:r>
              <a:rPr lang="en-US" dirty="0"/>
              <a:t>Can affect your credit score and ability to obtain a future loan</a:t>
            </a:r>
          </a:p>
          <a:p>
            <a:pPr marL="88900" indent="0">
              <a:buNone/>
            </a:pPr>
            <a:endParaRPr lang="en-US" dirty="0" smtClean="0"/>
          </a:p>
          <a:p>
            <a:r>
              <a:rPr lang="en-US" b="1" dirty="0" smtClean="0"/>
              <a:t>Before </a:t>
            </a:r>
            <a:r>
              <a:rPr lang="en-US" b="1" dirty="0"/>
              <a:t>co-signing, read the terms of the loan and consider carefully before taking on the risk.</a:t>
            </a:r>
            <a:endParaRPr lang="en-US" dirty="0"/>
          </a:p>
        </p:txBody>
      </p:sp>
    </p:spTree>
    <p:extLst>
      <p:ext uri="{BB962C8B-B14F-4D97-AF65-F5344CB8AC3E}">
        <p14:creationId xmlns:p14="http://schemas.microsoft.com/office/powerpoint/2010/main" val="5815620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debt</a:t>
            </a:r>
            <a:endParaRPr lang="en-US" dirty="0"/>
          </a:p>
        </p:txBody>
      </p:sp>
      <p:sp>
        <p:nvSpPr>
          <p:cNvPr id="3" name="Text Placeholder 2"/>
          <p:cNvSpPr>
            <a:spLocks noGrp="1"/>
          </p:cNvSpPr>
          <p:nvPr>
            <p:ph type="body" idx="1"/>
          </p:nvPr>
        </p:nvSpPr>
        <p:spPr/>
        <p:txBody>
          <a:bodyPr/>
          <a:lstStyle/>
          <a:p>
            <a:r>
              <a:rPr lang="en-US" dirty="0"/>
              <a:t>This module talks about three types of debt:</a:t>
            </a:r>
          </a:p>
          <a:p>
            <a:pPr lvl="1"/>
            <a:r>
              <a:rPr lang="en-US" dirty="0"/>
              <a:t>Student loan debt</a:t>
            </a:r>
          </a:p>
          <a:p>
            <a:pPr lvl="1"/>
            <a:r>
              <a:rPr lang="en-US" dirty="0"/>
              <a:t>Medical debt</a:t>
            </a:r>
          </a:p>
          <a:p>
            <a:pPr lvl="1"/>
            <a:r>
              <a:rPr lang="en-US" dirty="0"/>
              <a:t>Payday loans</a:t>
            </a:r>
          </a:p>
          <a:p>
            <a:r>
              <a:rPr lang="en-US" dirty="0"/>
              <a:t> </a:t>
            </a:r>
            <a:r>
              <a:rPr lang="en-US" dirty="0" smtClean="0"/>
              <a:t>There </a:t>
            </a:r>
            <a:r>
              <a:rPr lang="en-US" dirty="0"/>
              <a:t>are also tools to help you:</a:t>
            </a:r>
          </a:p>
          <a:p>
            <a:pPr lvl="1"/>
            <a:r>
              <a:rPr lang="en-US" dirty="0"/>
              <a:t>Manage your debt</a:t>
            </a:r>
          </a:p>
          <a:p>
            <a:pPr lvl="1"/>
            <a:r>
              <a:rPr lang="en-US" dirty="0"/>
              <a:t>Respond to debt collectors</a:t>
            </a:r>
          </a:p>
          <a:p>
            <a:pPr lvl="1"/>
            <a:r>
              <a:rPr lang="en-US" dirty="0"/>
              <a:t>Shop for an auto loan</a:t>
            </a:r>
          </a:p>
        </p:txBody>
      </p:sp>
    </p:spTree>
    <p:extLst>
      <p:ext uri="{BB962C8B-B14F-4D97-AF65-F5344CB8AC3E}">
        <p14:creationId xmlns:p14="http://schemas.microsoft.com/office/powerpoint/2010/main" val="10687901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loan debt</a:t>
            </a:r>
            <a:endParaRPr lang="en-US" dirty="0"/>
          </a:p>
        </p:txBody>
      </p:sp>
      <p:sp>
        <p:nvSpPr>
          <p:cNvPr id="3" name="Text Placeholder 2"/>
          <p:cNvSpPr>
            <a:spLocks noGrp="1"/>
          </p:cNvSpPr>
          <p:nvPr>
            <p:ph type="body" idx="1"/>
          </p:nvPr>
        </p:nvSpPr>
        <p:spPr/>
        <p:txBody>
          <a:bodyPr/>
          <a:lstStyle/>
          <a:p>
            <a:r>
              <a:rPr lang="en-US" dirty="0"/>
              <a:t>Two types of student loans</a:t>
            </a:r>
          </a:p>
          <a:p>
            <a:pPr lvl="1"/>
            <a:r>
              <a:rPr lang="en-US" dirty="0"/>
              <a:t>Federal student loans</a:t>
            </a:r>
          </a:p>
          <a:p>
            <a:pPr lvl="1"/>
            <a:r>
              <a:rPr lang="en-US" dirty="0"/>
              <a:t>Private student loans</a:t>
            </a:r>
          </a:p>
          <a:p>
            <a:pPr marL="88900" indent="0">
              <a:buNone/>
            </a:pPr>
            <a:endParaRPr lang="en-US" dirty="0"/>
          </a:p>
          <a:p>
            <a:r>
              <a:rPr lang="en-US" dirty="0"/>
              <a:t>Not sure which you have?</a:t>
            </a:r>
          </a:p>
          <a:p>
            <a:pPr lvl="1"/>
            <a:r>
              <a:rPr lang="en-US" dirty="0"/>
              <a:t>Check the National Student Loan Data </a:t>
            </a:r>
            <a:r>
              <a:rPr lang="en-US" dirty="0" smtClean="0"/>
              <a:t>System </a:t>
            </a:r>
            <a:r>
              <a:rPr lang="en-US" u="sng" dirty="0">
                <a:hlinkClick r:id="rId3"/>
              </a:rPr>
              <a:t>www.nslds.ed.gov</a:t>
            </a:r>
            <a:endParaRPr lang="en-US" dirty="0"/>
          </a:p>
        </p:txBody>
      </p:sp>
    </p:spTree>
    <p:extLst>
      <p:ext uri="{BB962C8B-B14F-4D97-AF65-F5344CB8AC3E}">
        <p14:creationId xmlns:p14="http://schemas.microsoft.com/office/powerpoint/2010/main" val="3730051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Repaying student loans</a:t>
            </a:r>
            <a:endParaRPr lang="en-US" dirty="0"/>
          </a:p>
        </p:txBody>
      </p:sp>
      <p:sp>
        <p:nvSpPr>
          <p:cNvPr id="3" name="Text Placeholder 2"/>
          <p:cNvSpPr>
            <a:spLocks noGrp="1"/>
          </p:cNvSpPr>
          <p:nvPr>
            <p:ph type="body" idx="1"/>
          </p:nvPr>
        </p:nvSpPr>
        <p:spPr/>
        <p:txBody>
          <a:bodyPr/>
          <a:lstStyle/>
          <a:p>
            <a:pPr lvl="0"/>
            <a:r>
              <a:rPr lang="en-US" dirty="0"/>
              <a:t>Group 1: Standard repayment plans </a:t>
            </a:r>
            <a:r>
              <a:rPr lang="en-US" dirty="0" smtClean="0"/>
              <a:t>(</a:t>
            </a:r>
            <a:r>
              <a:rPr lang="en-US" dirty="0"/>
              <a:t>standard, graduated, and extended)</a:t>
            </a:r>
          </a:p>
          <a:p>
            <a:pPr lvl="0"/>
            <a:r>
              <a:rPr lang="en-US" dirty="0"/>
              <a:t>Group 2: Income driven  repayment plans (Revised Pay As You Earn, Pay As You Earn, and Income-based repayment</a:t>
            </a:r>
            <a:r>
              <a:rPr lang="en-US" dirty="0" smtClean="0"/>
              <a:t>)</a:t>
            </a:r>
          </a:p>
          <a:p>
            <a:pPr lvl="0"/>
            <a:r>
              <a:rPr lang="en-US" dirty="0" smtClean="0"/>
              <a:t>Group 3: Temporary repayment options (Deferment and Forbearance)</a:t>
            </a:r>
          </a:p>
          <a:p>
            <a:r>
              <a:rPr lang="en-US" dirty="0" smtClean="0"/>
              <a:t>Group 4: Loan forgiveness (Teacher Loan Forgiveness Program and Public Service Loan Forgiveness Program)</a:t>
            </a:r>
            <a:endParaRPr lang="en-US" dirty="0"/>
          </a:p>
        </p:txBody>
      </p:sp>
    </p:spTree>
    <p:extLst>
      <p:ext uri="{BB962C8B-B14F-4D97-AF65-F5344CB8AC3E}">
        <p14:creationId xmlns:p14="http://schemas.microsoft.com/office/powerpoint/2010/main" val="5282078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college</a:t>
            </a:r>
            <a:endParaRPr lang="en-US" dirty="0"/>
          </a:p>
        </p:txBody>
      </p:sp>
      <p:sp>
        <p:nvSpPr>
          <p:cNvPr id="4" name="Content Placeholder 2"/>
          <p:cNvSpPr txBox="1">
            <a:spLocks/>
          </p:cNvSpPr>
          <p:nvPr/>
        </p:nvSpPr>
        <p:spPr>
          <a:xfrm>
            <a:off x="553641" y="1127392"/>
            <a:ext cx="8037576" cy="4106412"/>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lnSpc>
                <a:spcPct val="100000"/>
              </a:lnSpc>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lnSpc>
                <a:spcPct val="100000"/>
              </a:lnSpc>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marL="0" indent="0">
              <a:buFont typeface="Noto Sans Symbols"/>
              <a:buNone/>
            </a:pPr>
            <a:r>
              <a:rPr lang="en-US" altLang="en-US" smtClean="0">
                <a:solidFill>
                  <a:srgbClr val="101820"/>
                </a:solidFill>
              </a:rPr>
              <a:t>Visit </a:t>
            </a:r>
            <a:r>
              <a:rPr lang="en-US" altLang="en-US" smtClean="0">
                <a:hlinkClick r:id="rId3"/>
              </a:rPr>
              <a:t>http://www.consumerfinance.gov/paying-for-college</a:t>
            </a:r>
            <a:r>
              <a:rPr lang="en-US" altLang="en-US" smtClean="0"/>
              <a:t> </a:t>
            </a:r>
          </a:p>
          <a:p>
            <a:endParaRPr lang="en-US" dirty="0"/>
          </a:p>
        </p:txBody>
      </p:sp>
      <p:pic>
        <p:nvPicPr>
          <p:cNvPr id="5" name="Picture 1" descr="CFPB Paying for college web pag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8823" y="1761833"/>
            <a:ext cx="6411303" cy="416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414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debt</a:t>
            </a:r>
            <a:endParaRPr lang="en-US" dirty="0"/>
          </a:p>
        </p:txBody>
      </p:sp>
      <p:sp>
        <p:nvSpPr>
          <p:cNvPr id="3" name="Text Placeholder 2"/>
          <p:cNvSpPr>
            <a:spLocks noGrp="1"/>
          </p:cNvSpPr>
          <p:nvPr>
            <p:ph type="body" idx="1"/>
          </p:nvPr>
        </p:nvSpPr>
        <p:spPr/>
        <p:txBody>
          <a:bodyPr/>
          <a:lstStyle/>
          <a:p>
            <a:r>
              <a:rPr lang="en-US" sz="2400" dirty="0" smtClean="0"/>
              <a:t>Two </a:t>
            </a:r>
            <a:r>
              <a:rPr lang="en-US" sz="2400" dirty="0"/>
              <a:t>numbers to know about medical debt</a:t>
            </a:r>
          </a:p>
          <a:p>
            <a:pPr lvl="1"/>
            <a:r>
              <a:rPr lang="en-US" sz="2200" dirty="0"/>
              <a:t>37 percent</a:t>
            </a:r>
          </a:p>
          <a:p>
            <a:pPr lvl="1"/>
            <a:r>
              <a:rPr lang="en-US" sz="2200" dirty="0"/>
              <a:t>6 months</a:t>
            </a:r>
          </a:p>
        </p:txBody>
      </p:sp>
    </p:spTree>
    <p:extLst>
      <p:ext uri="{BB962C8B-B14F-4D97-AF65-F5344CB8AC3E}">
        <p14:creationId xmlns:p14="http://schemas.microsoft.com/office/powerpoint/2010/main" val="19748100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Avoiding medical debt</a:t>
            </a:r>
            <a:endParaRPr lang="en-US" dirty="0"/>
          </a:p>
        </p:txBody>
      </p:sp>
      <p:sp>
        <p:nvSpPr>
          <p:cNvPr id="3" name="Text Placeholder 2"/>
          <p:cNvSpPr>
            <a:spLocks noGrp="1"/>
          </p:cNvSpPr>
          <p:nvPr>
            <p:ph type="body" idx="1"/>
          </p:nvPr>
        </p:nvSpPr>
        <p:spPr/>
        <p:txBody>
          <a:bodyPr/>
          <a:lstStyle/>
          <a:p>
            <a:pPr lvl="0"/>
            <a:r>
              <a:rPr lang="en-US" sz="1800" dirty="0"/>
              <a:t>Preparing for medical bills</a:t>
            </a:r>
          </a:p>
          <a:p>
            <a:pPr lvl="1"/>
            <a:r>
              <a:rPr lang="en-US" sz="1600" dirty="0"/>
              <a:t>Check what’s covered by insurance and make sure your information is up to date</a:t>
            </a:r>
          </a:p>
          <a:p>
            <a:pPr lvl="1"/>
            <a:r>
              <a:rPr lang="en-US" sz="1600" dirty="0"/>
              <a:t>Keep good records</a:t>
            </a:r>
          </a:p>
          <a:p>
            <a:pPr lvl="1"/>
            <a:r>
              <a:rPr lang="en-US" sz="1600" dirty="0"/>
              <a:t>Review medical bills carefully</a:t>
            </a:r>
          </a:p>
          <a:p>
            <a:pPr lvl="0"/>
            <a:r>
              <a:rPr lang="en-US" sz="1800" dirty="0"/>
              <a:t>Disputing medical bills</a:t>
            </a:r>
          </a:p>
          <a:p>
            <a:pPr lvl="1"/>
            <a:r>
              <a:rPr lang="en-US" sz="1600" dirty="0"/>
              <a:t>Negotiate your bill</a:t>
            </a:r>
          </a:p>
          <a:p>
            <a:pPr lvl="1"/>
            <a:r>
              <a:rPr lang="en-US" sz="1600" dirty="0"/>
              <a:t>Act quickly to resolve or dispute medical bills</a:t>
            </a:r>
          </a:p>
          <a:p>
            <a:pPr lvl="0"/>
            <a:r>
              <a:rPr lang="en-US" sz="1800" dirty="0"/>
              <a:t>Paying for medical bills</a:t>
            </a:r>
          </a:p>
          <a:p>
            <a:pPr lvl="1"/>
            <a:r>
              <a:rPr lang="en-US" sz="1600" dirty="0"/>
              <a:t>Find out about charity care</a:t>
            </a:r>
          </a:p>
          <a:p>
            <a:pPr lvl="1"/>
            <a:r>
              <a:rPr lang="en-US" sz="1600" dirty="0"/>
              <a:t>Don’t pay for medical bills on credit cards unless you can pay the balance</a:t>
            </a:r>
          </a:p>
        </p:txBody>
      </p:sp>
    </p:spTree>
    <p:extLst>
      <p:ext uri="{BB962C8B-B14F-4D97-AF65-F5344CB8AC3E}">
        <p14:creationId xmlns:p14="http://schemas.microsoft.com/office/powerpoint/2010/main" val="291292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objectives</a:t>
            </a:r>
            <a:endParaRPr lang="en-US" dirty="0"/>
          </a:p>
        </p:txBody>
      </p:sp>
      <p:sp>
        <p:nvSpPr>
          <p:cNvPr id="3" name="Text Placeholder 2"/>
          <p:cNvSpPr>
            <a:spLocks noGrp="1"/>
          </p:cNvSpPr>
          <p:nvPr>
            <p:ph type="body" idx="1"/>
          </p:nvPr>
        </p:nvSpPr>
        <p:spPr/>
        <p:txBody>
          <a:bodyPr/>
          <a:lstStyle/>
          <a:p>
            <a:pPr marL="88900" indent="0">
              <a:buNone/>
            </a:pPr>
            <a:r>
              <a:rPr lang="en-US" dirty="0"/>
              <a:t>By the end of the training, you will be able to:</a:t>
            </a:r>
          </a:p>
          <a:p>
            <a:pPr lvl="0"/>
            <a:r>
              <a:rPr lang="en-US" dirty="0"/>
              <a:t>Describe the purpose of the Bureau and access and use tools and materials available at </a:t>
            </a:r>
            <a:r>
              <a:rPr lang="en-US" u="sng" dirty="0" smtClean="0">
                <a:hlinkClick r:id="rId3"/>
              </a:rPr>
              <a:t>consumerfinance.gov</a:t>
            </a:r>
            <a:r>
              <a:rPr lang="en-US" u="sng" dirty="0" smtClean="0"/>
              <a:t>.</a:t>
            </a:r>
            <a:endParaRPr lang="en-US" dirty="0"/>
          </a:p>
          <a:p>
            <a:pPr lvl="0"/>
            <a:r>
              <a:rPr lang="en-US" dirty="0"/>
              <a:t>Explain key financial empowerment concepts presented in the </a:t>
            </a:r>
            <a:r>
              <a:rPr lang="en-US" dirty="0" smtClean="0"/>
              <a:t>toolkit.</a:t>
            </a:r>
            <a:endParaRPr lang="en-US" dirty="0"/>
          </a:p>
          <a:p>
            <a:pPr lvl="0"/>
            <a:r>
              <a:rPr lang="en-US" b="1" dirty="0"/>
              <a:t>Take action to use the tools and handouts in the toolkit with the people you serve as part of your day-to-day </a:t>
            </a:r>
            <a:r>
              <a:rPr lang="en-US" b="1" dirty="0" smtClean="0"/>
              <a:t>work.</a:t>
            </a:r>
            <a:endParaRPr lang="en-US" dirty="0"/>
          </a:p>
          <a:p>
            <a:endParaRPr lang="en-US" dirty="0"/>
          </a:p>
        </p:txBody>
      </p:sp>
    </p:spTree>
    <p:extLst>
      <p:ext uri="{BB962C8B-B14F-4D97-AF65-F5344CB8AC3E}">
        <p14:creationId xmlns:p14="http://schemas.microsoft.com/office/powerpoint/2010/main" val="29837858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how a 14-day payday loan could work</a:t>
            </a:r>
            <a:endParaRPr lang="en-US" dirty="0"/>
          </a:p>
        </p:txBody>
      </p:sp>
      <p:graphicFrame>
        <p:nvGraphicFramePr>
          <p:cNvPr id="4" name="Diagram 3"/>
          <p:cNvGraphicFramePr/>
          <p:nvPr>
            <p:extLst>
              <p:ext uri="{D42A27DB-BD31-4B8C-83A1-F6EECF244321}">
                <p14:modId xmlns:p14="http://schemas.microsoft.com/office/powerpoint/2010/main" val="1721589417"/>
              </p:ext>
            </p:extLst>
          </p:nvPr>
        </p:nvGraphicFramePr>
        <p:xfrm>
          <a:off x="553641" y="782943"/>
          <a:ext cx="8328751" cy="4937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417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unexpected car repair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91532055"/>
              </p:ext>
            </p:extLst>
          </p:nvPr>
        </p:nvGraphicFramePr>
        <p:xfrm>
          <a:off x="553640" y="1465245"/>
          <a:ext cx="8036720" cy="4406745"/>
        </p:xfrm>
        <a:graphic>
          <a:graphicData uri="http://schemas.openxmlformats.org/drawingml/2006/table">
            <a:tbl>
              <a:tblPr>
                <a:tableStyleId>{5940675A-B579-460E-94D1-54222C63F5DA}</a:tableStyleId>
              </a:tblPr>
              <a:tblGrid>
                <a:gridCol w="2009180">
                  <a:extLst>
                    <a:ext uri="{9D8B030D-6E8A-4147-A177-3AD203B41FA5}">
                      <a16:colId xmlns:a16="http://schemas.microsoft.com/office/drawing/2014/main" val="2705399375"/>
                    </a:ext>
                  </a:extLst>
                </a:gridCol>
                <a:gridCol w="2009180">
                  <a:extLst>
                    <a:ext uri="{9D8B030D-6E8A-4147-A177-3AD203B41FA5}">
                      <a16:colId xmlns:a16="http://schemas.microsoft.com/office/drawing/2014/main" val="1084111826"/>
                    </a:ext>
                  </a:extLst>
                </a:gridCol>
                <a:gridCol w="2009180">
                  <a:extLst>
                    <a:ext uri="{9D8B030D-6E8A-4147-A177-3AD203B41FA5}">
                      <a16:colId xmlns:a16="http://schemas.microsoft.com/office/drawing/2014/main" val="1252693187"/>
                    </a:ext>
                  </a:extLst>
                </a:gridCol>
                <a:gridCol w="2009180">
                  <a:extLst>
                    <a:ext uri="{9D8B030D-6E8A-4147-A177-3AD203B41FA5}">
                      <a16:colId xmlns:a16="http://schemas.microsoft.com/office/drawing/2014/main" val="1144994213"/>
                    </a:ext>
                  </a:extLst>
                </a:gridCol>
              </a:tblGrid>
              <a:tr h="358990">
                <a:tc>
                  <a:txBody>
                    <a:bodyPr/>
                    <a:lstStyle/>
                    <a:p>
                      <a:pPr marL="0" marR="0" algn="ctr">
                        <a:lnSpc>
                          <a:spcPct val="100000"/>
                        </a:lnSpc>
                        <a:spcBef>
                          <a:spcPts val="1300"/>
                        </a:spcBef>
                        <a:spcAft>
                          <a:spcPts val="400"/>
                        </a:spcAft>
                      </a:pPr>
                      <a:r>
                        <a:rPr lang="en-US" sz="1400" b="1" dirty="0">
                          <a:effectLst/>
                        </a:rPr>
                        <a:t>COST INFORMATION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1300"/>
                        </a:spcBef>
                        <a:spcAft>
                          <a:spcPts val="400"/>
                        </a:spcAft>
                      </a:pPr>
                      <a:r>
                        <a:rPr lang="en-US" sz="1400" b="1" dirty="0">
                          <a:effectLst/>
                        </a:rPr>
                        <a:t>EMERGENCY </a:t>
                      </a:r>
                      <a:r>
                        <a:rPr lang="en-US" sz="1400" b="1" dirty="0" smtClean="0">
                          <a:effectLst/>
                        </a:rPr>
                        <a:t>SAVINGS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1300"/>
                        </a:spcBef>
                        <a:spcAft>
                          <a:spcPts val="400"/>
                        </a:spcAft>
                      </a:pPr>
                      <a:r>
                        <a:rPr lang="en-US" sz="1400" b="1" dirty="0">
                          <a:effectLst/>
                        </a:rPr>
                        <a:t>CREDIT CARD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1300"/>
                        </a:spcBef>
                        <a:spcAft>
                          <a:spcPts val="400"/>
                        </a:spcAft>
                      </a:pPr>
                      <a:r>
                        <a:rPr lang="en-US" sz="1400" b="1" dirty="0">
                          <a:effectLst/>
                        </a:rPr>
                        <a:t>PAYDAY LOAN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0391572"/>
                  </a:ext>
                </a:extLst>
              </a:tr>
              <a:tr h="278155">
                <a:tc>
                  <a:txBody>
                    <a:bodyPr/>
                    <a:lstStyle/>
                    <a:p>
                      <a:pPr marL="0" marR="0">
                        <a:lnSpc>
                          <a:spcPct val="100000"/>
                        </a:lnSpc>
                        <a:spcBef>
                          <a:spcPts val="0"/>
                        </a:spcBef>
                        <a:spcAft>
                          <a:spcPts val="900"/>
                        </a:spcAft>
                      </a:pPr>
                      <a:r>
                        <a:rPr lang="en-US" sz="1400" dirty="0">
                          <a:effectLst/>
                        </a:rPr>
                        <a:t>Amount needed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400">
                          <a:effectLst/>
                        </a:rPr>
                        <a:t>$350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400" dirty="0">
                          <a:effectLst/>
                        </a:rPr>
                        <a:t>$350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400">
                          <a:effectLst/>
                        </a:rPr>
                        <a:t>$350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696698"/>
                  </a:ext>
                </a:extLst>
              </a:tr>
              <a:tr h="1025508">
                <a:tc>
                  <a:txBody>
                    <a:bodyPr/>
                    <a:lstStyle/>
                    <a:p>
                      <a:pPr marL="0" marR="0">
                        <a:lnSpc>
                          <a:spcPct val="100000"/>
                        </a:lnSpc>
                        <a:spcBef>
                          <a:spcPts val="0"/>
                        </a:spcBef>
                        <a:spcAft>
                          <a:spcPts val="900"/>
                        </a:spcAft>
                      </a:pPr>
                      <a:r>
                        <a:rPr lang="en-US" sz="1400" dirty="0">
                          <a:effectLst/>
                        </a:rPr>
                        <a:t>Annual Percentage Rate (APR)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400">
                          <a:effectLst/>
                        </a:rPr>
                        <a:t>None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a:effectLst/>
                        </a:rPr>
                        <a:t>15.99 percent APR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a:effectLst/>
                        </a:rPr>
                        <a:t>$15 for every $100 borrowed for 14 days—equals a 391 percent APR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3381187"/>
                  </a:ext>
                </a:extLst>
              </a:tr>
              <a:tr h="1681983">
                <a:tc>
                  <a:txBody>
                    <a:bodyPr/>
                    <a:lstStyle/>
                    <a:p>
                      <a:pPr marL="0" marR="0">
                        <a:lnSpc>
                          <a:spcPct val="100000"/>
                        </a:lnSpc>
                        <a:spcBef>
                          <a:spcPts val="0"/>
                        </a:spcBef>
                        <a:spcAft>
                          <a:spcPts val="900"/>
                        </a:spcAft>
                      </a:pPr>
                      <a:r>
                        <a:rPr lang="en-US" sz="1400">
                          <a:effectLst/>
                        </a:rPr>
                        <a:t>Repayment terms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400" dirty="0">
                          <a:effectLst/>
                        </a:rPr>
                        <a:t>You can decide when you rebuild your savings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a:effectLst/>
                        </a:rPr>
                        <a:t>Must pay at least a certain amount each month—for this example, we're using a fixed monthly payment of $25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a:effectLst/>
                        </a:rPr>
                        <a:t>Must pay back loan amount ($350) plus fee ($52.50) within 14 days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0312427"/>
                  </a:ext>
                </a:extLst>
              </a:tr>
              <a:tr h="278155">
                <a:tc>
                  <a:txBody>
                    <a:bodyPr/>
                    <a:lstStyle/>
                    <a:p>
                      <a:pPr marL="0" marR="0">
                        <a:lnSpc>
                          <a:spcPct val="100000"/>
                        </a:lnSpc>
                        <a:spcBef>
                          <a:spcPts val="0"/>
                        </a:spcBef>
                        <a:spcAft>
                          <a:spcPts val="900"/>
                        </a:spcAft>
                      </a:pPr>
                      <a:r>
                        <a:rPr lang="en-US" sz="1400">
                          <a:effectLst/>
                        </a:rPr>
                        <a:t>Time to repay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400">
                          <a:effectLst/>
                        </a:rPr>
                        <a:t>None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a:effectLst/>
                        </a:rPr>
                        <a:t>16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a:effectLst/>
                        </a:rPr>
                        <a:t>14 days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002758"/>
                  </a:ext>
                </a:extLst>
              </a:tr>
              <a:tr h="430537">
                <a:tc>
                  <a:txBody>
                    <a:bodyPr/>
                    <a:lstStyle/>
                    <a:p>
                      <a:pPr marL="0" marR="0">
                        <a:lnSpc>
                          <a:spcPct val="100000"/>
                        </a:lnSpc>
                        <a:spcBef>
                          <a:spcPts val="0"/>
                        </a:spcBef>
                        <a:spcAft>
                          <a:spcPts val="900"/>
                        </a:spcAft>
                      </a:pPr>
                      <a:r>
                        <a:rPr lang="en-US" sz="1400">
                          <a:effectLst/>
                        </a:rPr>
                        <a:t>Total interest and fees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a:effectLst/>
                        </a:rPr>
                        <a:t>$40 over 16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a:effectLst/>
                        </a:rPr>
                        <a:t>52.50 for every 14-day loan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9030210"/>
                  </a:ext>
                </a:extLst>
              </a:tr>
              <a:tr h="285687">
                <a:tc>
                  <a:txBody>
                    <a:bodyPr/>
                    <a:lstStyle/>
                    <a:p>
                      <a:pPr marL="0" marR="0">
                        <a:lnSpc>
                          <a:spcPct val="100000"/>
                        </a:lnSpc>
                        <a:spcBef>
                          <a:spcPts val="0"/>
                        </a:spcBef>
                        <a:spcAft>
                          <a:spcPts val="900"/>
                        </a:spcAft>
                      </a:pPr>
                      <a:r>
                        <a:rPr lang="en-US" sz="1400">
                          <a:effectLst/>
                        </a:rPr>
                        <a:t>Total cost of car repair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0"/>
                        </a:spcAft>
                      </a:pPr>
                      <a:r>
                        <a:rPr lang="en-US" sz="1400">
                          <a:effectLst/>
                        </a:rPr>
                        <a:t>$350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a:effectLst/>
                        </a:rPr>
                        <a:t>$390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0000"/>
                        </a:lnSpc>
                        <a:spcBef>
                          <a:spcPts val="0"/>
                        </a:spcBef>
                        <a:spcAft>
                          <a:spcPts val="900"/>
                        </a:spcAft>
                      </a:pPr>
                      <a:r>
                        <a:rPr lang="en-US" sz="1400" dirty="0">
                          <a:effectLst/>
                        </a:rPr>
                        <a:t>$402.50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778544"/>
                  </a:ext>
                </a:extLst>
              </a:tr>
            </a:tbl>
          </a:graphicData>
        </a:graphic>
      </p:graphicFrame>
    </p:spTree>
    <p:extLst>
      <p:ext uri="{BB962C8B-B14F-4D97-AF65-F5344CB8AC3E}">
        <p14:creationId xmlns:p14="http://schemas.microsoft.com/office/powerpoint/2010/main" val="4282016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settlement services</a:t>
            </a:r>
            <a:endParaRPr lang="en-US" dirty="0"/>
          </a:p>
        </p:txBody>
      </p:sp>
      <p:sp>
        <p:nvSpPr>
          <p:cNvPr id="3" name="Text Placeholder 2"/>
          <p:cNvSpPr>
            <a:spLocks noGrp="1"/>
          </p:cNvSpPr>
          <p:nvPr>
            <p:ph type="body" idx="1"/>
          </p:nvPr>
        </p:nvSpPr>
        <p:spPr/>
        <p:txBody>
          <a:bodyPr/>
          <a:lstStyle/>
          <a:p>
            <a:pPr lvl="0"/>
            <a:r>
              <a:rPr lang="en-US" dirty="0"/>
              <a:t>What is debt settlement?</a:t>
            </a:r>
          </a:p>
          <a:p>
            <a:pPr lvl="0"/>
            <a:r>
              <a:rPr lang="en-US" dirty="0"/>
              <a:t>Should you use a debt settlement service to deal with your debt?</a:t>
            </a:r>
          </a:p>
          <a:p>
            <a:pPr lvl="0"/>
            <a:r>
              <a:rPr lang="en-US" dirty="0"/>
              <a:t>What are the consequences of using a debt settlement service?</a:t>
            </a:r>
          </a:p>
          <a:p>
            <a:pPr lvl="0"/>
            <a:r>
              <a:rPr lang="en-US" dirty="0"/>
              <a:t>What are some red flags to watch out for when deciding to do business with a debt settlement service? </a:t>
            </a:r>
          </a:p>
          <a:p>
            <a:endParaRPr lang="en-US" dirty="0"/>
          </a:p>
        </p:txBody>
      </p:sp>
    </p:spTree>
    <p:extLst>
      <p:ext uri="{BB962C8B-B14F-4D97-AF65-F5344CB8AC3E}">
        <p14:creationId xmlns:p14="http://schemas.microsoft.com/office/powerpoint/2010/main" val="24636749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Debt log</a:t>
            </a:r>
            <a:endParaRPr lang="en-US" dirty="0"/>
          </a:p>
        </p:txBody>
      </p:sp>
      <p:sp>
        <p:nvSpPr>
          <p:cNvPr id="3" name="Text Placeholder 2"/>
          <p:cNvSpPr>
            <a:spLocks noGrp="1"/>
          </p:cNvSpPr>
          <p:nvPr>
            <p:ph type="body" idx="1"/>
          </p:nvPr>
        </p:nvSpPr>
        <p:spPr/>
        <p:txBody>
          <a:bodyPr/>
          <a:lstStyle/>
          <a:p>
            <a:r>
              <a:rPr lang="en-US" dirty="0"/>
              <a:t>On the debt log, you will include: </a:t>
            </a:r>
          </a:p>
          <a:p>
            <a:pPr lvl="1"/>
            <a:r>
              <a:rPr lang="en-US" dirty="0"/>
              <a:t>The person, business, or organization you own money to;</a:t>
            </a:r>
          </a:p>
          <a:p>
            <a:pPr lvl="1"/>
            <a:r>
              <a:rPr lang="en-US" dirty="0"/>
              <a:t>The amount you owe them; </a:t>
            </a:r>
          </a:p>
          <a:p>
            <a:pPr lvl="1"/>
            <a:r>
              <a:rPr lang="en-US" dirty="0"/>
              <a:t>The amount of your monthly payment; and</a:t>
            </a:r>
          </a:p>
          <a:p>
            <a:pPr lvl="1"/>
            <a:r>
              <a:rPr lang="en-US" dirty="0"/>
              <a:t>The interest rate you are paying and other important terms.</a:t>
            </a:r>
          </a:p>
          <a:p>
            <a:r>
              <a:rPr lang="en-US" dirty="0"/>
              <a:t> </a:t>
            </a:r>
            <a:r>
              <a:rPr lang="en-US" dirty="0" smtClean="0"/>
              <a:t>To </a:t>
            </a:r>
            <a:r>
              <a:rPr lang="en-US" dirty="0"/>
              <a:t>complete this tool, you may need to get all of your bills, credit card statements, court orders, mortgage and loan agreements, together in one place and a copy of your credit report.</a:t>
            </a:r>
          </a:p>
        </p:txBody>
      </p:sp>
    </p:spTree>
    <p:extLst>
      <p:ext uri="{BB962C8B-B14F-4D97-AF65-F5344CB8AC3E}">
        <p14:creationId xmlns:p14="http://schemas.microsoft.com/office/powerpoint/2010/main" val="19011118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Debt-to-income ratio</a:t>
            </a:r>
            <a:endParaRPr lang="en-US" dirty="0"/>
          </a:p>
        </p:txBody>
      </p:sp>
      <p:sp>
        <p:nvSpPr>
          <p:cNvPr id="3" name="Text Placeholder 2"/>
          <p:cNvSpPr>
            <a:spLocks noGrp="1"/>
          </p:cNvSpPr>
          <p:nvPr>
            <p:ph type="body" idx="1"/>
          </p:nvPr>
        </p:nvSpPr>
        <p:spPr/>
        <p:txBody>
          <a:bodyPr/>
          <a:lstStyle/>
          <a:p>
            <a:pPr marL="88900" indent="0">
              <a:buNone/>
            </a:pPr>
            <a:r>
              <a:rPr lang="en-US" dirty="0"/>
              <a:t>How much debt is too much?</a:t>
            </a:r>
          </a:p>
          <a:p>
            <a:pPr lvl="0"/>
            <a:r>
              <a:rPr lang="en-US" b="1" dirty="0"/>
              <a:t>Debt-to-income ratio </a:t>
            </a:r>
            <a:endParaRPr lang="en-US" dirty="0"/>
          </a:p>
          <a:p>
            <a:r>
              <a:rPr lang="en-US" dirty="0"/>
              <a:t>This simple calculation shows you how much of your income goes toward paying your debt.</a:t>
            </a:r>
          </a:p>
          <a:p>
            <a:pPr lvl="0"/>
            <a:r>
              <a:rPr lang="en-US" dirty="0"/>
              <a:t>The </a:t>
            </a:r>
            <a:r>
              <a:rPr lang="en-US" b="1" dirty="0"/>
              <a:t>debt-to-income ratio </a:t>
            </a:r>
            <a:r>
              <a:rPr lang="en-US" dirty="0"/>
              <a:t>is a good measure of how much of your income is obligated to debt.</a:t>
            </a:r>
          </a:p>
        </p:txBody>
      </p:sp>
    </p:spTree>
    <p:extLst>
      <p:ext uri="{BB962C8B-B14F-4D97-AF65-F5344CB8AC3E}">
        <p14:creationId xmlns:p14="http://schemas.microsoft.com/office/powerpoint/2010/main" val="26118888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Debt-to-income</a:t>
            </a:r>
            <a:endParaRPr lang="en-US" dirty="0"/>
          </a:p>
        </p:txBody>
      </p:sp>
      <p:pic>
        <p:nvPicPr>
          <p:cNvPr id="4" name="Picture 5" descr="One dollar bill, below which are two text boxes representing where the two halves of the dollar go. One half goes to debt.  The other half goes to everything else: &#10;Taxes &#10;Utilities&#10;Cell phone&#10;Gasoline&#10;Food &#10;Clothing&#10;School fees&#10;Gifts&#10;Savings&#10;Car repairs&#10;Home repairs&#10;Appliances&#10;Furniture&#10;Household supplies&#10;Pet food and supplies&#10;And so 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6149" y="1417261"/>
            <a:ext cx="4748828" cy="227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descr="$.50 is going to debt"/>
          <p:cNvSpPr txBox="1">
            <a:spLocks noChangeArrowheads="1"/>
          </p:cNvSpPr>
          <p:nvPr/>
        </p:nvSpPr>
        <p:spPr bwMode="auto">
          <a:xfrm>
            <a:off x="1738313" y="3893314"/>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ClrTx/>
              <a:buFontTx/>
              <a:buNone/>
            </a:pPr>
            <a:r>
              <a:rPr lang="en-US" altLang="en-US" sz="1800" dirty="0">
                <a:solidFill>
                  <a:srgbClr val="101820"/>
                </a:solidFill>
              </a:rPr>
              <a:t>$.50 is going to debt</a:t>
            </a:r>
          </a:p>
        </p:txBody>
      </p:sp>
      <p:sp>
        <p:nvSpPr>
          <p:cNvPr id="6" name="TextBox 5" descr="$.50 for everything else:&#10;Taxes &#10;Utilities&#10;Cell phone&#10;Gasoline&#10;Food &#10;Clothing&#10;School fees&#10;Gifts&#10;Savings&#10;"/>
          <p:cNvSpPr txBox="1"/>
          <p:nvPr/>
        </p:nvSpPr>
        <p:spPr>
          <a:xfrm>
            <a:off x="4702174" y="3910013"/>
            <a:ext cx="4441825" cy="2862322"/>
          </a:xfrm>
          <a:prstGeom prst="rect">
            <a:avLst/>
          </a:prstGeom>
          <a:noFill/>
        </p:spPr>
        <p:txBody>
          <a:bodyPr wrap="square">
            <a:spAutoFit/>
          </a:bodyPr>
          <a:lstStyle/>
          <a:p>
            <a:pPr>
              <a:defRPr/>
            </a:pPr>
            <a:r>
              <a:rPr lang="en-US" sz="1800" dirty="0">
                <a:solidFill>
                  <a:srgbClr val="101820"/>
                </a:solidFill>
                <a:latin typeface="Georgia" charset="0"/>
                <a:ea typeface="MS PGothic" charset="0"/>
                <a:cs typeface="MS PGothic" charset="0"/>
              </a:rPr>
              <a:t>$.50 for everything else:</a:t>
            </a:r>
          </a:p>
          <a:p>
            <a:pPr marL="285750" indent="-285750">
              <a:buFont typeface="Arial"/>
              <a:buChar char="•"/>
              <a:defRPr/>
            </a:pPr>
            <a:r>
              <a:rPr lang="en-US" sz="1800" dirty="0">
                <a:solidFill>
                  <a:srgbClr val="101820"/>
                </a:solidFill>
                <a:latin typeface="Georgia" charset="0"/>
                <a:ea typeface="MS PGothic" charset="0"/>
                <a:cs typeface="MS PGothic" charset="0"/>
              </a:rPr>
              <a:t>Taxes </a:t>
            </a:r>
          </a:p>
          <a:p>
            <a:pPr marL="285750" indent="-285750">
              <a:buFont typeface="Arial"/>
              <a:buChar char="•"/>
              <a:defRPr/>
            </a:pPr>
            <a:r>
              <a:rPr lang="en-US" sz="1800" dirty="0">
                <a:solidFill>
                  <a:srgbClr val="101820"/>
                </a:solidFill>
                <a:latin typeface="Georgia" charset="0"/>
                <a:ea typeface="MS PGothic" charset="0"/>
                <a:cs typeface="MS PGothic" charset="0"/>
              </a:rPr>
              <a:t>Utilities</a:t>
            </a:r>
          </a:p>
          <a:p>
            <a:pPr marL="285750" indent="-285750">
              <a:buFont typeface="Arial"/>
              <a:buChar char="•"/>
              <a:defRPr/>
            </a:pPr>
            <a:r>
              <a:rPr lang="en-US" sz="1800" dirty="0">
                <a:solidFill>
                  <a:srgbClr val="101820"/>
                </a:solidFill>
                <a:latin typeface="Georgia" charset="0"/>
                <a:ea typeface="MS PGothic" charset="0"/>
                <a:cs typeface="MS PGothic" charset="0"/>
              </a:rPr>
              <a:t>Cell phone</a:t>
            </a:r>
          </a:p>
          <a:p>
            <a:pPr marL="285750" indent="-285750">
              <a:buFont typeface="Arial"/>
              <a:buChar char="•"/>
              <a:defRPr/>
            </a:pPr>
            <a:r>
              <a:rPr lang="en-US" sz="1800" dirty="0">
                <a:solidFill>
                  <a:srgbClr val="101820"/>
                </a:solidFill>
                <a:latin typeface="Georgia" charset="0"/>
                <a:ea typeface="MS PGothic" charset="0"/>
                <a:cs typeface="MS PGothic" charset="0"/>
              </a:rPr>
              <a:t>Gasoline</a:t>
            </a:r>
          </a:p>
          <a:p>
            <a:pPr marL="285750" indent="-285750">
              <a:buFont typeface="Arial"/>
              <a:buChar char="•"/>
              <a:defRPr/>
            </a:pPr>
            <a:r>
              <a:rPr lang="en-US" sz="1800" dirty="0">
                <a:solidFill>
                  <a:srgbClr val="101820"/>
                </a:solidFill>
                <a:latin typeface="Georgia" charset="0"/>
                <a:ea typeface="MS PGothic" charset="0"/>
                <a:cs typeface="MS PGothic" charset="0"/>
              </a:rPr>
              <a:t>Food </a:t>
            </a:r>
          </a:p>
          <a:p>
            <a:pPr marL="285750" indent="-285750">
              <a:buFont typeface="Arial"/>
              <a:buChar char="•"/>
              <a:defRPr/>
            </a:pPr>
            <a:r>
              <a:rPr lang="en-US" sz="1800" dirty="0">
                <a:solidFill>
                  <a:srgbClr val="101820"/>
                </a:solidFill>
                <a:latin typeface="Georgia" charset="0"/>
                <a:ea typeface="MS PGothic" charset="0"/>
                <a:cs typeface="MS PGothic" charset="0"/>
              </a:rPr>
              <a:t>Clothing</a:t>
            </a:r>
          </a:p>
          <a:p>
            <a:pPr marL="285750" indent="-285750">
              <a:buFont typeface="Arial"/>
              <a:buChar char="•"/>
              <a:defRPr/>
            </a:pPr>
            <a:r>
              <a:rPr lang="en-US" sz="1800" dirty="0">
                <a:solidFill>
                  <a:srgbClr val="101820"/>
                </a:solidFill>
                <a:latin typeface="Georgia" charset="0"/>
                <a:ea typeface="MS PGothic" charset="0"/>
                <a:cs typeface="MS PGothic" charset="0"/>
              </a:rPr>
              <a:t>School fees</a:t>
            </a:r>
          </a:p>
          <a:p>
            <a:pPr marL="285750" indent="-285750">
              <a:buFont typeface="Arial"/>
              <a:buChar char="•"/>
              <a:defRPr/>
            </a:pPr>
            <a:r>
              <a:rPr lang="en-US" sz="1800" dirty="0">
                <a:solidFill>
                  <a:srgbClr val="101820"/>
                </a:solidFill>
                <a:latin typeface="Georgia" charset="0"/>
                <a:ea typeface="MS PGothic" charset="0"/>
                <a:cs typeface="MS PGothic" charset="0"/>
              </a:rPr>
              <a:t>Gifts</a:t>
            </a:r>
          </a:p>
          <a:p>
            <a:pPr marL="285750" indent="-285750">
              <a:buFont typeface="Arial"/>
              <a:buChar char="•"/>
              <a:defRPr/>
            </a:pPr>
            <a:r>
              <a:rPr lang="en-US" sz="1800" dirty="0">
                <a:solidFill>
                  <a:srgbClr val="101820"/>
                </a:solidFill>
                <a:latin typeface="Georgia" charset="0"/>
                <a:ea typeface="MS PGothic" charset="0"/>
                <a:cs typeface="MS PGothic" charset="0"/>
              </a:rPr>
              <a:t>Savings</a:t>
            </a:r>
          </a:p>
        </p:txBody>
      </p:sp>
      <p:sp>
        <p:nvSpPr>
          <p:cNvPr id="7" name="TextBox 8" descr="Everything else list, continued:&#10;Car repairs&#10;Home repairs&#10;Appliances&#10;Furniture&#10;Household supplies&#10;Pet food and supplies&#10;And so on"/>
          <p:cNvSpPr txBox="1">
            <a:spLocks noChangeArrowheads="1"/>
          </p:cNvSpPr>
          <p:nvPr/>
        </p:nvSpPr>
        <p:spPr bwMode="auto">
          <a:xfrm>
            <a:off x="6551613" y="4171950"/>
            <a:ext cx="22606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ClrTx/>
              <a:buFont typeface="Arial" panose="020B0604020202020204" pitchFamily="34" charset="0"/>
              <a:buChar char="•"/>
            </a:pPr>
            <a:r>
              <a:rPr lang="en-US" altLang="en-US" sz="1800" dirty="0">
                <a:solidFill>
                  <a:srgbClr val="101820"/>
                </a:solidFill>
              </a:rPr>
              <a:t>Car repairs</a:t>
            </a:r>
          </a:p>
          <a:p>
            <a:pPr>
              <a:lnSpc>
                <a:spcPct val="100000"/>
              </a:lnSpc>
              <a:spcBef>
                <a:spcPct val="0"/>
              </a:spcBef>
              <a:buClrTx/>
              <a:buFont typeface="Arial" panose="020B0604020202020204" pitchFamily="34" charset="0"/>
              <a:buChar char="•"/>
            </a:pPr>
            <a:r>
              <a:rPr lang="en-US" altLang="en-US" sz="1800" dirty="0">
                <a:solidFill>
                  <a:srgbClr val="101820"/>
                </a:solidFill>
              </a:rPr>
              <a:t>Home repairs</a:t>
            </a:r>
          </a:p>
          <a:p>
            <a:pPr>
              <a:lnSpc>
                <a:spcPct val="100000"/>
              </a:lnSpc>
              <a:spcBef>
                <a:spcPct val="0"/>
              </a:spcBef>
              <a:buClrTx/>
              <a:buFont typeface="Arial" panose="020B0604020202020204" pitchFamily="34" charset="0"/>
              <a:buChar char="•"/>
            </a:pPr>
            <a:r>
              <a:rPr lang="en-US" altLang="en-US" sz="1800" dirty="0">
                <a:solidFill>
                  <a:srgbClr val="101820"/>
                </a:solidFill>
              </a:rPr>
              <a:t>Appliances</a:t>
            </a:r>
          </a:p>
          <a:p>
            <a:pPr>
              <a:lnSpc>
                <a:spcPct val="100000"/>
              </a:lnSpc>
              <a:spcBef>
                <a:spcPct val="0"/>
              </a:spcBef>
              <a:buClrTx/>
              <a:buFont typeface="Arial" panose="020B0604020202020204" pitchFamily="34" charset="0"/>
              <a:buChar char="•"/>
            </a:pPr>
            <a:r>
              <a:rPr lang="en-US" altLang="en-US" sz="1800" dirty="0">
                <a:solidFill>
                  <a:srgbClr val="101820"/>
                </a:solidFill>
              </a:rPr>
              <a:t>Furniture</a:t>
            </a:r>
          </a:p>
          <a:p>
            <a:pPr>
              <a:lnSpc>
                <a:spcPct val="100000"/>
              </a:lnSpc>
              <a:spcBef>
                <a:spcPct val="0"/>
              </a:spcBef>
              <a:buClrTx/>
              <a:buFont typeface="Arial" panose="020B0604020202020204" pitchFamily="34" charset="0"/>
              <a:buChar char="•"/>
            </a:pPr>
            <a:r>
              <a:rPr lang="en-US" altLang="en-US" sz="1800" dirty="0">
                <a:solidFill>
                  <a:srgbClr val="101820"/>
                </a:solidFill>
              </a:rPr>
              <a:t>Household supplies</a:t>
            </a:r>
          </a:p>
          <a:p>
            <a:pPr>
              <a:lnSpc>
                <a:spcPct val="100000"/>
              </a:lnSpc>
              <a:spcBef>
                <a:spcPct val="0"/>
              </a:spcBef>
              <a:buClrTx/>
              <a:buFont typeface="Arial" panose="020B0604020202020204" pitchFamily="34" charset="0"/>
              <a:buChar char="•"/>
            </a:pPr>
            <a:r>
              <a:rPr lang="en-US" altLang="en-US" sz="1800" dirty="0">
                <a:solidFill>
                  <a:srgbClr val="101820"/>
                </a:solidFill>
              </a:rPr>
              <a:t>Pet food and supplies</a:t>
            </a:r>
          </a:p>
          <a:p>
            <a:pPr>
              <a:lnSpc>
                <a:spcPct val="100000"/>
              </a:lnSpc>
              <a:spcBef>
                <a:spcPct val="0"/>
              </a:spcBef>
              <a:buClrTx/>
              <a:buFont typeface="Arial" panose="020B0604020202020204" pitchFamily="34" charset="0"/>
              <a:buChar char="•"/>
            </a:pPr>
            <a:r>
              <a:rPr lang="en-US" altLang="en-US" sz="1800" dirty="0">
                <a:solidFill>
                  <a:srgbClr val="101820"/>
                </a:solidFill>
              </a:rPr>
              <a:t>And so on</a:t>
            </a:r>
          </a:p>
        </p:txBody>
      </p:sp>
    </p:spTree>
    <p:extLst>
      <p:ext uri="{BB962C8B-B14F-4D97-AF65-F5344CB8AC3E}">
        <p14:creationId xmlns:p14="http://schemas.microsoft.com/office/powerpoint/2010/main" val="13071097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sz="1800" b="1" dirty="0" smtClean="0"/>
              <a:t>What to do:</a:t>
            </a:r>
            <a:endParaRPr lang="en-US" sz="1800" b="1" dirty="0"/>
          </a:p>
          <a:p>
            <a:r>
              <a:rPr lang="en-US" sz="1600" dirty="0"/>
              <a:t>Complete the "Debt log” to figure out your total monthly debt payment. </a:t>
            </a:r>
            <a:endParaRPr lang="en-US" sz="1600" dirty="0" smtClean="0"/>
          </a:p>
          <a:p>
            <a:r>
              <a:rPr lang="en-US" sz="1600" dirty="0" smtClean="0"/>
              <a:t>Figure </a:t>
            </a:r>
            <a:r>
              <a:rPr lang="en-US" sz="1600" dirty="0"/>
              <a:t>out your gross monthly income (before taxes or insurance). </a:t>
            </a:r>
            <a:r>
              <a:rPr lang="en-US" sz="1600" dirty="0" smtClean="0"/>
              <a:t>If </a:t>
            </a:r>
            <a:r>
              <a:rPr lang="en-US" sz="1600" dirty="0"/>
              <a:t>your income varies from month to month, estimate your income on a typical month (it’s better to estimate lower for the purposes of this tool).</a:t>
            </a:r>
          </a:p>
        </p:txBody>
      </p:sp>
      <p:sp>
        <p:nvSpPr>
          <p:cNvPr id="2" name="Title 1"/>
          <p:cNvSpPr>
            <a:spLocks noGrp="1"/>
          </p:cNvSpPr>
          <p:nvPr>
            <p:ph type="title"/>
          </p:nvPr>
        </p:nvSpPr>
        <p:spPr/>
        <p:txBody>
          <a:bodyPr/>
          <a:lstStyle/>
          <a:p>
            <a:r>
              <a:rPr lang="en-US" dirty="0" smtClean="0"/>
              <a:t>Tool: Debt-to-income calculator</a:t>
            </a:r>
            <a:endParaRPr lang="en-US" dirty="0"/>
          </a:p>
        </p:txBody>
      </p:sp>
      <p:pic>
        <p:nvPicPr>
          <p:cNvPr id="6" name="Picture 5" descr="Screenshot of the &quot;Debt-to-income calculator&quot; in Module 6, which can be found on page 127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389" y="1360531"/>
            <a:ext cx="4448334" cy="5497469"/>
          </a:xfrm>
          <a:prstGeom prst="rect">
            <a:avLst/>
          </a:prstGeom>
        </p:spPr>
      </p:pic>
    </p:spTree>
    <p:extLst>
      <p:ext uri="{BB962C8B-B14F-4D97-AF65-F5344CB8AC3E}">
        <p14:creationId xmlns:p14="http://schemas.microsoft.com/office/powerpoint/2010/main" val="41852452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Tool: Debt-to-income calculator</a:t>
            </a:r>
            <a:endParaRPr lang="en-US" dirty="0"/>
          </a:p>
        </p:txBody>
      </p:sp>
      <p:sp>
        <p:nvSpPr>
          <p:cNvPr id="6" name="Text Placeholder 5"/>
          <p:cNvSpPr>
            <a:spLocks noGrp="1"/>
          </p:cNvSpPr>
          <p:nvPr>
            <p:ph type="body" idx="1"/>
          </p:nvPr>
        </p:nvSpPr>
        <p:spPr/>
        <p:txBody>
          <a:bodyPr/>
          <a:lstStyle/>
          <a:p>
            <a:r>
              <a:rPr lang="en-US" b="1" dirty="0"/>
              <a:t>Renters</a:t>
            </a:r>
            <a:endParaRPr lang="en-US" dirty="0"/>
          </a:p>
          <a:p>
            <a:pPr lvl="1"/>
            <a:r>
              <a:rPr lang="en-US" dirty="0"/>
              <a:t>Consider maintaining a debt-to-income ratio of .15 - .20, or 15% - 20%, or less. </a:t>
            </a:r>
          </a:p>
          <a:p>
            <a:r>
              <a:rPr lang="en-US" b="1" dirty="0"/>
              <a:t>Homeowners </a:t>
            </a:r>
            <a:endParaRPr lang="en-US" dirty="0"/>
          </a:p>
          <a:p>
            <a:pPr lvl="1"/>
            <a:r>
              <a:rPr lang="en-US" dirty="0"/>
              <a:t>Consider maintaining a debt-to-income ratio of .28, or 28%, or less for just the mortgage (home loan), taxes, and insurance.</a:t>
            </a:r>
          </a:p>
          <a:p>
            <a:pPr lvl="1"/>
            <a:r>
              <a:rPr lang="en-US" dirty="0"/>
              <a:t>Consider maintaining a debt-to-income ratio for all debts of .36, or 36%, or less.</a:t>
            </a:r>
          </a:p>
          <a:p>
            <a:endParaRPr lang="en-US" dirty="0"/>
          </a:p>
        </p:txBody>
      </p:sp>
    </p:spTree>
    <p:extLst>
      <p:ext uri="{BB962C8B-B14F-4D97-AF65-F5344CB8AC3E}">
        <p14:creationId xmlns:p14="http://schemas.microsoft.com/office/powerpoint/2010/main" val="14746348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debt-to-income ratio</a:t>
            </a:r>
            <a:endParaRPr lang="en-US" dirty="0"/>
          </a:p>
        </p:txBody>
      </p:sp>
      <p:sp>
        <p:nvSpPr>
          <p:cNvPr id="3" name="Text Placeholder 2"/>
          <p:cNvSpPr>
            <a:spLocks noGrp="1"/>
          </p:cNvSpPr>
          <p:nvPr>
            <p:ph type="body" idx="1"/>
          </p:nvPr>
        </p:nvSpPr>
        <p:spPr/>
        <p:txBody>
          <a:bodyPr/>
          <a:lstStyle/>
          <a:p>
            <a:r>
              <a:rPr lang="en-US" sz="1400" dirty="0"/>
              <a:t>Shawna has just graduated, completing her Associate’s degree in nursing. She has already landed a full-time job earning $17.50 per hour. She works full time (160 hours per month). She will be working at a hospital 21 miles from her home and public transportation is not a viable option for her.</a:t>
            </a:r>
          </a:p>
          <a:p>
            <a:r>
              <a:rPr lang="en-US" sz="1400" b="1" dirty="0"/>
              <a:t>She found a good used car, but she can’t afford to buy it without a loan. Her monthly payments on that loan would be $158.</a:t>
            </a:r>
            <a:endParaRPr lang="en-US" sz="1400" dirty="0"/>
          </a:p>
          <a:p>
            <a:r>
              <a:rPr lang="en-US" sz="1400" dirty="0"/>
              <a:t>Every month she also pays the following debts:</a:t>
            </a:r>
          </a:p>
          <a:p>
            <a:pPr lvl="1"/>
            <a:r>
              <a:rPr lang="en-US" sz="1200" dirty="0"/>
              <a:t>Student loan $205.00</a:t>
            </a:r>
          </a:p>
          <a:p>
            <a:pPr lvl="1"/>
            <a:r>
              <a:rPr lang="en-US" sz="1200" dirty="0"/>
              <a:t>Credit card #1 $90.00; Credit card #2 $55</a:t>
            </a:r>
          </a:p>
          <a:p>
            <a:pPr lvl="1"/>
            <a:r>
              <a:rPr lang="en-US" sz="1200" dirty="0"/>
              <a:t>Mortgage $625.00</a:t>
            </a:r>
          </a:p>
          <a:p>
            <a:r>
              <a:rPr lang="en-US" sz="1400" b="1" dirty="0"/>
              <a:t>What is the debt to income ratio without car loan? With the car loan? </a:t>
            </a:r>
            <a:endParaRPr lang="en-US" sz="1400" dirty="0"/>
          </a:p>
          <a:p>
            <a:r>
              <a:rPr lang="en-US" sz="1400" b="1" dirty="0"/>
              <a:t>Based on her DTI, do you think she can afford the loan?</a:t>
            </a:r>
            <a:endParaRPr lang="en-US" sz="1400" dirty="0"/>
          </a:p>
          <a:p>
            <a:endParaRPr lang="en-US" sz="1400" dirty="0"/>
          </a:p>
        </p:txBody>
      </p:sp>
    </p:spTree>
    <p:extLst>
      <p:ext uri="{BB962C8B-B14F-4D97-AF65-F5344CB8AC3E}">
        <p14:creationId xmlns:p14="http://schemas.microsoft.com/office/powerpoint/2010/main" val="30861000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Debt action plan</a:t>
            </a:r>
            <a:endParaRPr lang="en-US" dirty="0"/>
          </a:p>
        </p:txBody>
      </p:sp>
      <p:sp>
        <p:nvSpPr>
          <p:cNvPr id="3" name="Text Placeholder 2"/>
          <p:cNvSpPr>
            <a:spLocks noGrp="1"/>
          </p:cNvSpPr>
          <p:nvPr>
            <p:ph type="body" idx="1"/>
          </p:nvPr>
        </p:nvSpPr>
        <p:spPr/>
        <p:txBody>
          <a:bodyPr/>
          <a:lstStyle/>
          <a:p>
            <a:pPr lvl="0"/>
            <a:r>
              <a:rPr lang="en-US" sz="2400" dirty="0"/>
              <a:t>The two ways to reduce debt:</a:t>
            </a:r>
          </a:p>
          <a:p>
            <a:pPr lvl="1"/>
            <a:r>
              <a:rPr lang="en-US" dirty="0"/>
              <a:t>Pay smallest debt first</a:t>
            </a:r>
          </a:p>
          <a:p>
            <a:pPr lvl="1"/>
            <a:r>
              <a:rPr lang="en-US" dirty="0"/>
              <a:t>Pay highest interest rate first</a:t>
            </a:r>
          </a:p>
          <a:p>
            <a:pPr lvl="0"/>
            <a:r>
              <a:rPr lang="en-US" sz="2400" dirty="0"/>
              <a:t>Consider the pros and cons of each.</a:t>
            </a:r>
          </a:p>
        </p:txBody>
      </p:sp>
      <p:pic>
        <p:nvPicPr>
          <p:cNvPr id="4" name="Picture 3"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358" y="4123957"/>
            <a:ext cx="2991101" cy="1120072"/>
          </a:xfrm>
          <a:prstGeom prst="rect">
            <a:avLst/>
          </a:prstGeom>
        </p:spPr>
      </p:pic>
      <p:pic>
        <p:nvPicPr>
          <p:cNvPr id="5" name="Picture 4"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85" y="4162141"/>
            <a:ext cx="2825637" cy="1081888"/>
          </a:xfrm>
          <a:prstGeom prst="rect">
            <a:avLst/>
          </a:prstGeom>
        </p:spPr>
      </p:pic>
    </p:spTree>
    <p:extLst>
      <p:ext uri="{BB962C8B-B14F-4D97-AF65-F5344CB8AC3E}">
        <p14:creationId xmlns:p14="http://schemas.microsoft.com/office/powerpoint/2010/main" val="16966617"/>
      </p:ext>
    </p:extLst>
  </p:cSld>
  <p:clrMapOvr>
    <a:masterClrMapping/>
  </p:clrMapOvr>
</p:sld>
</file>

<file path=ppt/theme/theme1.xml><?xml version="1.0" encoding="utf-8"?>
<a:theme xmlns:a="http://schemas.openxmlformats.org/drawingml/2006/main" name="BCFP 2018">
  <a:themeElements>
    <a:clrScheme name="bcfp palette 2018">
      <a:dk1>
        <a:srgbClr val="101820"/>
      </a:dk1>
      <a:lt1>
        <a:srgbClr val="FFFFFF"/>
      </a:lt1>
      <a:dk2>
        <a:srgbClr val="20AA3F"/>
      </a:dk2>
      <a:lt2>
        <a:srgbClr val="ADDC91"/>
      </a:lt2>
      <a:accent1>
        <a:srgbClr val="E2EFD8"/>
      </a:accent1>
      <a:accent2>
        <a:srgbClr val="5A5D61"/>
      </a:accent2>
      <a:accent3>
        <a:srgbClr val="E7E7E9"/>
      </a:accent3>
      <a:accent4>
        <a:srgbClr val="244B86"/>
      </a:accent4>
      <a:accent5>
        <a:srgbClr val="0072CE"/>
      </a:accent5>
      <a:accent6>
        <a:srgbClr val="247675"/>
      </a:accent6>
      <a:hlink>
        <a:srgbClr val="0071CE"/>
      </a:hlink>
      <a:folHlink>
        <a:srgbClr val="2476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12905</Words>
  <Application>Microsoft Office PowerPoint</Application>
  <PresentationFormat>On-screen Show (4:3)</PresentationFormat>
  <Paragraphs>3459</Paragraphs>
  <Slides>170</Slides>
  <Notes>170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170</vt:i4>
      </vt:variant>
    </vt:vector>
  </HeadingPairs>
  <TitlesOfParts>
    <vt:vector size="182" baseType="lpstr">
      <vt:lpstr>MS PGothic</vt:lpstr>
      <vt:lpstr>Arial</vt:lpstr>
      <vt:lpstr>Avenir Next</vt:lpstr>
      <vt:lpstr>Avenir Next Demi Bold</vt:lpstr>
      <vt:lpstr>Calibri</vt:lpstr>
      <vt:lpstr>Georgia</vt:lpstr>
      <vt:lpstr>Noto Sans Symbols</vt:lpstr>
      <vt:lpstr>Times New Roman</vt:lpstr>
      <vt:lpstr>Wingdings</vt:lpstr>
      <vt:lpstr>ヒラギノ角ゴ ProN W3</vt:lpstr>
      <vt:lpstr>BCFP 2018</vt:lpstr>
      <vt:lpstr>Worksheet</vt:lpstr>
      <vt:lpstr>Your Money, Your Goals</vt:lpstr>
      <vt:lpstr>Disclaimer</vt:lpstr>
      <vt:lpstr>Your Money, Your Goals</vt:lpstr>
      <vt:lpstr>Money and me: Opening activity</vt:lpstr>
      <vt:lpstr>Money and me: Opening activity</vt:lpstr>
      <vt:lpstr>Money – what does it mean?</vt:lpstr>
      <vt:lpstr>Your Money, Your Goals</vt:lpstr>
      <vt:lpstr>Training purpose</vt:lpstr>
      <vt:lpstr>Training objectives</vt:lpstr>
      <vt:lpstr>Introduction activity</vt:lpstr>
      <vt:lpstr>Your Money, Your Goals</vt:lpstr>
      <vt:lpstr>The CFPB’s mission and vision</vt:lpstr>
      <vt:lpstr>Office of Community Affairs</vt:lpstr>
      <vt:lpstr>Financial empowerment</vt:lpstr>
      <vt:lpstr>Financial empowerment and service providers</vt:lpstr>
      <vt:lpstr>Debate</vt:lpstr>
      <vt:lpstr>Benefit / Cost Analysis</vt:lpstr>
      <vt:lpstr>Your Money, Your Goals</vt:lpstr>
      <vt:lpstr>Organization of the toolkit</vt:lpstr>
      <vt:lpstr>Navigating the modules</vt:lpstr>
      <vt:lpstr>Navigating the modules</vt:lpstr>
      <vt:lpstr>Navigating the modules</vt:lpstr>
      <vt:lpstr>Navigating the modules</vt:lpstr>
      <vt:lpstr>Toolkit organization</vt:lpstr>
      <vt:lpstr>Toolkit organization</vt:lpstr>
      <vt:lpstr>Where would you start if someone…</vt:lpstr>
      <vt:lpstr>Your Money, Your Goals</vt:lpstr>
      <vt:lpstr>Tool: Financial empowerment self-assessment</vt:lpstr>
      <vt:lpstr>Situation assessment</vt:lpstr>
      <vt:lpstr>Tool: My money picture</vt:lpstr>
      <vt:lpstr>Your Money, Your Goals</vt:lpstr>
      <vt:lpstr>SMART goals</vt:lpstr>
      <vt:lpstr>Turn hopes and dreams into goals</vt:lpstr>
      <vt:lpstr>Tool: Setting SMART goals</vt:lpstr>
      <vt:lpstr>Tool: Putting goals into action</vt:lpstr>
      <vt:lpstr>Handout: Revising goals</vt:lpstr>
      <vt:lpstr>Life events and large purchases</vt:lpstr>
      <vt:lpstr>Planning for life events and large purchases</vt:lpstr>
      <vt:lpstr>Planning for life events and large purchases</vt:lpstr>
      <vt:lpstr>Tool: Planning for life events and large purchases</vt:lpstr>
      <vt:lpstr>Module 1: Opportunities for financial empowerment</vt:lpstr>
      <vt:lpstr>Your Money, Your Goals</vt:lpstr>
      <vt:lpstr>What is savings?</vt:lpstr>
      <vt:lpstr>Tool: Savings plan</vt:lpstr>
      <vt:lpstr>Tool: Saving and asset limits</vt:lpstr>
      <vt:lpstr>Finding a place for savings</vt:lpstr>
      <vt:lpstr>Tool: Finding a place for savings</vt:lpstr>
      <vt:lpstr>Handout: Saving at tax time</vt:lpstr>
      <vt:lpstr>Module 2: Opportunities for financial empowerment</vt:lpstr>
      <vt:lpstr>Your Money, Your Goals</vt:lpstr>
      <vt:lpstr>Income and benefits</vt:lpstr>
      <vt:lpstr>Garnishment</vt:lpstr>
      <vt:lpstr>Limits to wage garnishment</vt:lpstr>
      <vt:lpstr>Tool: Income and benefits tracker</vt:lpstr>
      <vt:lpstr>Tool: Choosing how to get paid</vt:lpstr>
      <vt:lpstr>Tool: Increasing income and benefits</vt:lpstr>
      <vt:lpstr>Module 3: Opportunities for financial empowerment</vt:lpstr>
      <vt:lpstr>Your Money, Your Goals</vt:lpstr>
      <vt:lpstr>Needs, wants, and obligations</vt:lpstr>
      <vt:lpstr>Tool: Spending tracker</vt:lpstr>
      <vt:lpstr>Tool: Bill calendar</vt:lpstr>
      <vt:lpstr>Tool: Choosing how to pay bills</vt:lpstr>
      <vt:lpstr>Tool: Cutting expenses</vt:lpstr>
      <vt:lpstr>Consequences of skipping bills</vt:lpstr>
      <vt:lpstr>Tool: Prioritizing bills</vt:lpstr>
      <vt:lpstr>Module 4: Opportunities for financial empowerment</vt:lpstr>
      <vt:lpstr>Your Money, Your Goals</vt:lpstr>
      <vt:lpstr>Cash flow</vt:lpstr>
      <vt:lpstr>Tool: Creating a cash flow budget</vt:lpstr>
      <vt:lpstr>Managing cash flow: Scenario overview</vt:lpstr>
      <vt:lpstr>Managing cash flow scenario</vt:lpstr>
      <vt:lpstr>Cash flow analysis</vt:lpstr>
      <vt:lpstr>Developing a cash flow budget</vt:lpstr>
      <vt:lpstr>Developing a cash flow budget</vt:lpstr>
      <vt:lpstr>Developing a cash flow budget</vt:lpstr>
      <vt:lpstr>Improving cash flow</vt:lpstr>
      <vt:lpstr>Tool: Improving cash flow</vt:lpstr>
      <vt:lpstr>Tool: Adjusting your cash flow</vt:lpstr>
      <vt:lpstr>Module 5: Opportunities for financial empowerment</vt:lpstr>
      <vt:lpstr>Your Money, Your Goals</vt:lpstr>
      <vt:lpstr>What is debt?</vt:lpstr>
      <vt:lpstr>Good debt, bad debt</vt:lpstr>
      <vt:lpstr>Co-signers: Agree to pay the loan</vt:lpstr>
      <vt:lpstr>Types of debt</vt:lpstr>
      <vt:lpstr>Student loan debt</vt:lpstr>
      <vt:lpstr>Tool: Repaying student loans</vt:lpstr>
      <vt:lpstr>Paying for college</vt:lpstr>
      <vt:lpstr>Medical debt</vt:lpstr>
      <vt:lpstr>Handout: Avoiding medical debt</vt:lpstr>
      <vt:lpstr>Example of how a 14-day payday loan could work</vt:lpstr>
      <vt:lpstr>Cost of unexpected car repair</vt:lpstr>
      <vt:lpstr>Debt settlement services</vt:lpstr>
      <vt:lpstr>Tool: Debt log</vt:lpstr>
      <vt:lpstr>Debt-to-income ratio</vt:lpstr>
      <vt:lpstr>Debt-to-income</vt:lpstr>
      <vt:lpstr>Tool: Debt-to-income calculator</vt:lpstr>
      <vt:lpstr>Tool: Debt-to-income calculator</vt:lpstr>
      <vt:lpstr>Calculating debt-to-income ratio</vt:lpstr>
      <vt:lpstr>Tool: Debt action plan</vt:lpstr>
      <vt:lpstr>Tool: Comparing auto loans</vt:lpstr>
      <vt:lpstr>Tool: When debt collectors call</vt:lpstr>
      <vt:lpstr>Verify the debt</vt:lpstr>
      <vt:lpstr>Know your rights</vt:lpstr>
      <vt:lpstr>Module 6: Opportunities for financial empowerment</vt:lpstr>
      <vt:lpstr>Your Money, Your Goals</vt:lpstr>
      <vt:lpstr>What is credit?</vt:lpstr>
      <vt:lpstr>What is credit?</vt:lpstr>
      <vt:lpstr>Why do credit reports and scores matter?</vt:lpstr>
      <vt:lpstr>What’s in a credit report?</vt:lpstr>
      <vt:lpstr>Negative information</vt:lpstr>
      <vt:lpstr>Negative information</vt:lpstr>
      <vt:lpstr>Reading a credit report</vt:lpstr>
      <vt:lpstr>Nationwide credit reporting companies</vt:lpstr>
      <vt:lpstr>Credit reports for minors</vt:lpstr>
      <vt:lpstr>What are credit scores?</vt:lpstr>
      <vt:lpstr>Credit scores: Example based on FICO</vt:lpstr>
      <vt:lpstr>Credit utilization</vt:lpstr>
      <vt:lpstr>Tool: Requesting your free credit reports</vt:lpstr>
      <vt:lpstr>Tool: Requesting your free credit reports</vt:lpstr>
      <vt:lpstr>Tool: Reviewing your credit reports</vt:lpstr>
      <vt:lpstr>Handout: Disputing errors on your credit reports</vt:lpstr>
      <vt:lpstr>Tool: Getting and keeping a good credit history</vt:lpstr>
      <vt:lpstr>Module 7: Opportunities for financial empowerment</vt:lpstr>
      <vt:lpstr>Your Money, Your Goals</vt:lpstr>
      <vt:lpstr>Financial service providers</vt:lpstr>
      <vt:lpstr>Tool: Finding financial products and services</vt:lpstr>
      <vt:lpstr>529 Plan</vt:lpstr>
      <vt:lpstr>Auto loan</vt:lpstr>
      <vt:lpstr>Auto title loan</vt:lpstr>
      <vt:lpstr>Bill payment services</vt:lpstr>
      <vt:lpstr>Certificates of Deposit (CD)</vt:lpstr>
      <vt:lpstr>Check cashing service</vt:lpstr>
      <vt:lpstr>Checking account</vt:lpstr>
      <vt:lpstr>Credit builder loan</vt:lpstr>
      <vt:lpstr>Credit card</vt:lpstr>
      <vt:lpstr>Money order</vt:lpstr>
      <vt:lpstr>Money or wire transfer service</vt:lpstr>
      <vt:lpstr>Mortgage</vt:lpstr>
      <vt:lpstr>Pawn loan</vt:lpstr>
      <vt:lpstr>Payday loan</vt:lpstr>
      <vt:lpstr>Payroll card</vt:lpstr>
      <vt:lpstr>Peer-to-peer transfer service</vt:lpstr>
      <vt:lpstr>Prepaid card</vt:lpstr>
      <vt:lpstr>Savings account</vt:lpstr>
      <vt:lpstr>Secured credit card</vt:lpstr>
      <vt:lpstr>Tool: Comparing financial service providers</vt:lpstr>
      <vt:lpstr>Tool: Opening a checking or savings account</vt:lpstr>
      <vt:lpstr>Barriers to opening an account</vt:lpstr>
      <vt:lpstr>What is an overdraft?</vt:lpstr>
      <vt:lpstr>Overdraft services</vt:lpstr>
      <vt:lpstr>Tool: Avoiding checking account fees </vt:lpstr>
      <vt:lpstr>Types of prepaid cards</vt:lpstr>
      <vt:lpstr>Tool: Evaluating your prepaid or payroll card</vt:lpstr>
      <vt:lpstr>Handout: Knowing your prepaid card rights</vt:lpstr>
      <vt:lpstr>Handout: Sending money abroad</vt:lpstr>
      <vt:lpstr>Module 8: Opportunities for financial empowerment</vt:lpstr>
      <vt:lpstr>Module 8: Opportunities for financial empowerment</vt:lpstr>
      <vt:lpstr>Your Money, Your Goals</vt:lpstr>
      <vt:lpstr>Identity theft</vt:lpstr>
      <vt:lpstr>Handout: How to handle identity theft</vt:lpstr>
      <vt:lpstr>Handout: Spotting red flags</vt:lpstr>
      <vt:lpstr>Skit 1: Spotting red flags</vt:lpstr>
      <vt:lpstr>Skit 2: Spotting red flags</vt:lpstr>
      <vt:lpstr>Skit 3: Spotting red flags</vt:lpstr>
      <vt:lpstr>Handout: Submit a complaint</vt:lpstr>
      <vt:lpstr>Submitting a complaint</vt:lpstr>
      <vt:lpstr>Complaint process</vt:lpstr>
      <vt:lpstr>Module 9: Opportunities for financial empowerment</vt:lpstr>
      <vt:lpstr>Your Money, Your Goals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Rzad, Yuliya (CFPB)</dc:creator>
  <cp:lastModifiedBy>Rzad, Yuliya (CFPB)</cp:lastModifiedBy>
  <cp:revision>366</cp:revision>
  <dcterms:modified xsi:type="dcterms:W3CDTF">2019-02-28T20:20:13Z</dcterms:modified>
</cp:coreProperties>
</file>